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7" r:id="rId5"/>
    <p:sldId id="258" r:id="rId6"/>
    <p:sldId id="259"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CA660D-D999-4F01-A480-3BC0DA24AE7D}"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31861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A660D-D999-4F01-A480-3BC0DA24AE7D}"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410489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A660D-D999-4F01-A480-3BC0DA24AE7D}"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71830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A660D-D999-4F01-A480-3BC0DA24AE7D}"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35401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A660D-D999-4F01-A480-3BC0DA24AE7D}"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276956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CA660D-D999-4F01-A480-3BC0DA24AE7D}"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55996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CA660D-D999-4F01-A480-3BC0DA24AE7D}" type="datetimeFigureOut">
              <a:rPr lang="en-GB" smtClean="0"/>
              <a:t>03/01/2021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425920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CA660D-D999-4F01-A480-3BC0DA24AE7D}" type="datetimeFigureOut">
              <a:rPr lang="en-GB" smtClean="0"/>
              <a:t>03/01/2021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231233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A660D-D999-4F01-A480-3BC0DA24AE7D}" type="datetimeFigureOut">
              <a:rPr lang="en-GB" smtClean="0"/>
              <a:t>03/01/2021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30135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A660D-D999-4F01-A480-3BC0DA24AE7D}"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14873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A660D-D999-4F01-A480-3BC0DA24AE7D}"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5131F9-9E0A-4383-B9B7-9B5E937FB3EE}" type="slidenum">
              <a:rPr lang="en-GB" smtClean="0"/>
              <a:t>‹#›</a:t>
            </a:fld>
            <a:endParaRPr lang="en-GB"/>
          </a:p>
        </p:txBody>
      </p:sp>
    </p:spTree>
    <p:extLst>
      <p:ext uri="{BB962C8B-B14F-4D97-AF65-F5344CB8AC3E}">
        <p14:creationId xmlns:p14="http://schemas.microsoft.com/office/powerpoint/2010/main" val="426286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A660D-D999-4F01-A480-3BC0DA24AE7D}" type="datetimeFigureOut">
              <a:rPr lang="en-GB" smtClean="0"/>
              <a:t>03/01/2021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131F9-9E0A-4383-B9B7-9B5E937FB3EE}" type="slidenum">
              <a:rPr lang="en-GB" smtClean="0"/>
              <a:t>‹#›</a:t>
            </a:fld>
            <a:endParaRPr lang="en-GB"/>
          </a:p>
        </p:txBody>
      </p:sp>
    </p:spTree>
    <p:extLst>
      <p:ext uri="{BB962C8B-B14F-4D97-AF65-F5344CB8AC3E}">
        <p14:creationId xmlns:p14="http://schemas.microsoft.com/office/powerpoint/2010/main" val="418850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45645" cy="461665"/>
          </a:xfrm>
          <a:prstGeom prst="rect">
            <a:avLst/>
          </a:prstGeom>
          <a:noFill/>
        </p:spPr>
        <p:txBody>
          <a:bodyPr wrap="square" rtlCol="0">
            <a:spAutoFit/>
          </a:bodyPr>
          <a:lstStyle/>
          <a:p>
            <a:r>
              <a:rPr lang="en-GB" sz="2400" dirty="0">
                <a:latin typeface="Berlin Sans FB" panose="020E0602020502020306" pitchFamily="34" charset="0"/>
              </a:rPr>
              <a:t>Lesson 1: </a:t>
            </a:r>
            <a:r>
              <a:rPr lang="en-GB" sz="2000" dirty="0">
                <a:latin typeface="Berlin Sans FB" panose="020E0602020502020306" pitchFamily="34" charset="0"/>
              </a:rPr>
              <a:t>Whitechapel: The Historical Environment 1870-1900</a:t>
            </a:r>
          </a:p>
        </p:txBody>
      </p:sp>
      <p:sp>
        <p:nvSpPr>
          <p:cNvPr id="5" name="TextBox 4"/>
          <p:cNvSpPr txBox="1"/>
          <p:nvPr/>
        </p:nvSpPr>
        <p:spPr>
          <a:xfrm>
            <a:off x="115331" y="461665"/>
            <a:ext cx="3443415" cy="6247864"/>
          </a:xfrm>
          <a:prstGeom prst="rect">
            <a:avLst/>
          </a:prstGeom>
          <a:noFill/>
          <a:ln w="19050">
            <a:solidFill>
              <a:schemeClr val="tx1"/>
            </a:solidFill>
          </a:ln>
        </p:spPr>
        <p:txBody>
          <a:bodyPr wrap="square" rtlCol="0">
            <a:spAutoFit/>
          </a:bodyPr>
          <a:lstStyle/>
          <a:p>
            <a:r>
              <a:rPr lang="en-GB" sz="1600" b="1" dirty="0">
                <a:latin typeface="Berlin Sans FB" panose="020E0602020502020306" pitchFamily="34" charset="0"/>
              </a:rPr>
              <a:t>Background Information</a:t>
            </a:r>
          </a:p>
          <a:p>
            <a:r>
              <a:rPr lang="en-GB" sz="1200" dirty="0">
                <a:latin typeface="Berlin Sans FB" panose="020E0602020502020306" pitchFamily="34" charset="0"/>
              </a:rPr>
              <a:t>Whitechapel is an area in the </a:t>
            </a:r>
            <a:r>
              <a:rPr lang="en-GB" sz="1200" b="1" dirty="0">
                <a:latin typeface="Berlin Sans FB" panose="020E0602020502020306" pitchFamily="34" charset="0"/>
              </a:rPr>
              <a:t>East End </a:t>
            </a:r>
            <a:r>
              <a:rPr lang="en-GB" sz="1200" dirty="0">
                <a:latin typeface="Berlin Sans FB" panose="020E0602020502020306" pitchFamily="34" charset="0"/>
              </a:rPr>
              <a:t>of London.  During the end of the Industrial Revolution, Whitechapel became notorious for its poverty, criminal activity, alcoholism and prostitution.  There was widespread unemployment in the area which led to greater poverty.  Men would hang around on the gates of factories hoping for enough work to feed their family for the evening.</a:t>
            </a:r>
          </a:p>
          <a:p>
            <a:endParaRPr lang="en-GB" sz="1200" dirty="0">
              <a:latin typeface="Berlin Sans FB" panose="020E0602020502020306" pitchFamily="34" charset="0"/>
            </a:endParaRPr>
          </a:p>
          <a:p>
            <a:r>
              <a:rPr lang="en-GB" sz="1200" dirty="0">
                <a:latin typeface="Berlin Sans FB" panose="020E0602020502020306" pitchFamily="34" charset="0"/>
              </a:rPr>
              <a:t>One survey carried out by shipping owner </a:t>
            </a:r>
            <a:r>
              <a:rPr lang="en-GB" sz="1200" b="1" dirty="0">
                <a:latin typeface="Berlin Sans FB" panose="020E0602020502020306" pitchFamily="34" charset="0"/>
              </a:rPr>
              <a:t>Charles Booth </a:t>
            </a:r>
            <a:r>
              <a:rPr lang="en-GB" sz="1200" dirty="0">
                <a:latin typeface="Berlin Sans FB" panose="020E0602020502020306" pitchFamily="34" charset="0"/>
              </a:rPr>
              <a:t>found out that 35.7% of its residents were living in the worst kind of </a:t>
            </a:r>
            <a:r>
              <a:rPr lang="en-GB" sz="1200" b="1" dirty="0">
                <a:latin typeface="Berlin Sans FB" panose="020E0602020502020306" pitchFamily="34" charset="0"/>
              </a:rPr>
              <a:t>poverty</a:t>
            </a:r>
            <a:r>
              <a:rPr lang="en-GB" sz="1200" dirty="0">
                <a:latin typeface="Berlin Sans FB" panose="020E0602020502020306" pitchFamily="34" charset="0"/>
              </a:rPr>
              <a:t>.  Women did not turn to </a:t>
            </a:r>
            <a:r>
              <a:rPr lang="en-GB" sz="1200" b="1" dirty="0">
                <a:latin typeface="Berlin Sans FB" panose="020E0602020502020306" pitchFamily="34" charset="0"/>
              </a:rPr>
              <a:t>prostitution</a:t>
            </a:r>
            <a:r>
              <a:rPr lang="en-GB" sz="1200" dirty="0">
                <a:latin typeface="Berlin Sans FB" panose="020E0602020502020306" pitchFamily="34" charset="0"/>
              </a:rPr>
              <a:t> in the area out of choice, they needed to do this just to earn enough money for their own family.  </a:t>
            </a:r>
          </a:p>
          <a:p>
            <a:endParaRPr lang="en-GB" sz="1200" dirty="0">
              <a:latin typeface="Berlin Sans FB" panose="020E0602020502020306" pitchFamily="34" charset="0"/>
            </a:endParaRPr>
          </a:p>
          <a:p>
            <a:r>
              <a:rPr lang="en-GB" sz="1200" dirty="0">
                <a:latin typeface="Berlin Sans FB" panose="020E0602020502020306" pitchFamily="34" charset="0"/>
              </a:rPr>
              <a:t>The police in Whitechapel were run by the London </a:t>
            </a:r>
            <a:r>
              <a:rPr lang="en-GB" sz="1200" b="1" dirty="0">
                <a:latin typeface="Berlin Sans FB" panose="020E0602020502020306" pitchFamily="34" charset="0"/>
              </a:rPr>
              <a:t>Metropolitan Police</a:t>
            </a:r>
            <a:r>
              <a:rPr lang="en-GB" sz="1200" dirty="0">
                <a:latin typeface="Berlin Sans FB" panose="020E0602020502020306" pitchFamily="34" charset="0"/>
              </a:rPr>
              <a:t>.  They had to deal with drunken violence, protests, theft and clashes between different immigrant groups.  In 1888 they were faced by their biggest challenge.  A </a:t>
            </a:r>
            <a:r>
              <a:rPr lang="en-GB" sz="1200" b="1" dirty="0">
                <a:latin typeface="Berlin Sans FB" panose="020E0602020502020306" pitchFamily="34" charset="0"/>
              </a:rPr>
              <a:t>serial killer </a:t>
            </a:r>
            <a:r>
              <a:rPr lang="en-GB" sz="1200" dirty="0">
                <a:latin typeface="Berlin Sans FB" panose="020E0602020502020306" pitchFamily="34" charset="0"/>
              </a:rPr>
              <a:t>known by the press as ‘</a:t>
            </a:r>
            <a:r>
              <a:rPr lang="en-GB" sz="1200" b="1" dirty="0">
                <a:latin typeface="Berlin Sans FB" panose="020E0602020502020306" pitchFamily="34" charset="0"/>
              </a:rPr>
              <a:t>Jack the Ripper</a:t>
            </a:r>
            <a:r>
              <a:rPr lang="en-GB" sz="1200" dirty="0">
                <a:latin typeface="Berlin Sans FB" panose="020E0602020502020306" pitchFamily="34" charset="0"/>
              </a:rPr>
              <a:t>’ carried out brutal murders on vulnerable prostitutes.  The national and world </a:t>
            </a:r>
            <a:r>
              <a:rPr lang="en-GB" sz="1200" b="1" dirty="0">
                <a:latin typeface="Berlin Sans FB" panose="020E0602020502020306" pitchFamily="34" charset="0"/>
              </a:rPr>
              <a:t>press</a:t>
            </a:r>
            <a:r>
              <a:rPr lang="en-GB" sz="1200" dirty="0">
                <a:latin typeface="Berlin Sans FB" panose="020E0602020502020306" pitchFamily="34" charset="0"/>
              </a:rPr>
              <a:t> now focussed on Whitechapel and more importantly focussed on the failure of the police to catch the killer.  </a:t>
            </a:r>
          </a:p>
          <a:p>
            <a:endParaRPr lang="en-GB" sz="1200" dirty="0">
              <a:latin typeface="Berlin Sans FB" panose="020E0602020502020306" pitchFamily="34" charset="0"/>
            </a:endParaRPr>
          </a:p>
          <a:p>
            <a:r>
              <a:rPr lang="en-GB" sz="1200" dirty="0">
                <a:latin typeface="Berlin Sans FB" panose="020E0602020502020306" pitchFamily="34" charset="0"/>
              </a:rPr>
              <a:t>This topic investigates the environment of Whitechapel, the problems it faced, the killings of Jack the Ripper and the reasons for the failure of the police to catch the killer.</a:t>
            </a:r>
          </a:p>
        </p:txBody>
      </p:sp>
      <p:graphicFrame>
        <p:nvGraphicFramePr>
          <p:cNvPr id="7" name="Table 6"/>
          <p:cNvGraphicFramePr>
            <a:graphicFrameLocks noGrp="1"/>
          </p:cNvGraphicFramePr>
          <p:nvPr>
            <p:extLst>
              <p:ext uri="{D42A27DB-BD31-4B8C-83A1-F6EECF244321}">
                <p14:modId xmlns:p14="http://schemas.microsoft.com/office/powerpoint/2010/main" val="4134205985"/>
              </p:ext>
            </p:extLst>
          </p:nvPr>
        </p:nvGraphicFramePr>
        <p:xfrm>
          <a:off x="3674077" y="461665"/>
          <a:ext cx="8361403" cy="3596640"/>
        </p:xfrm>
        <a:graphic>
          <a:graphicData uri="http://schemas.openxmlformats.org/drawingml/2006/table">
            <a:tbl>
              <a:tblPr firstRow="1" bandRow="1">
                <a:tableStyleId>{5C22544A-7EE6-4342-B048-85BDC9FD1C3A}</a:tableStyleId>
              </a:tblPr>
              <a:tblGrid>
                <a:gridCol w="385841">
                  <a:extLst>
                    <a:ext uri="{9D8B030D-6E8A-4147-A177-3AD203B41FA5}">
                      <a16:colId xmlns:a16="http://schemas.microsoft.com/office/drawing/2014/main" val="2559185927"/>
                    </a:ext>
                  </a:extLst>
                </a:gridCol>
                <a:gridCol w="1280247">
                  <a:extLst>
                    <a:ext uri="{9D8B030D-6E8A-4147-A177-3AD203B41FA5}">
                      <a16:colId xmlns:a16="http://schemas.microsoft.com/office/drawing/2014/main" val="1991433814"/>
                    </a:ext>
                  </a:extLst>
                </a:gridCol>
                <a:gridCol w="1234329">
                  <a:extLst>
                    <a:ext uri="{9D8B030D-6E8A-4147-A177-3AD203B41FA5}">
                      <a16:colId xmlns:a16="http://schemas.microsoft.com/office/drawing/2014/main" val="1305004038"/>
                    </a:ext>
                  </a:extLst>
                </a:gridCol>
                <a:gridCol w="5460986">
                  <a:extLst>
                    <a:ext uri="{9D8B030D-6E8A-4147-A177-3AD203B41FA5}">
                      <a16:colId xmlns:a16="http://schemas.microsoft.com/office/drawing/2014/main" val="182336066"/>
                    </a:ext>
                  </a:extLst>
                </a:gridCol>
              </a:tblGrid>
              <a:tr h="136541">
                <a:tc gridSpan="4">
                  <a:txBody>
                    <a:bodyPr/>
                    <a:lstStyle/>
                    <a:p>
                      <a:pPr algn="ctr"/>
                      <a:r>
                        <a:rPr lang="en-GB" dirty="0">
                          <a:solidFill>
                            <a:schemeClr val="tx1"/>
                          </a:solidFill>
                        </a:rPr>
                        <a:t> </a:t>
                      </a:r>
                      <a:r>
                        <a:rPr lang="en-GB" sz="2000" dirty="0">
                          <a:solidFill>
                            <a:schemeClr val="tx1"/>
                          </a:solidFill>
                        </a:rPr>
                        <a:t>HOW USEFUL ARE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323309"/>
                  </a:ext>
                </a:extLst>
              </a:tr>
              <a:tr h="223500">
                <a:tc>
                  <a:txBody>
                    <a:bodyPr/>
                    <a:lstStyle/>
                    <a:p>
                      <a:pPr algn="ctr"/>
                      <a:r>
                        <a:rPr lang="en-GB" sz="2400" b="1" dirty="0">
                          <a:latin typeface="Berlin Sans FB Demi" panose="020E0802020502020306"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t>Why</a:t>
                      </a:r>
                      <a:r>
                        <a:rPr lang="en-GB" sz="1200" dirty="0"/>
                        <a:t> was the source produced at the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To </a:t>
                      </a:r>
                      <a:r>
                        <a:rPr lang="en-GB" sz="1200" b="1" dirty="0"/>
                        <a:t>entertain</a:t>
                      </a:r>
                      <a:r>
                        <a:rPr lang="en-GB" sz="1200" dirty="0"/>
                        <a:t>, to </a:t>
                      </a:r>
                      <a:r>
                        <a:rPr lang="en-GB" sz="1200" b="1" dirty="0"/>
                        <a:t>inform</a:t>
                      </a:r>
                      <a:r>
                        <a:rPr lang="en-GB" sz="1200" dirty="0"/>
                        <a:t>, to </a:t>
                      </a:r>
                      <a:r>
                        <a:rPr lang="en-GB" sz="1200" b="1" dirty="0"/>
                        <a:t>promote</a:t>
                      </a:r>
                      <a:r>
                        <a:rPr lang="en-GB" sz="1200" dirty="0"/>
                        <a:t>, to </a:t>
                      </a:r>
                      <a:r>
                        <a:rPr lang="en-GB" sz="1200" b="1" dirty="0"/>
                        <a:t>persuade</a:t>
                      </a:r>
                      <a:r>
                        <a:rPr lang="en-GB" sz="1200" dirty="0"/>
                        <a:t>.</a:t>
                      </a:r>
                      <a:r>
                        <a:rPr lang="en-GB" sz="1200" baseline="0" dirty="0"/>
                        <a:t>  Was it </a:t>
                      </a:r>
                      <a:r>
                        <a:rPr lang="en-GB" sz="1200" b="1" baseline="0" dirty="0"/>
                        <a:t>propaganda</a:t>
                      </a:r>
                      <a:r>
                        <a:rPr lang="en-GB" sz="1200" baseline="0" dirty="0"/>
                        <a:t>?                  What it intending to </a:t>
                      </a:r>
                      <a:r>
                        <a:rPr lang="en-GB" sz="1200" b="1" baseline="0" dirty="0"/>
                        <a:t>highlight </a:t>
                      </a:r>
                      <a:r>
                        <a:rPr lang="en-GB" sz="1200" baseline="0" dirty="0"/>
                        <a:t>a problem?  What it to </a:t>
                      </a:r>
                      <a:r>
                        <a:rPr lang="en-GB" sz="1200" b="1" baseline="0" dirty="0"/>
                        <a:t>mock</a:t>
                      </a:r>
                      <a:r>
                        <a:rPr lang="en-GB" sz="1200" baseline="0" dirty="0"/>
                        <a:t> or make fun                                     of something or someone?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115672"/>
                  </a:ext>
                </a:extLst>
              </a:tr>
              <a:tr h="370840">
                <a:tc>
                  <a:txBody>
                    <a:bodyPr/>
                    <a:lstStyle/>
                    <a:p>
                      <a:pPr algn="ctr"/>
                      <a:r>
                        <a:rPr lang="en-GB" sz="2400" b="1" dirty="0">
                          <a:latin typeface="Berlin Sans FB Demi" panose="020E0802020502020306"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t>Author</a:t>
                      </a:r>
                    </a:p>
                    <a:p>
                      <a:r>
                        <a:rPr lang="en-GB" sz="1600" b="1" dirty="0"/>
                        <a:t>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t>Who</a:t>
                      </a:r>
                      <a:r>
                        <a:rPr lang="en-GB" sz="1200" dirty="0"/>
                        <a:t> has produced the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The government.  The police.  A court record. A national or local newspaper.</a:t>
                      </a:r>
                      <a:r>
                        <a:rPr lang="en-GB" sz="1200" baseline="0" dirty="0"/>
                        <a:t>  An eye witness. An artist/illustrator.  The Home Office (Government) document. A policeman. The Home Secretary?  Police Commissioner Charles Warren.  A cartoonist. </a:t>
                      </a:r>
                      <a:r>
                        <a:rPr lang="en-GB" sz="1200" dirty="0"/>
                        <a:t>It</a:t>
                      </a:r>
                      <a:r>
                        <a:rPr lang="en-GB" sz="1200" baseline="0" dirty="0"/>
                        <a:t> is for the general public?  Is it for one person only?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45134"/>
                  </a:ext>
                </a:extLst>
              </a:tr>
              <a:tr h="427382">
                <a:tc>
                  <a:txBody>
                    <a:bodyPr/>
                    <a:lstStyle/>
                    <a:p>
                      <a:pPr algn="ctr"/>
                      <a:r>
                        <a:rPr lang="en-GB" sz="2400" b="1" dirty="0">
                          <a:latin typeface="Berlin Sans FB Demi" panose="020E0802020502020306"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t>Nature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t>What</a:t>
                      </a:r>
                      <a:r>
                        <a:rPr lang="en-GB" sz="1200" baseline="0" dirty="0"/>
                        <a:t> kind of source is it?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A newspaper</a:t>
                      </a:r>
                      <a:r>
                        <a:rPr lang="en-GB" sz="1200" baseline="0" dirty="0"/>
                        <a:t> report, illustration, letter, diary, set of statistics, interview documents, private memo.</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933225"/>
                  </a:ext>
                </a:extLst>
              </a:tr>
              <a:tr h="370840">
                <a:tc>
                  <a:txBody>
                    <a:bodyPr/>
                    <a:lstStyle/>
                    <a:p>
                      <a:pPr algn="ctr"/>
                      <a:r>
                        <a:rPr lang="en-GB" sz="2400" b="1" dirty="0">
                          <a:latin typeface="Berlin Sans FB Demi" panose="020E0802020502020306"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t>Date</a:t>
                      </a:r>
                    </a:p>
                    <a:p>
                      <a:r>
                        <a:rPr lang="en-GB" sz="1600" b="1" dirty="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t>When </a:t>
                      </a:r>
                      <a:r>
                        <a:rPr lang="en-GB" sz="1200" dirty="0"/>
                        <a:t>was it produced?</a:t>
                      </a:r>
                    </a:p>
                    <a:p>
                      <a:r>
                        <a:rPr lang="en-GB" sz="1200" b="1" dirty="0"/>
                        <a:t>What </a:t>
                      </a:r>
                      <a:r>
                        <a:rPr lang="en-GB" sz="1200" dirty="0"/>
                        <a:t>does it say </a:t>
                      </a:r>
                      <a:r>
                        <a:rPr lang="en-GB" sz="1200" b="1" dirty="0"/>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Was it produced before or after an event?  Does it tell you about a specific date or a wider range of dates?  Does it just tell you about one day</a:t>
                      </a:r>
                      <a:r>
                        <a:rPr lang="en-GB" sz="1200" baseline="0" dirty="0"/>
                        <a:t> rather than a whole year?</a:t>
                      </a:r>
                    </a:p>
                    <a:p>
                      <a:r>
                        <a:rPr lang="en-GB" sz="1200" baseline="0" dirty="0"/>
                        <a:t>What is the context of the source? What is it about (topic)? What quote can you use to prove what the source is talking about?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637656"/>
                  </a:ext>
                </a:extLst>
              </a:tr>
              <a:tr h="370840">
                <a:tc>
                  <a:txBody>
                    <a:bodyPr/>
                    <a:lstStyle/>
                    <a:p>
                      <a:pPr algn="ctr"/>
                      <a:r>
                        <a:rPr lang="en-GB" sz="2400" b="1" dirty="0">
                          <a:latin typeface="Berlin Sans FB Demi" panose="020E0802020502020306"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t>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t>Does it fit your knowledge</a:t>
                      </a:r>
                      <a:r>
                        <a:rPr lang="en-GB" sz="1200" baseline="0" dirty="0"/>
                        <a: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How</a:t>
                      </a:r>
                      <a:r>
                        <a:rPr lang="en-GB" sz="1200" baseline="0" dirty="0"/>
                        <a:t> does it match your own knowledge of the time?  Is there anything it does not mention that you know about?  What do you know that proves it right or wrong?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538010"/>
                  </a:ext>
                </a:extLst>
              </a:tr>
            </a:tbl>
          </a:graphicData>
        </a:graphic>
      </p:graphicFrame>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522" y="119641"/>
            <a:ext cx="1136478" cy="14955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077" y="4181475"/>
            <a:ext cx="3598394" cy="2516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238" y="4181474"/>
            <a:ext cx="4587242" cy="2539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513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00110"/>
          </a:xfrm>
          <a:prstGeom prst="rect">
            <a:avLst/>
          </a:prstGeom>
          <a:noFill/>
        </p:spPr>
        <p:txBody>
          <a:bodyPr wrap="square" rtlCol="0">
            <a:spAutoFit/>
          </a:bodyPr>
          <a:lstStyle/>
          <a:p>
            <a:r>
              <a:rPr lang="en-GB" sz="2000" dirty="0">
                <a:latin typeface="Berlin Sans FB" panose="020E0602020502020306" pitchFamily="34" charset="0"/>
              </a:rPr>
              <a:t>Lesson 9: What improvements were made to policing and the Whitechapel area after 1888?</a:t>
            </a:r>
            <a:endParaRPr lang="en-GB" sz="1600" dirty="0">
              <a:latin typeface="Berlin Sans FB" panose="020E0602020502020306" pitchFamily="34" charset="0"/>
            </a:endParaRPr>
          </a:p>
        </p:txBody>
      </p:sp>
      <p:sp>
        <p:nvSpPr>
          <p:cNvPr id="5" name="TextBox 4"/>
          <p:cNvSpPr txBox="1"/>
          <p:nvPr/>
        </p:nvSpPr>
        <p:spPr>
          <a:xfrm>
            <a:off x="82966" y="352401"/>
            <a:ext cx="9974088" cy="938719"/>
          </a:xfrm>
          <a:prstGeom prst="rect">
            <a:avLst/>
          </a:prstGeom>
          <a:noFill/>
          <a:ln w="19050">
            <a:solidFill>
              <a:schemeClr val="tx1"/>
            </a:solidFill>
          </a:ln>
        </p:spPr>
        <p:txBody>
          <a:bodyPr wrap="square" rtlCol="0">
            <a:spAutoFit/>
          </a:bodyPr>
          <a:lstStyle/>
          <a:p>
            <a:r>
              <a:rPr lang="en-GB" sz="1100" b="1" dirty="0"/>
              <a:t>The background information:</a:t>
            </a:r>
          </a:p>
          <a:p>
            <a:r>
              <a:rPr lang="en-GB" sz="1100" dirty="0"/>
              <a:t>With such a huge amount of pressure on the Metropolitan Police to solve the mysteries of the murders, it was no surprise that such a violent set of events also led to pressure for change in the local environment of Whitechapel.  Queen Victoria became personally involved in the investigation.  She sent two telegrams with her own practical advice.  She said that dark passageways should be lit and for passenger and cattle ships to be searched at the local docks.  There were even some rumours in the press that the Royal Family themselves were in some way linked with the murders but this was never proven.</a:t>
            </a:r>
          </a:p>
        </p:txBody>
      </p:sp>
      <p:sp>
        <p:nvSpPr>
          <p:cNvPr id="15" name="TextBox 14"/>
          <p:cNvSpPr txBox="1"/>
          <p:nvPr/>
        </p:nvSpPr>
        <p:spPr>
          <a:xfrm>
            <a:off x="128541" y="1364023"/>
            <a:ext cx="5144214" cy="1969770"/>
          </a:xfrm>
          <a:prstGeom prst="rect">
            <a:avLst/>
          </a:prstGeom>
          <a:noFill/>
          <a:ln w="19050">
            <a:solidFill>
              <a:schemeClr val="tx1"/>
            </a:solidFill>
          </a:ln>
        </p:spPr>
        <p:txBody>
          <a:bodyPr wrap="square" rtlCol="0">
            <a:spAutoFit/>
          </a:bodyPr>
          <a:lstStyle/>
          <a:p>
            <a:pPr algn="ctr"/>
            <a:r>
              <a:rPr lang="en-GB" sz="1400" b="1" dirty="0"/>
              <a:t>Improvements in Police Record Keeping</a:t>
            </a:r>
          </a:p>
          <a:p>
            <a:r>
              <a:rPr lang="en-GB" sz="1200" dirty="0"/>
              <a:t>The failure of the police to catch Jack the Ripper, led to a </a:t>
            </a:r>
            <a:r>
              <a:rPr lang="en-GB" sz="1200" b="1" dirty="0"/>
              <a:t>review </a:t>
            </a:r>
            <a:r>
              <a:rPr lang="en-GB" sz="1200" dirty="0"/>
              <a:t>of how the police kept records of criminal behaviour.  The result was the use of the </a:t>
            </a:r>
            <a:r>
              <a:rPr lang="en-GB" sz="1200" b="1" dirty="0"/>
              <a:t>Bertillon System </a:t>
            </a:r>
            <a:r>
              <a:rPr lang="en-GB" sz="1200" dirty="0"/>
              <a:t>in 1894.  </a:t>
            </a:r>
          </a:p>
          <a:p>
            <a:endParaRPr lang="en-GB" sz="1200" dirty="0"/>
          </a:p>
          <a:p>
            <a:r>
              <a:rPr lang="en-GB" sz="1200" dirty="0"/>
              <a:t>This was one of the first ways that information about criminals was collected by the police.  Suspects and criminals would be </a:t>
            </a:r>
            <a:r>
              <a:rPr lang="en-GB" sz="1200" b="1" dirty="0"/>
              <a:t>measured</a:t>
            </a:r>
            <a:r>
              <a:rPr lang="en-GB" sz="1200" dirty="0"/>
              <a:t> in a variety of ways then a ‘</a:t>
            </a:r>
            <a:r>
              <a:rPr lang="en-GB" sz="1200" b="1" dirty="0"/>
              <a:t>mug-shot</a:t>
            </a:r>
            <a:r>
              <a:rPr lang="en-GB" sz="1200" dirty="0"/>
              <a:t>’ (photograph of the head and shoulders) taken to be kept in the same centrally stored file.  This information would then be </a:t>
            </a:r>
            <a:r>
              <a:rPr lang="en-GB" sz="1200" b="1" dirty="0"/>
              <a:t>shared</a:t>
            </a:r>
            <a:r>
              <a:rPr lang="en-GB" sz="1200" dirty="0"/>
              <a:t> with different divisions if needed.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9664" y="114314"/>
            <a:ext cx="1969726" cy="2224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28542" y="3406696"/>
            <a:ext cx="2554838" cy="1200329"/>
          </a:xfrm>
          <a:prstGeom prst="rect">
            <a:avLst/>
          </a:prstGeom>
          <a:solidFill>
            <a:schemeClr val="bg1"/>
          </a:solidFill>
          <a:ln w="19050">
            <a:solidFill>
              <a:schemeClr val="tx1"/>
            </a:solidFill>
          </a:ln>
        </p:spPr>
        <p:txBody>
          <a:bodyPr wrap="square" rtlCol="0">
            <a:spAutoFit/>
          </a:bodyPr>
          <a:lstStyle/>
          <a:p>
            <a:r>
              <a:rPr lang="en-GB" sz="1200" dirty="0"/>
              <a:t>Knowing a suspect’s measurements and image would help eye witnesses identify suspects in the future.  It would help catch criminals who repeated their crimes and who were known to the police.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985" r="3348" b="5795"/>
          <a:stretch/>
        </p:blipFill>
        <p:spPr>
          <a:xfrm>
            <a:off x="2772928" y="3150628"/>
            <a:ext cx="2499827" cy="357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151" y="4786529"/>
            <a:ext cx="1553554" cy="1747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28542" y="4679928"/>
            <a:ext cx="1751534" cy="1938992"/>
          </a:xfrm>
          <a:prstGeom prst="rect">
            <a:avLst/>
          </a:prstGeom>
          <a:solidFill>
            <a:schemeClr val="bg1"/>
          </a:solidFill>
          <a:ln w="19050">
            <a:solidFill>
              <a:schemeClr val="tx1"/>
            </a:solidFill>
          </a:ln>
        </p:spPr>
        <p:txBody>
          <a:bodyPr wrap="square" rtlCol="0">
            <a:spAutoFit/>
          </a:bodyPr>
          <a:lstStyle/>
          <a:p>
            <a:r>
              <a:rPr lang="en-GB" sz="1200" dirty="0"/>
              <a:t>Bertillon’s photographic methods are still used today and they were the first method of centralised record keeping in the country.  Measurements were later added to with unique finger printing details.</a:t>
            </a:r>
          </a:p>
        </p:txBody>
      </p:sp>
      <p:sp>
        <p:nvSpPr>
          <p:cNvPr id="21" name="TextBox 20"/>
          <p:cNvSpPr txBox="1"/>
          <p:nvPr/>
        </p:nvSpPr>
        <p:spPr>
          <a:xfrm>
            <a:off x="5345035" y="1364023"/>
            <a:ext cx="4712019" cy="2339102"/>
          </a:xfrm>
          <a:prstGeom prst="rect">
            <a:avLst/>
          </a:prstGeom>
          <a:noFill/>
          <a:ln w="19050">
            <a:solidFill>
              <a:schemeClr val="tx1"/>
            </a:solidFill>
          </a:ln>
        </p:spPr>
        <p:txBody>
          <a:bodyPr wrap="square" rtlCol="0">
            <a:spAutoFit/>
          </a:bodyPr>
          <a:lstStyle/>
          <a:p>
            <a:pPr algn="ctr"/>
            <a:r>
              <a:rPr lang="en-GB" sz="1400" b="1" dirty="0"/>
              <a:t>Improvements in Communication</a:t>
            </a:r>
          </a:p>
          <a:p>
            <a:r>
              <a:rPr lang="en-GB" sz="1200" dirty="0"/>
              <a:t>The only form of effective communication in Whitechapel in 1888 was the use of the </a:t>
            </a:r>
            <a:r>
              <a:rPr lang="en-GB" sz="1200" b="1" dirty="0"/>
              <a:t>whistle</a:t>
            </a:r>
            <a:r>
              <a:rPr lang="en-GB" sz="1200" dirty="0"/>
              <a:t> which could call for support if needed.  However, by the 1900s, the Met were starting to use the new telephone lines.  H Division did not use a </a:t>
            </a:r>
            <a:r>
              <a:rPr lang="en-GB" sz="1200" b="1" dirty="0"/>
              <a:t>telephone</a:t>
            </a:r>
            <a:r>
              <a:rPr lang="en-GB" sz="1200" dirty="0"/>
              <a:t> to the station until 1901.  </a:t>
            </a:r>
            <a:r>
              <a:rPr lang="en-GB" sz="1200" b="1" dirty="0"/>
              <a:t>Bicycles</a:t>
            </a:r>
            <a:r>
              <a:rPr lang="en-GB" sz="1200" dirty="0"/>
              <a:t> were also starting to be used by some police forces by 1896, but again H Division waited until 1905 to make use of its first bicycle.</a:t>
            </a:r>
          </a:p>
          <a:p>
            <a:endParaRPr lang="en-GB" sz="1200" dirty="0"/>
          </a:p>
          <a:p>
            <a:r>
              <a:rPr lang="en-GB" sz="1200" b="1" dirty="0"/>
              <a:t>Overall, despite the public outcry about the Jack the Ripper murders and the pressure put on the police, it seemed they did not learn from their failings or take on new forms of technology and transport to help their police work further.</a:t>
            </a:r>
          </a:p>
        </p:txBody>
      </p:sp>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2326" t="3489" r="8671" b="10405"/>
          <a:stretch/>
        </p:blipFill>
        <p:spPr>
          <a:xfrm>
            <a:off x="9997022" y="2178104"/>
            <a:ext cx="1667987" cy="166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5345035" y="3777047"/>
            <a:ext cx="4482629" cy="2954655"/>
          </a:xfrm>
          <a:prstGeom prst="rect">
            <a:avLst/>
          </a:prstGeom>
          <a:solidFill>
            <a:schemeClr val="bg1"/>
          </a:solidFill>
          <a:ln w="19050">
            <a:solidFill>
              <a:schemeClr val="tx1"/>
            </a:solidFill>
          </a:ln>
        </p:spPr>
        <p:txBody>
          <a:bodyPr wrap="square" rtlCol="0">
            <a:spAutoFit/>
          </a:bodyPr>
          <a:lstStyle/>
          <a:p>
            <a:pPr algn="ctr"/>
            <a:r>
              <a:rPr lang="en-GB" sz="1400" b="1" dirty="0"/>
              <a:t>Improvements in the Whitechapel Environment</a:t>
            </a:r>
          </a:p>
          <a:p>
            <a:r>
              <a:rPr lang="en-GB" sz="1200" dirty="0"/>
              <a:t>There was a </a:t>
            </a:r>
            <a:r>
              <a:rPr lang="en-GB" sz="1200" b="1" dirty="0"/>
              <a:t>great change </a:t>
            </a:r>
            <a:r>
              <a:rPr lang="en-GB" sz="1200" dirty="0"/>
              <a:t>in how the police saw the causes of crime and the link between crime and poverty in places such as Whitechapel.  The government began to improve health and housing in the district as well as introduce more lighting to the dark slum areas.  The Jack the Ripper murders led to two key changes in law:</a:t>
            </a:r>
          </a:p>
          <a:p>
            <a:r>
              <a:rPr lang="en-GB" sz="1400" b="1" dirty="0"/>
              <a:t>The Houses of the Working Class Act (1890): </a:t>
            </a:r>
          </a:p>
          <a:p>
            <a:r>
              <a:rPr lang="en-GB" sz="1200" dirty="0"/>
              <a:t>This led to the removal of the poor slum areas with newer housing developments which would be low cost for the poor to afford to live in.  These houses included better sanitation and hygiene with improved living conditions.</a:t>
            </a:r>
          </a:p>
          <a:p>
            <a:r>
              <a:rPr lang="en-GB" sz="1400" b="1" dirty="0"/>
              <a:t>The Public Health Amendment (Change) Act (1890): </a:t>
            </a:r>
          </a:p>
          <a:p>
            <a:r>
              <a:rPr lang="en-GB" sz="1200" dirty="0"/>
              <a:t>This gave power and money to local councils to improve toilets, paving, rubbish collection and other sanitation services in poorer areas such as Whitechapel.</a:t>
            </a:r>
            <a:endParaRPr lang="en-GB" sz="1100" dirty="0"/>
          </a:p>
        </p:txBody>
      </p:sp>
      <p:sp>
        <p:nvSpPr>
          <p:cNvPr id="23" name="TextBox 22"/>
          <p:cNvSpPr txBox="1"/>
          <p:nvPr/>
        </p:nvSpPr>
        <p:spPr>
          <a:xfrm>
            <a:off x="10057054" y="3992490"/>
            <a:ext cx="1938472" cy="2523768"/>
          </a:xfrm>
          <a:prstGeom prst="rect">
            <a:avLst/>
          </a:prstGeom>
          <a:solidFill>
            <a:schemeClr val="bg1">
              <a:lumMod val="95000"/>
            </a:schemeClr>
          </a:solidFill>
          <a:ln w="19050">
            <a:solidFill>
              <a:schemeClr val="tx1"/>
            </a:solidFill>
          </a:ln>
        </p:spPr>
        <p:txBody>
          <a:bodyPr wrap="square" rtlCol="0">
            <a:spAutoFit/>
          </a:bodyPr>
          <a:lstStyle/>
          <a:p>
            <a:pPr algn="ctr"/>
            <a:r>
              <a:rPr lang="en-GB" sz="1400" b="1" dirty="0"/>
              <a:t>Not all good news!</a:t>
            </a:r>
          </a:p>
          <a:p>
            <a:r>
              <a:rPr lang="en-GB" sz="1200" dirty="0"/>
              <a:t>There were no more serial killings but murders in these areas continued regularly in the 1890s.  Hooliganism increased, especially with young people pretending to be Jack the Ripper frightening women.  There was more recorded violence against prostitutes and an increase in burglary in the early 1890s.</a:t>
            </a:r>
            <a:endParaRPr lang="en-GB" sz="1100" dirty="0"/>
          </a:p>
        </p:txBody>
      </p:sp>
      <p:sp>
        <p:nvSpPr>
          <p:cNvPr id="10" name="Right Arrow 9"/>
          <p:cNvSpPr/>
          <p:nvPr/>
        </p:nvSpPr>
        <p:spPr>
          <a:xfrm>
            <a:off x="9827664" y="4006860"/>
            <a:ext cx="427290" cy="23212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92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034"/>
            <a:ext cx="6377651" cy="461665"/>
          </a:xfrm>
          <a:prstGeom prst="rect">
            <a:avLst/>
          </a:prstGeom>
          <a:solidFill>
            <a:schemeClr val="bg1"/>
          </a:solidFill>
        </p:spPr>
        <p:txBody>
          <a:bodyPr wrap="square" rtlCol="0">
            <a:spAutoFit/>
          </a:bodyPr>
          <a:lstStyle/>
          <a:p>
            <a:r>
              <a:rPr lang="en-GB" sz="2400" dirty="0">
                <a:latin typeface="Berlin Sans FB" panose="020E0602020502020306" pitchFamily="34" charset="0"/>
              </a:rPr>
              <a:t>Lesson 2: </a:t>
            </a:r>
            <a:r>
              <a:rPr lang="en-GB" dirty="0">
                <a:latin typeface="Berlin Sans FB" panose="020E0602020502020306" pitchFamily="34" charset="0"/>
              </a:rPr>
              <a:t>Whitechapel: How was Whitechapel policed?     </a:t>
            </a:r>
          </a:p>
        </p:txBody>
      </p:sp>
      <p:sp>
        <p:nvSpPr>
          <p:cNvPr id="5" name="TextBox 4"/>
          <p:cNvSpPr txBox="1"/>
          <p:nvPr/>
        </p:nvSpPr>
        <p:spPr>
          <a:xfrm>
            <a:off x="70826" y="458631"/>
            <a:ext cx="3945040" cy="1569660"/>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The Metropolitan Police</a:t>
            </a:r>
          </a:p>
          <a:p>
            <a:r>
              <a:rPr lang="en-GB" sz="1200" dirty="0">
                <a:latin typeface="Berlin Sans FB" panose="020E0602020502020306" pitchFamily="34" charset="0"/>
              </a:rPr>
              <a:t>London’s Metropolitan Police Force was set up by </a:t>
            </a:r>
            <a:r>
              <a:rPr lang="en-GB" sz="1200" dirty="0"/>
              <a:t>Prime Minister &amp; Home Secretary </a:t>
            </a:r>
            <a:r>
              <a:rPr lang="en-GB" sz="1200" b="1" dirty="0"/>
              <a:t>Robert Peel </a:t>
            </a:r>
            <a:r>
              <a:rPr lang="en-GB" sz="1200" dirty="0"/>
              <a:t>in 1929.  London was the first place in the country to have an </a:t>
            </a:r>
            <a:r>
              <a:rPr lang="en-GB" sz="1200" b="1" dirty="0"/>
              <a:t>organised</a:t>
            </a:r>
            <a:r>
              <a:rPr lang="en-GB" sz="1200" dirty="0"/>
              <a:t> and professional police force.  Elsewhere in the country, different towns had their own separate police forces but these were organised by </a:t>
            </a:r>
            <a:r>
              <a:rPr lang="en-GB" sz="1200" b="1" dirty="0"/>
              <a:t>local politicians </a:t>
            </a:r>
            <a:r>
              <a:rPr lang="en-GB" sz="1200" dirty="0"/>
              <a:t>and ‘</a:t>
            </a:r>
            <a:r>
              <a:rPr lang="en-GB" sz="1200" b="1" dirty="0"/>
              <a:t>Watch Committees</a:t>
            </a:r>
            <a:r>
              <a:rPr lang="en-GB" sz="1200" dirty="0"/>
              <a:t>’ and were not as well organised at the </a:t>
            </a:r>
            <a:r>
              <a:rPr lang="en-GB" sz="1200" b="1" dirty="0"/>
              <a:t>Metropolitan Police</a:t>
            </a:r>
            <a:r>
              <a:rPr lang="en-GB" sz="1200" dirty="0"/>
              <a:t>.</a:t>
            </a:r>
          </a:p>
        </p:txBody>
      </p:sp>
      <p:sp>
        <p:nvSpPr>
          <p:cNvPr id="6" name="TextBox 5"/>
          <p:cNvSpPr txBox="1"/>
          <p:nvPr/>
        </p:nvSpPr>
        <p:spPr>
          <a:xfrm>
            <a:off x="7576085" y="2305290"/>
            <a:ext cx="4216400" cy="3970318"/>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The typical Metropolitan Police Officer</a:t>
            </a:r>
          </a:p>
          <a:p>
            <a:r>
              <a:rPr lang="en-GB" sz="1200" dirty="0">
                <a:latin typeface="Berlin Sans FB" panose="020E0602020502020306" pitchFamily="34" charset="0"/>
              </a:rPr>
              <a:t>Duties Prevention of Crime and disorder</a:t>
            </a:r>
          </a:p>
          <a:p>
            <a:r>
              <a:rPr lang="en-GB" sz="1200" dirty="0">
                <a:latin typeface="Berlin Sans FB" panose="020E0602020502020306" pitchFamily="34" charset="0"/>
              </a:rPr>
              <a:t>Carry out foot patrols with another officer (7-10 miles per day)</a:t>
            </a:r>
          </a:p>
          <a:p>
            <a:r>
              <a:rPr lang="en-GB" sz="1200" dirty="0">
                <a:latin typeface="Berlin Sans FB" panose="020E0602020502020306" pitchFamily="34" charset="0"/>
              </a:rPr>
              <a:t>Expectations:</a:t>
            </a:r>
          </a:p>
          <a:p>
            <a:r>
              <a:rPr lang="en-GB" sz="1200" dirty="0">
                <a:latin typeface="Berlin Sans FB" panose="020E0602020502020306" pitchFamily="34" charset="0"/>
              </a:rPr>
              <a:t>To patrol a given area called ‘walking the beat’ with another PC.</a:t>
            </a:r>
          </a:p>
          <a:p>
            <a:r>
              <a:rPr lang="en-GB" sz="1200" dirty="0">
                <a:latin typeface="Berlin Sans FB" panose="020E0602020502020306" pitchFamily="34" charset="0"/>
              </a:rPr>
              <a:t>To write a report of crimes at the end of a shift and to the Police Sergeant at the end of a shift on return to the Police Station.</a:t>
            </a:r>
          </a:p>
          <a:p>
            <a:r>
              <a:rPr lang="en-GB" sz="1200" b="1" dirty="0">
                <a:latin typeface="Berlin Sans FB" panose="020E0602020502020306" pitchFamily="34" charset="0"/>
              </a:rPr>
              <a:t>Character</a:t>
            </a:r>
          </a:p>
          <a:p>
            <a:r>
              <a:rPr lang="en-GB" sz="1200" dirty="0">
                <a:latin typeface="Berlin Sans FB" panose="020E0602020502020306" pitchFamily="34" charset="0"/>
              </a:rPr>
              <a:t>Law abiding with no criminal record</a:t>
            </a:r>
          </a:p>
          <a:p>
            <a:r>
              <a:rPr lang="en-GB" sz="1200" dirty="0">
                <a:latin typeface="Berlin Sans FB" panose="020E0602020502020306" pitchFamily="34" charset="0"/>
              </a:rPr>
              <a:t>Willing to use force (when necessary)</a:t>
            </a:r>
          </a:p>
          <a:p>
            <a:r>
              <a:rPr lang="en-GB" sz="1200" b="1" dirty="0">
                <a:latin typeface="Berlin Sans FB" panose="020E0602020502020306" pitchFamily="34" charset="0"/>
              </a:rPr>
              <a:t>Requirements</a:t>
            </a:r>
          </a:p>
          <a:p>
            <a:r>
              <a:rPr lang="en-GB" sz="1200" dirty="0">
                <a:latin typeface="Berlin Sans FB" panose="020E0602020502020306" pitchFamily="34" charset="0"/>
              </a:rPr>
              <a:t>At least 5 foot 7 inches tall</a:t>
            </a:r>
          </a:p>
          <a:p>
            <a:r>
              <a:rPr lang="en-GB" sz="1200" dirty="0">
                <a:latin typeface="Berlin Sans FB" panose="020E0602020502020306" pitchFamily="34" charset="0"/>
              </a:rPr>
              <a:t>Fit and in good health</a:t>
            </a:r>
          </a:p>
          <a:p>
            <a:r>
              <a:rPr lang="en-GB" sz="1200" b="1" dirty="0">
                <a:latin typeface="Berlin Sans FB" panose="020E0602020502020306" pitchFamily="34" charset="0"/>
              </a:rPr>
              <a:t>Uniform and Equipment provided *</a:t>
            </a:r>
          </a:p>
          <a:p>
            <a:r>
              <a:rPr lang="en-GB" sz="1200" dirty="0">
                <a:latin typeface="Berlin Sans FB" panose="020E0602020502020306" pitchFamily="34" charset="0"/>
              </a:rPr>
              <a:t>Blue tail coat and top hat</a:t>
            </a:r>
          </a:p>
          <a:p>
            <a:r>
              <a:rPr lang="en-GB" sz="1200" dirty="0">
                <a:latin typeface="Berlin Sans FB" panose="020E0602020502020306" pitchFamily="34" charset="0"/>
              </a:rPr>
              <a:t>Truncheon</a:t>
            </a:r>
          </a:p>
          <a:p>
            <a:r>
              <a:rPr lang="en-GB" sz="1200" dirty="0">
                <a:latin typeface="Berlin Sans FB" panose="020E0602020502020306" pitchFamily="34" charset="0"/>
              </a:rPr>
              <a:t>Handcuffs</a:t>
            </a:r>
          </a:p>
          <a:p>
            <a:r>
              <a:rPr lang="en-GB" sz="1200" dirty="0">
                <a:latin typeface="Berlin Sans FB" panose="020E0602020502020306" pitchFamily="34" charset="0"/>
              </a:rPr>
              <a:t>Wooden Rattle (to raise alarm of a crime)</a:t>
            </a:r>
          </a:p>
          <a:p>
            <a:r>
              <a:rPr lang="en-GB" sz="1200" dirty="0">
                <a:latin typeface="Berlin Sans FB" panose="020E0602020502020306" pitchFamily="34" charset="0"/>
              </a:rPr>
              <a:t>*cost deducted from pay.</a:t>
            </a:r>
          </a:p>
        </p:txBody>
      </p:sp>
      <p:sp>
        <p:nvSpPr>
          <p:cNvPr id="7" name="TextBox 6"/>
          <p:cNvSpPr txBox="1"/>
          <p:nvPr/>
        </p:nvSpPr>
        <p:spPr>
          <a:xfrm>
            <a:off x="6829063" y="86497"/>
            <a:ext cx="5271499" cy="307777"/>
          </a:xfrm>
          <a:prstGeom prst="rect">
            <a:avLst/>
          </a:prstGeom>
          <a:solidFill>
            <a:schemeClr val="bg1"/>
          </a:solidFill>
          <a:ln w="19050">
            <a:solidFill>
              <a:schemeClr val="tx1"/>
            </a:solidFill>
          </a:ln>
        </p:spPr>
        <p:txBody>
          <a:bodyPr wrap="square" rtlCol="0">
            <a:spAutoFit/>
          </a:bodyPr>
          <a:lstStyle/>
          <a:p>
            <a:pPr algn="ctr"/>
            <a:r>
              <a:rPr lang="en-GB" sz="1400" dirty="0">
                <a:latin typeface="Berlin Sans FB" panose="020E0602020502020306" pitchFamily="34" charset="0"/>
              </a:rPr>
              <a:t>Types of Evidence you could use for an enquiry </a:t>
            </a:r>
          </a:p>
        </p:txBody>
      </p:sp>
      <p:graphicFrame>
        <p:nvGraphicFramePr>
          <p:cNvPr id="8" name="Table 7"/>
          <p:cNvGraphicFramePr>
            <a:graphicFrameLocks noGrp="1"/>
          </p:cNvGraphicFramePr>
          <p:nvPr/>
        </p:nvGraphicFramePr>
        <p:xfrm>
          <a:off x="6829063" y="394274"/>
          <a:ext cx="5271499" cy="6382640"/>
        </p:xfrm>
        <a:graphic>
          <a:graphicData uri="http://schemas.openxmlformats.org/drawingml/2006/table">
            <a:tbl>
              <a:tblPr firstRow="1" bandRow="1">
                <a:tableStyleId>{5C22544A-7EE6-4342-B048-85BDC9FD1C3A}</a:tableStyleId>
              </a:tblPr>
              <a:tblGrid>
                <a:gridCol w="1578337">
                  <a:extLst>
                    <a:ext uri="{9D8B030D-6E8A-4147-A177-3AD203B41FA5}">
                      <a16:colId xmlns:a16="http://schemas.microsoft.com/office/drawing/2014/main" val="20000"/>
                    </a:ext>
                  </a:extLst>
                </a:gridCol>
                <a:gridCol w="3693162">
                  <a:extLst>
                    <a:ext uri="{9D8B030D-6E8A-4147-A177-3AD203B41FA5}">
                      <a16:colId xmlns:a16="http://schemas.microsoft.com/office/drawing/2014/main" val="20001"/>
                    </a:ext>
                  </a:extLst>
                </a:gridCol>
              </a:tblGrid>
              <a:tr h="275000">
                <a:tc>
                  <a:txBody>
                    <a:bodyPr/>
                    <a:lstStyle/>
                    <a:p>
                      <a:r>
                        <a:rPr lang="en-GB" sz="1400" dirty="0">
                          <a:solidFill>
                            <a:schemeClr val="tx1"/>
                          </a:solidFill>
                        </a:rPr>
                        <a:t>Type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dirty="0">
                          <a:solidFill>
                            <a:schemeClr val="tx1"/>
                          </a:solidFill>
                        </a:rPr>
                        <a:t>Good for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00000">
                <a:tc>
                  <a:txBody>
                    <a:bodyPr/>
                    <a:lstStyle/>
                    <a:p>
                      <a:r>
                        <a:rPr lang="en-GB" sz="1200" b="0" dirty="0"/>
                        <a:t>Official Home Office Crime 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Showing data about the</a:t>
                      </a:r>
                      <a:r>
                        <a:rPr lang="en-GB" sz="1000" baseline="0" dirty="0"/>
                        <a:t> crime rates over certain years, types of crime in an area and how crimes have changed over time.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7843">
                <a:tc>
                  <a:txBody>
                    <a:bodyPr/>
                    <a:lstStyle/>
                    <a:p>
                      <a:r>
                        <a:rPr lang="en-GB" sz="1200" b="0" dirty="0"/>
                        <a:t>Statistics</a:t>
                      </a:r>
                      <a:r>
                        <a:rPr lang="en-GB" sz="1200" b="0" baseline="0" dirty="0"/>
                        <a:t> from police stations.</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Can show information</a:t>
                      </a:r>
                      <a:r>
                        <a:rPr lang="en-GB" sz="1000" baseline="0" dirty="0"/>
                        <a:t> about which officers were on duty, the main areas of crime in the area. How many arrests were made.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00000">
                <a:tc>
                  <a:txBody>
                    <a:bodyPr/>
                    <a:lstStyle/>
                    <a:p>
                      <a:r>
                        <a:rPr lang="en-GB" sz="1200" b="0" dirty="0"/>
                        <a:t>Court Records from the main London Court, The</a:t>
                      </a:r>
                      <a:r>
                        <a:rPr lang="en-GB" sz="1200" b="0" baseline="0" dirty="0"/>
                        <a:t> Old Bailey</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Can show the types of crime being committed, will have evidence of witness statements,</a:t>
                      </a:r>
                      <a:r>
                        <a:rPr lang="en-GB" sz="1000" baseline="0" dirty="0"/>
                        <a:t> police and victim statements.  Will include specific information about date, time, names and places.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57843">
                <a:tc>
                  <a:txBody>
                    <a:bodyPr/>
                    <a:lstStyle/>
                    <a:p>
                      <a:r>
                        <a:rPr lang="en-GB" sz="1200" b="0" dirty="0"/>
                        <a:t>A ‘Freedom Licence’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These are the release</a:t>
                      </a:r>
                      <a:r>
                        <a:rPr lang="en-GB" sz="1000" baseline="0" dirty="0"/>
                        <a:t> papers for prisoners which specifically show how long a prisoner was jailed for, the type of crime they committed.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57843">
                <a:tc>
                  <a:txBody>
                    <a:bodyPr/>
                    <a:lstStyle/>
                    <a:p>
                      <a:r>
                        <a:rPr lang="en-GB" sz="1200" b="0" dirty="0"/>
                        <a:t>Police memoirs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These are documents, like diaries, written by ex-officers to record their life as a police officer.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57843">
                <a:tc>
                  <a:txBody>
                    <a:bodyPr/>
                    <a:lstStyle/>
                    <a:p>
                      <a:r>
                        <a:rPr lang="en-GB" sz="1200" b="0" dirty="0"/>
                        <a:t>Police reports/statements</a:t>
                      </a:r>
                      <a:r>
                        <a:rPr lang="en-GB" sz="1200" b="0" baseline="0" dirty="0"/>
                        <a:t> from a crime.</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Police Reports are written by the officer as soon after a crime has been committed.  They will include information about the location, names and type of crime with eye witness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57843">
                <a:tc>
                  <a:txBody>
                    <a:bodyPr/>
                    <a:lstStyle/>
                    <a:p>
                      <a:r>
                        <a:rPr lang="en-GB" sz="1200" b="0" dirty="0"/>
                        <a:t>National newspaper</a:t>
                      </a:r>
                      <a:r>
                        <a:rPr lang="en-GB" sz="1200" b="0" baseline="0" dirty="0"/>
                        <a:t> reports</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These are</a:t>
                      </a:r>
                      <a:r>
                        <a:rPr lang="en-GB" sz="1000" baseline="0" dirty="0"/>
                        <a:t> useful for showing the bigger problems of crime in an area and can include specific information for an enquiry.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8093878"/>
                  </a:ext>
                </a:extLst>
              </a:tr>
              <a:tr h="357843">
                <a:tc>
                  <a:txBody>
                    <a:bodyPr/>
                    <a:lstStyle/>
                    <a:p>
                      <a:r>
                        <a:rPr lang="en-GB" sz="1200" b="0" dirty="0"/>
                        <a:t>Local</a:t>
                      </a:r>
                      <a:r>
                        <a:rPr lang="en-GB" sz="1200" b="0" baseline="0" dirty="0"/>
                        <a:t> newspaper reports</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These are useful to find out about smaller scale crimes and they will often give specific names, places and details of the crimes.  They</a:t>
                      </a:r>
                      <a:r>
                        <a:rPr lang="en-GB" sz="1000" baseline="0" dirty="0"/>
                        <a:t> can be sensationalist but reflect the attitudes of the public at the time.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57843">
                <a:tc>
                  <a:txBody>
                    <a:bodyPr/>
                    <a:lstStyle/>
                    <a:p>
                      <a:r>
                        <a:rPr lang="en-GB" sz="1200" b="0" i="1" dirty="0"/>
                        <a:t>Illustrated Police News </a:t>
                      </a:r>
                      <a:r>
                        <a:rPr lang="en-GB" sz="1200" b="0" dirty="0"/>
                        <a:t>( A ‘Penny Dreadful’)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This was a sensationalised paper for the entertainment of the public.  It can be very negative and</a:t>
                      </a:r>
                      <a:r>
                        <a:rPr lang="en-GB" sz="1000" baseline="0" dirty="0"/>
                        <a:t> mocking about the police but also highlight important local issues and attitudes.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57843">
                <a:tc>
                  <a:txBody>
                    <a:bodyPr/>
                    <a:lstStyle/>
                    <a:p>
                      <a:r>
                        <a:rPr lang="en-GB" sz="1200" b="0" i="1" dirty="0"/>
                        <a:t>The Police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This was a newspaper</a:t>
                      </a:r>
                      <a:r>
                        <a:rPr lang="en-GB" sz="1000" baseline="0" dirty="0"/>
                        <a:t> set up by the police in order to tell a more accurate version of events to the public.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57843">
                <a:tc>
                  <a:txBody>
                    <a:bodyPr/>
                    <a:lstStyle/>
                    <a:p>
                      <a:r>
                        <a:rPr lang="en-GB" sz="1200" b="0" i="1" dirty="0"/>
                        <a:t>A Post-Mortem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This provides information</a:t>
                      </a:r>
                      <a:r>
                        <a:rPr lang="en-GB" sz="1000" baseline="0" dirty="0"/>
                        <a:t> about the methods used by a killer and the cause of death of a victim.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1196560"/>
                  </a:ext>
                </a:extLst>
              </a:tr>
              <a:tr h="357843">
                <a:tc>
                  <a:txBody>
                    <a:bodyPr/>
                    <a:lstStyle/>
                    <a:p>
                      <a:r>
                        <a:rPr lang="en-GB" sz="1200" b="0" i="1" dirty="0"/>
                        <a:t>The 1881 Census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000" dirty="0"/>
                        <a:t>A government survey of the population numbers and</a:t>
                      </a:r>
                      <a:r>
                        <a:rPr lang="en-GB" sz="1000" baseline="0" dirty="0"/>
                        <a:t> types of housing in areas of the country.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7973527"/>
                  </a:ext>
                </a:extLst>
              </a:tr>
            </a:tbl>
          </a:graphicData>
        </a:graphic>
      </p:graphicFrame>
      <p:cxnSp>
        <p:nvCxnSpPr>
          <p:cNvPr id="3" name="Straight Connector 2"/>
          <p:cNvCxnSpPr/>
          <p:nvPr/>
        </p:nvCxnSpPr>
        <p:spPr>
          <a:xfrm>
            <a:off x="6707984" y="0"/>
            <a:ext cx="0" cy="6857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1069" y="4233447"/>
            <a:ext cx="2528974" cy="2492990"/>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The Home Secretary</a:t>
            </a:r>
          </a:p>
          <a:p>
            <a:r>
              <a:rPr lang="en-GB" sz="1200" dirty="0"/>
              <a:t>The Metropolitan Police covered the city of </a:t>
            </a:r>
            <a:r>
              <a:rPr lang="en-GB" sz="1200" b="1" dirty="0"/>
              <a:t>London</a:t>
            </a:r>
            <a:r>
              <a:rPr lang="en-GB" sz="1200" dirty="0"/>
              <a:t>.  It reported directly to the government minister in </a:t>
            </a:r>
            <a:r>
              <a:rPr lang="en-GB" sz="1200" b="1" dirty="0"/>
              <a:t>Westminster, London</a:t>
            </a:r>
            <a:r>
              <a:rPr lang="en-GB" sz="1200" dirty="0"/>
              <a:t>, who was in charge of the police called the ‘</a:t>
            </a:r>
            <a:r>
              <a:rPr lang="en-GB" sz="1200" b="1" dirty="0"/>
              <a:t>Home Secretary</a:t>
            </a:r>
            <a:r>
              <a:rPr lang="en-GB" sz="1200" dirty="0"/>
              <a:t>’.  At first the people of London were very suspicious of the ‘</a:t>
            </a:r>
            <a:r>
              <a:rPr lang="en-GB" sz="1200" b="1" dirty="0"/>
              <a:t>Met</a:t>
            </a:r>
            <a:r>
              <a:rPr lang="en-GB" sz="1200" dirty="0"/>
              <a:t>’ Police as they believed they were just the government in uniform who would watch their every move and keep an eye on them for negative reasons.</a:t>
            </a:r>
          </a:p>
        </p:txBody>
      </p:sp>
      <p:sp>
        <p:nvSpPr>
          <p:cNvPr id="12" name="TextBox 11"/>
          <p:cNvSpPr txBox="1"/>
          <p:nvPr/>
        </p:nvSpPr>
        <p:spPr>
          <a:xfrm>
            <a:off x="4097438" y="466279"/>
            <a:ext cx="2528974" cy="3416320"/>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Charles Warren</a:t>
            </a:r>
          </a:p>
          <a:p>
            <a:r>
              <a:rPr lang="en-GB" sz="1200" dirty="0"/>
              <a:t>The head of the Metropolitan Police was </a:t>
            </a:r>
            <a:r>
              <a:rPr lang="en-GB" sz="1200" b="1" dirty="0"/>
              <a:t>Charles Warren</a:t>
            </a:r>
            <a:r>
              <a:rPr lang="en-GB" sz="1200" dirty="0"/>
              <a:t>.  His title was </a:t>
            </a:r>
            <a:r>
              <a:rPr lang="en-GB" sz="1200" b="1" dirty="0"/>
              <a:t>Police Commissioner</a:t>
            </a:r>
            <a:r>
              <a:rPr lang="en-GB" sz="1200" dirty="0"/>
              <a:t>. He had been chosen as he was a former </a:t>
            </a:r>
            <a:r>
              <a:rPr lang="en-GB" sz="1200" b="1" dirty="0"/>
              <a:t>army general </a:t>
            </a:r>
            <a:r>
              <a:rPr lang="en-GB" sz="1200" dirty="0"/>
              <a:t>and was not afraid to call in the army for support if he needed to.  This was the case during the famous </a:t>
            </a:r>
            <a:r>
              <a:rPr lang="en-GB" sz="1200" b="1" dirty="0"/>
              <a:t>Trafalgar Square Demonstrations in 1887</a:t>
            </a:r>
            <a:r>
              <a:rPr lang="en-GB" sz="1200" dirty="0"/>
              <a:t>.  One event known as ‘</a:t>
            </a:r>
            <a:r>
              <a:rPr lang="en-GB" sz="1200" b="1" dirty="0"/>
              <a:t>Bloody Sunday</a:t>
            </a:r>
            <a:r>
              <a:rPr lang="en-GB" sz="1200" dirty="0"/>
              <a:t>’ had to be dealt with not only by the Metropolitan Police but the army in order to stop the riots spreading. This only led the </a:t>
            </a:r>
            <a:r>
              <a:rPr lang="en-GB" sz="1200" b="1" dirty="0"/>
              <a:t>poor</a:t>
            </a:r>
            <a:r>
              <a:rPr lang="en-GB" sz="1200" dirty="0"/>
              <a:t>, who were mainly the protestors, to believe the police favoured the middle and upper classes and were not there to protect them.</a:t>
            </a:r>
          </a:p>
        </p:txBody>
      </p:sp>
      <p:sp>
        <p:nvSpPr>
          <p:cNvPr id="13" name="TextBox 12"/>
          <p:cNvSpPr txBox="1"/>
          <p:nvPr/>
        </p:nvSpPr>
        <p:spPr>
          <a:xfrm>
            <a:off x="70826" y="2174439"/>
            <a:ext cx="2378597" cy="2308324"/>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Police numbers</a:t>
            </a:r>
          </a:p>
          <a:p>
            <a:r>
              <a:rPr lang="en-GB" sz="1200" dirty="0"/>
              <a:t>The Metropolitan Police may have been professional, but it struggled to police the whole London area.  There were </a:t>
            </a:r>
            <a:r>
              <a:rPr lang="en-GB" sz="1200" b="1" dirty="0"/>
              <a:t>13,000 men </a:t>
            </a:r>
            <a:r>
              <a:rPr lang="en-GB" sz="1200" dirty="0"/>
              <a:t>to police a population of over </a:t>
            </a:r>
            <a:r>
              <a:rPr lang="en-GB" sz="1200" b="1" dirty="0"/>
              <a:t>5 million</a:t>
            </a:r>
            <a:r>
              <a:rPr lang="en-GB" sz="1200" dirty="0"/>
              <a:t>.  To make it worse, only </a:t>
            </a:r>
            <a:r>
              <a:rPr lang="en-GB" sz="1200" b="1" dirty="0"/>
              <a:t>1,300 </a:t>
            </a:r>
            <a:r>
              <a:rPr lang="en-GB" sz="1200" dirty="0"/>
              <a:t>of these officers were on shift at any one time.  The number of arrests made between 1878-1883 also increased dramatically from </a:t>
            </a:r>
            <a:r>
              <a:rPr lang="en-GB" sz="1200" b="1" dirty="0"/>
              <a:t>13,000</a:t>
            </a:r>
            <a:r>
              <a:rPr lang="en-GB" sz="1200" dirty="0"/>
              <a:t> to over </a:t>
            </a:r>
            <a:r>
              <a:rPr lang="en-GB" sz="1200" b="1" dirty="0"/>
              <a:t>18,000.</a:t>
            </a:r>
          </a:p>
        </p:txBody>
      </p:sp>
      <p:sp>
        <p:nvSpPr>
          <p:cNvPr id="14" name="TextBox 13"/>
          <p:cNvSpPr txBox="1"/>
          <p:nvPr/>
        </p:nvSpPr>
        <p:spPr>
          <a:xfrm>
            <a:off x="70826" y="4602779"/>
            <a:ext cx="3815601" cy="2123658"/>
          </a:xfrm>
          <a:prstGeom prst="rect">
            <a:avLst/>
          </a:prstGeom>
          <a:solidFill>
            <a:schemeClr val="bg1"/>
          </a:solidFill>
          <a:ln w="19050">
            <a:solidFill>
              <a:schemeClr val="tx1"/>
            </a:solidFill>
          </a:ln>
        </p:spPr>
        <p:txBody>
          <a:bodyPr wrap="square" rtlCol="0">
            <a:spAutoFit/>
          </a:bodyPr>
          <a:lstStyle/>
          <a:p>
            <a:r>
              <a:rPr lang="en-GB" sz="1200" b="1" dirty="0">
                <a:latin typeface="Berlin Sans FB" panose="020E0602020502020306" pitchFamily="34" charset="0"/>
              </a:rPr>
              <a:t>The Criminal Investigation Department</a:t>
            </a:r>
          </a:p>
          <a:p>
            <a:r>
              <a:rPr lang="en-GB" sz="1200" dirty="0"/>
              <a:t>The formation of the </a:t>
            </a:r>
            <a:r>
              <a:rPr lang="en-GB" sz="1200" b="1" dirty="0"/>
              <a:t>Criminal Investigation Department </a:t>
            </a:r>
            <a:r>
              <a:rPr lang="en-GB" sz="1200" dirty="0"/>
              <a:t>in </a:t>
            </a:r>
            <a:r>
              <a:rPr lang="en-GB" sz="1200" b="1" dirty="0"/>
              <a:t>1878,</a:t>
            </a:r>
          </a:p>
          <a:p>
            <a:r>
              <a:rPr lang="en-GB" sz="1200" dirty="0"/>
              <a:t>The role of a police constable or ‘</a:t>
            </a:r>
            <a:r>
              <a:rPr lang="en-GB" sz="1200" b="1" dirty="0"/>
              <a:t>PC</a:t>
            </a:r>
            <a:r>
              <a:rPr lang="en-GB" sz="1200" dirty="0"/>
              <a:t>’ was to be a visible deterrent on the street who could catch criminals in the act and monitor behaviour.  However, the Metropolitan Police also began to need individuals to ‘</a:t>
            </a:r>
            <a:r>
              <a:rPr lang="en-GB" sz="1200" b="1" dirty="0"/>
              <a:t>detect</a:t>
            </a:r>
            <a:r>
              <a:rPr lang="en-GB" sz="1200" dirty="0"/>
              <a:t>’ the perpetrators of a crime.  These men were therefore called ‘</a:t>
            </a:r>
            <a:r>
              <a:rPr lang="en-GB" sz="1200" b="1" dirty="0"/>
              <a:t>detectives</a:t>
            </a:r>
            <a:r>
              <a:rPr lang="en-GB" sz="1200" dirty="0"/>
              <a:t>’.  The creation of the CID was a step forward but it was very small and often ineffective.  It was set up in 1878 with only </a:t>
            </a:r>
            <a:r>
              <a:rPr lang="en-GB" sz="1200" b="1" dirty="0"/>
              <a:t>216 officers</a:t>
            </a:r>
            <a:r>
              <a:rPr lang="en-GB" sz="1200" dirty="0"/>
              <a:t>.</a:t>
            </a:r>
          </a:p>
        </p:txBody>
      </p:sp>
      <p:pic>
        <p:nvPicPr>
          <p:cNvPr id="15" name="Picture 14"/>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12879" r="87879"/>
                    </a14:imgEffect>
                  </a14:imgLayer>
                </a14:imgProps>
              </a:ext>
              <a:ext uri="{28A0092B-C50C-407E-A947-70E740481C1C}">
                <a14:useLocalDpi xmlns:a14="http://schemas.microsoft.com/office/drawing/2010/main" val="0"/>
              </a:ext>
            </a:extLst>
          </a:blip>
          <a:srcRect l="15008" r="12712" b="35570"/>
          <a:stretch/>
        </p:blipFill>
        <p:spPr>
          <a:xfrm>
            <a:off x="2570501" y="2028291"/>
            <a:ext cx="1472627" cy="2574487"/>
          </a:xfrm>
          <a:prstGeom prst="rect">
            <a:avLst/>
          </a:prstGeom>
          <a:ln>
            <a:noFill/>
          </a:ln>
          <a:effectLst/>
        </p:spPr>
      </p:pic>
    </p:spTree>
    <p:extLst>
      <p:ext uri="{BB962C8B-B14F-4D97-AF65-F5344CB8AC3E}">
        <p14:creationId xmlns:p14="http://schemas.microsoft.com/office/powerpoint/2010/main" val="384077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4" y="1243562"/>
            <a:ext cx="12077062" cy="5597207"/>
          </a:xfrm>
          <a:prstGeom prst="rect">
            <a:avLst/>
          </a:prstGeom>
          <a:effectLst>
            <a:softEdge rad="63500"/>
          </a:effectLst>
        </p:spPr>
      </p:pic>
      <p:sp>
        <p:nvSpPr>
          <p:cNvPr id="4" name="TextBox 3"/>
          <p:cNvSpPr txBox="1"/>
          <p:nvPr/>
        </p:nvSpPr>
        <p:spPr>
          <a:xfrm>
            <a:off x="0" y="0"/>
            <a:ext cx="7050281" cy="461665"/>
          </a:xfrm>
          <a:prstGeom prst="rect">
            <a:avLst/>
          </a:prstGeom>
          <a:noFill/>
        </p:spPr>
        <p:txBody>
          <a:bodyPr wrap="square" rtlCol="0">
            <a:spAutoFit/>
          </a:bodyPr>
          <a:lstStyle/>
          <a:p>
            <a:r>
              <a:rPr lang="en-GB" sz="2400" dirty="0">
                <a:latin typeface="Berlin Sans FB" panose="020E0602020502020306" pitchFamily="34" charset="0"/>
              </a:rPr>
              <a:t>Lesson 3: </a:t>
            </a:r>
            <a:r>
              <a:rPr lang="en-GB" dirty="0">
                <a:latin typeface="Berlin Sans FB" panose="020E0602020502020306" pitchFamily="34" charset="0"/>
              </a:rPr>
              <a:t>What were the features of Whitechapel in the 1880s?</a:t>
            </a:r>
          </a:p>
        </p:txBody>
      </p:sp>
      <p:sp>
        <p:nvSpPr>
          <p:cNvPr id="5" name="TextBox 4"/>
          <p:cNvSpPr txBox="1"/>
          <p:nvPr/>
        </p:nvSpPr>
        <p:spPr>
          <a:xfrm>
            <a:off x="102016" y="412565"/>
            <a:ext cx="9742739" cy="830997"/>
          </a:xfrm>
          <a:prstGeom prst="rect">
            <a:avLst/>
          </a:prstGeom>
          <a:noFill/>
          <a:ln w="19050">
            <a:solidFill>
              <a:schemeClr val="tx1"/>
            </a:solidFill>
          </a:ln>
        </p:spPr>
        <p:txBody>
          <a:bodyPr wrap="square" rtlCol="0">
            <a:spAutoFit/>
          </a:bodyPr>
          <a:lstStyle/>
          <a:p>
            <a:r>
              <a:rPr lang="en-GB" sz="1200" b="1" dirty="0"/>
              <a:t>The location:</a:t>
            </a:r>
          </a:p>
          <a:p>
            <a:r>
              <a:rPr lang="en-GB" sz="1200" dirty="0"/>
              <a:t>Whitechapel still is a district in the </a:t>
            </a:r>
            <a:r>
              <a:rPr lang="en-GB" sz="1200" b="1" dirty="0"/>
              <a:t>east-end </a:t>
            </a:r>
            <a:r>
              <a:rPr lang="en-GB" sz="1200" dirty="0"/>
              <a:t>of London.  At the time it was the capital’s </a:t>
            </a:r>
            <a:r>
              <a:rPr lang="en-GB" sz="1200" b="1" dirty="0"/>
              <a:t>poorest </a:t>
            </a:r>
            <a:r>
              <a:rPr lang="en-GB" sz="1200" dirty="0"/>
              <a:t>district.  It’s population was around </a:t>
            </a:r>
            <a:r>
              <a:rPr lang="en-GB" sz="1200" b="1" dirty="0"/>
              <a:t>30,000</a:t>
            </a:r>
            <a:r>
              <a:rPr lang="en-GB" sz="1200" dirty="0"/>
              <a:t> with around </a:t>
            </a:r>
            <a:r>
              <a:rPr lang="en-GB" sz="1200" b="1" dirty="0"/>
              <a:t>1,000 </a:t>
            </a:r>
            <a:r>
              <a:rPr lang="en-GB" sz="1200" dirty="0"/>
              <a:t>homeless.  Londoners shared the district with new immigrants such as the </a:t>
            </a:r>
            <a:r>
              <a:rPr lang="en-GB" sz="1200" b="1" dirty="0"/>
              <a:t>Irish</a:t>
            </a:r>
            <a:r>
              <a:rPr lang="en-GB" sz="1200" dirty="0"/>
              <a:t>, </a:t>
            </a:r>
            <a:r>
              <a:rPr lang="en-GB" sz="1200" b="1" dirty="0"/>
              <a:t>Jewish</a:t>
            </a:r>
            <a:r>
              <a:rPr lang="en-GB" sz="1200" dirty="0"/>
              <a:t> and </a:t>
            </a:r>
            <a:r>
              <a:rPr lang="en-GB" sz="1200" b="1" dirty="0"/>
              <a:t>Eastern European </a:t>
            </a:r>
            <a:r>
              <a:rPr lang="en-GB" sz="1200" dirty="0"/>
              <a:t>immigrants.  </a:t>
            </a:r>
            <a:r>
              <a:rPr lang="en-GB" sz="1200" b="1" dirty="0"/>
              <a:t>Poverty</a:t>
            </a:r>
            <a:r>
              <a:rPr lang="en-GB" sz="1200" dirty="0"/>
              <a:t>, tension between different immigrants groups and high numbers of </a:t>
            </a:r>
            <a:r>
              <a:rPr lang="en-GB" sz="1200" b="1" dirty="0"/>
              <a:t>gangs</a:t>
            </a:r>
            <a:r>
              <a:rPr lang="en-GB" sz="1200" dirty="0"/>
              <a:t> made Whitechapel a violent area. This was an area where few police wanted to patrol.</a:t>
            </a:r>
          </a:p>
        </p:txBody>
      </p:sp>
      <p:sp>
        <p:nvSpPr>
          <p:cNvPr id="19" name="TextBox 18"/>
          <p:cNvSpPr txBox="1"/>
          <p:nvPr/>
        </p:nvSpPr>
        <p:spPr>
          <a:xfrm>
            <a:off x="3717152" y="1274986"/>
            <a:ext cx="3063668" cy="2339102"/>
          </a:xfrm>
          <a:prstGeom prst="rect">
            <a:avLst/>
          </a:prstGeom>
          <a:solidFill>
            <a:schemeClr val="bg1"/>
          </a:solidFill>
          <a:ln>
            <a:solidFill>
              <a:schemeClr val="tx1"/>
            </a:solidFill>
          </a:ln>
        </p:spPr>
        <p:txBody>
          <a:bodyPr wrap="square" rtlCol="0">
            <a:spAutoFit/>
          </a:bodyPr>
          <a:lstStyle/>
          <a:p>
            <a:pPr algn="ctr"/>
            <a:r>
              <a:rPr lang="en-GB" sz="1400" b="1" dirty="0"/>
              <a:t>WHITECHAPEL ENVIRONMENT</a:t>
            </a:r>
          </a:p>
          <a:p>
            <a:pPr marL="171450" indent="-171450">
              <a:buFont typeface="Arial" panose="020B0604020202020204" pitchFamily="34" charset="0"/>
              <a:buChar char="•"/>
            </a:pPr>
            <a:r>
              <a:rPr lang="en-GB" sz="1100" dirty="0"/>
              <a:t>The environment of Whitechapel itself led to </a:t>
            </a:r>
            <a:r>
              <a:rPr lang="en-GB" sz="1100" b="1" dirty="0"/>
              <a:t>higher crime rates</a:t>
            </a:r>
            <a:r>
              <a:rPr lang="en-GB" sz="1100" dirty="0"/>
              <a:t>.  Streets were </a:t>
            </a:r>
            <a:r>
              <a:rPr lang="en-GB" sz="1100" b="1" dirty="0"/>
              <a:t>narrow</a:t>
            </a:r>
            <a:r>
              <a:rPr lang="en-GB" sz="1100" dirty="0"/>
              <a:t>, </a:t>
            </a:r>
            <a:r>
              <a:rPr lang="en-GB" sz="1100" b="1" dirty="0"/>
              <a:t>unlit</a:t>
            </a:r>
            <a:r>
              <a:rPr lang="en-GB" sz="1100" dirty="0"/>
              <a:t> and often </a:t>
            </a:r>
            <a:r>
              <a:rPr lang="en-GB" sz="1100" b="1" dirty="0"/>
              <a:t>over-crowded</a:t>
            </a:r>
            <a:r>
              <a:rPr lang="en-GB" sz="1100" dirty="0"/>
              <a:t>, even late at night.  </a:t>
            </a:r>
          </a:p>
          <a:p>
            <a:pPr marL="171450" indent="-171450">
              <a:buFont typeface="Arial" panose="020B0604020202020204" pitchFamily="34" charset="0"/>
              <a:buChar char="•"/>
            </a:pPr>
            <a:r>
              <a:rPr lang="en-GB" sz="1100" dirty="0"/>
              <a:t>The </a:t>
            </a:r>
            <a:r>
              <a:rPr lang="en-GB" sz="1100" b="1" dirty="0"/>
              <a:t>noise, smell</a:t>
            </a:r>
            <a:r>
              <a:rPr lang="en-GB" sz="1100" dirty="0"/>
              <a:t> from pollution and the famous London ‘</a:t>
            </a:r>
            <a:r>
              <a:rPr lang="en-GB" sz="1100" b="1" dirty="0" err="1"/>
              <a:t>smogs</a:t>
            </a:r>
            <a:r>
              <a:rPr lang="en-GB" sz="1100" dirty="0"/>
              <a:t>’ (thick fogs) would often make a quick escape from a crime scene easy. </a:t>
            </a:r>
          </a:p>
          <a:p>
            <a:pPr marL="171450" indent="-171450">
              <a:buFont typeface="Arial" panose="020B0604020202020204" pitchFamily="34" charset="0"/>
              <a:buChar char="•"/>
            </a:pPr>
            <a:r>
              <a:rPr lang="en-GB" sz="1100" dirty="0"/>
              <a:t>The streets were </a:t>
            </a:r>
            <a:r>
              <a:rPr lang="en-GB" sz="1100" b="1" dirty="0"/>
              <a:t>interlocked</a:t>
            </a:r>
            <a:r>
              <a:rPr lang="en-GB" sz="1100" dirty="0"/>
              <a:t> and </a:t>
            </a:r>
            <a:r>
              <a:rPr lang="en-GB" sz="1100" b="1" dirty="0"/>
              <a:t>maze like </a:t>
            </a:r>
            <a:r>
              <a:rPr lang="en-GB" sz="1100" dirty="0"/>
              <a:t>with very few street signs.  The over-crowding made minor crimes such as pickpocketing easy. </a:t>
            </a:r>
          </a:p>
          <a:p>
            <a:pPr marL="171450" indent="-171450">
              <a:buFont typeface="Arial" panose="020B0604020202020204" pitchFamily="34" charset="0"/>
              <a:buChar char="•"/>
            </a:pPr>
            <a:r>
              <a:rPr lang="en-GB" sz="1100" dirty="0"/>
              <a:t>It was a </a:t>
            </a:r>
            <a:r>
              <a:rPr lang="en-GB" sz="1100" b="1" dirty="0"/>
              <a:t>heavily polluted </a:t>
            </a:r>
            <a:r>
              <a:rPr lang="en-GB" sz="1100" dirty="0"/>
              <a:t>industrial city where sanitation (public health) was very poor with very little clean drinking water.</a:t>
            </a:r>
          </a:p>
        </p:txBody>
      </p:sp>
      <p:sp>
        <p:nvSpPr>
          <p:cNvPr id="22" name="TextBox 21"/>
          <p:cNvSpPr txBox="1"/>
          <p:nvPr/>
        </p:nvSpPr>
        <p:spPr>
          <a:xfrm>
            <a:off x="9111160" y="1274986"/>
            <a:ext cx="2998230" cy="5532284"/>
          </a:xfrm>
          <a:prstGeom prst="rect">
            <a:avLst/>
          </a:prstGeom>
          <a:solidFill>
            <a:schemeClr val="bg1"/>
          </a:solidFill>
          <a:ln>
            <a:solidFill>
              <a:schemeClr val="tx1"/>
            </a:solidFill>
          </a:ln>
        </p:spPr>
        <p:txBody>
          <a:bodyPr wrap="square" rtlCol="0">
            <a:spAutoFit/>
          </a:bodyPr>
          <a:lstStyle/>
          <a:p>
            <a:pPr algn="ctr"/>
            <a:r>
              <a:rPr lang="en-GB" sz="1400" b="1" dirty="0"/>
              <a:t>HOUSING/ACCOMODATION</a:t>
            </a:r>
          </a:p>
          <a:p>
            <a:pPr marL="171450" indent="-171450">
              <a:buFont typeface="Arial" panose="020B0604020202020204" pitchFamily="34" charset="0"/>
              <a:buChar char="•"/>
            </a:pPr>
            <a:r>
              <a:rPr lang="en-GB" sz="1050" b="1" dirty="0"/>
              <a:t>ROOKERIES:</a:t>
            </a:r>
            <a:r>
              <a:rPr lang="en-GB" sz="1050" dirty="0"/>
              <a:t> Most houses were in over-crowded </a:t>
            </a:r>
            <a:r>
              <a:rPr lang="en-GB" sz="1100" dirty="0"/>
              <a:t>‘</a:t>
            </a:r>
            <a:r>
              <a:rPr lang="en-GB" sz="1100" b="1" dirty="0"/>
              <a:t>slum</a:t>
            </a:r>
            <a:r>
              <a:rPr lang="en-GB" sz="1100" dirty="0"/>
              <a:t>’ </a:t>
            </a:r>
            <a:r>
              <a:rPr lang="en-GB" sz="1050" dirty="0"/>
              <a:t>areas known as ‘</a:t>
            </a:r>
            <a:r>
              <a:rPr lang="en-GB" sz="1100" b="1" dirty="0"/>
              <a:t>rookeries</a:t>
            </a:r>
            <a:r>
              <a:rPr lang="en-GB" sz="1050" dirty="0"/>
              <a:t>’ which included dirt, disease and crime.  Houses were split into several </a:t>
            </a:r>
            <a:r>
              <a:rPr lang="en-GB" sz="1100" b="1" dirty="0"/>
              <a:t>apartments</a:t>
            </a:r>
            <a:r>
              <a:rPr lang="en-GB" sz="1050" dirty="0"/>
              <a:t> with up to 30 people sharing beds. </a:t>
            </a:r>
          </a:p>
          <a:p>
            <a:pPr marL="171450" indent="-171450">
              <a:buFont typeface="Arial" panose="020B0604020202020204" pitchFamily="34" charset="0"/>
              <a:buChar char="•"/>
            </a:pPr>
            <a:r>
              <a:rPr lang="en-GB" sz="1050" b="1" dirty="0"/>
              <a:t>POPULATION:</a:t>
            </a:r>
            <a:r>
              <a:rPr lang="en-GB" sz="1050" dirty="0"/>
              <a:t> The </a:t>
            </a:r>
            <a:r>
              <a:rPr lang="en-GB" sz="1100" b="1" dirty="0"/>
              <a:t>1881 census </a:t>
            </a:r>
            <a:r>
              <a:rPr lang="en-GB" sz="1050" dirty="0"/>
              <a:t>puts the population of Whitechapel at over 30,000 but with only 4,000 houses.</a:t>
            </a:r>
          </a:p>
          <a:p>
            <a:pPr marL="171450" indent="-171450">
              <a:buFont typeface="Arial" panose="020B0604020202020204" pitchFamily="34" charset="0"/>
              <a:buChar char="•"/>
            </a:pPr>
            <a:r>
              <a:rPr lang="en-GB" sz="1050" b="1" dirty="0"/>
              <a:t>LODGING HOUSES: </a:t>
            </a:r>
            <a:r>
              <a:rPr lang="en-GB" sz="1050" dirty="0"/>
              <a:t>These were for those who were even poorer.  They offered a </a:t>
            </a:r>
            <a:r>
              <a:rPr lang="en-GB" sz="1100" b="1" dirty="0"/>
              <a:t>bed </a:t>
            </a:r>
            <a:r>
              <a:rPr lang="en-GB" sz="1050" dirty="0"/>
              <a:t>in dirty, squalid conditions.  They even had </a:t>
            </a:r>
            <a:r>
              <a:rPr lang="en-GB" sz="1100" b="1" dirty="0"/>
              <a:t>shifts</a:t>
            </a:r>
            <a:r>
              <a:rPr lang="en-GB" sz="1050" dirty="0"/>
              <a:t> for sleeping so the beds could be used by the most number of people.  It was estimated that there were </a:t>
            </a:r>
            <a:r>
              <a:rPr lang="en-GB" sz="1100" b="1" dirty="0"/>
              <a:t>200 Lodging Houses </a:t>
            </a:r>
            <a:r>
              <a:rPr lang="en-GB" sz="1050" dirty="0"/>
              <a:t>in Whitechapel for more than </a:t>
            </a:r>
            <a:r>
              <a:rPr lang="en-GB" sz="1100" b="1" dirty="0"/>
              <a:t>8,000 people</a:t>
            </a:r>
            <a:r>
              <a:rPr lang="en-GB" sz="1050" dirty="0"/>
              <a:t>.</a:t>
            </a:r>
          </a:p>
          <a:p>
            <a:pPr marL="171450" indent="-171450">
              <a:buFont typeface="Arial" panose="020B0604020202020204" pitchFamily="34" charset="0"/>
              <a:buChar char="•"/>
            </a:pPr>
            <a:r>
              <a:rPr lang="en-GB" sz="1050" b="1" dirty="0"/>
              <a:t>COFFIN BEDS &amp;HANGOVERS: </a:t>
            </a:r>
            <a:r>
              <a:rPr lang="en-GB" sz="1050" dirty="0"/>
              <a:t>Some people were so poor that they had to rent either a ‘</a:t>
            </a:r>
            <a:r>
              <a:rPr lang="en-GB" sz="1100" b="1" dirty="0"/>
              <a:t>coffin</a:t>
            </a:r>
            <a:r>
              <a:rPr lang="en-GB" sz="1050" dirty="0"/>
              <a:t>’ bed for the evening or even lean up against a ‘</a:t>
            </a:r>
            <a:r>
              <a:rPr lang="en-GB" sz="1100" b="1" dirty="0"/>
              <a:t>two-penny hangover</a:t>
            </a:r>
            <a:r>
              <a:rPr lang="en-GB" sz="1050" dirty="0"/>
              <a:t>’ – a rope tied from one end of the room to the other.</a:t>
            </a:r>
          </a:p>
          <a:p>
            <a:r>
              <a:rPr lang="en-GB" sz="1050" b="1" dirty="0"/>
              <a:t>The Peabody Estate</a:t>
            </a:r>
          </a:p>
          <a:p>
            <a:pPr marL="171450" indent="-171450">
              <a:buFont typeface="Arial" panose="020B0604020202020204" pitchFamily="34" charset="0"/>
              <a:buChar char="•"/>
            </a:pPr>
            <a:r>
              <a:rPr lang="en-GB" sz="1100" b="1" dirty="0"/>
              <a:t>Improved housing </a:t>
            </a:r>
            <a:r>
              <a:rPr lang="en-GB" sz="1050" dirty="0"/>
              <a:t>was created.  In 1875 the government created a new law called the </a:t>
            </a:r>
            <a:r>
              <a:rPr lang="en-GB" sz="1050" b="1" dirty="0"/>
              <a:t>Artisan’s Dwelling Act</a:t>
            </a:r>
            <a:r>
              <a:rPr lang="en-GB" sz="1050" dirty="0"/>
              <a:t>.  This law, cleared away some of the slum areas and replaced it with </a:t>
            </a:r>
            <a:r>
              <a:rPr lang="en-GB" sz="1050" b="1" dirty="0"/>
              <a:t>11 new blocks of flats</a:t>
            </a:r>
            <a:r>
              <a:rPr lang="en-GB" sz="1050" dirty="0"/>
              <a:t>.  </a:t>
            </a:r>
          </a:p>
          <a:p>
            <a:pPr marL="171450" indent="-171450">
              <a:buFont typeface="Arial" panose="020B0604020202020204" pitchFamily="34" charset="0"/>
              <a:buChar char="•"/>
            </a:pPr>
            <a:r>
              <a:rPr lang="en-GB" sz="1050" dirty="0"/>
              <a:t>They were paid for by </a:t>
            </a:r>
            <a:r>
              <a:rPr lang="en-GB" sz="1100" b="1" dirty="0"/>
              <a:t>George Peabody </a:t>
            </a:r>
            <a:r>
              <a:rPr lang="en-GB" sz="1050" dirty="0"/>
              <a:t>who was a wealthy American who had moved to London and wanted to improve the conditions for the poor.  The Peabody Estate opened in 1881 and </a:t>
            </a:r>
            <a:r>
              <a:rPr lang="en-GB" sz="1100" b="1" dirty="0"/>
              <a:t>provided 286 flats </a:t>
            </a:r>
            <a:r>
              <a:rPr lang="en-GB" sz="1050" dirty="0"/>
              <a:t>for a reasonable rent of 3 shillings per week.</a:t>
            </a:r>
          </a:p>
        </p:txBody>
      </p:sp>
      <p:sp>
        <p:nvSpPr>
          <p:cNvPr id="23" name="TextBox 22"/>
          <p:cNvSpPr txBox="1"/>
          <p:nvPr/>
        </p:nvSpPr>
        <p:spPr>
          <a:xfrm>
            <a:off x="95607" y="1274986"/>
            <a:ext cx="3572676" cy="3316292"/>
          </a:xfrm>
          <a:prstGeom prst="rect">
            <a:avLst/>
          </a:prstGeom>
          <a:solidFill>
            <a:schemeClr val="bg1"/>
          </a:solidFill>
          <a:ln>
            <a:solidFill>
              <a:schemeClr val="tx1"/>
            </a:solidFill>
          </a:ln>
        </p:spPr>
        <p:txBody>
          <a:bodyPr wrap="square" rtlCol="0">
            <a:spAutoFit/>
          </a:bodyPr>
          <a:lstStyle/>
          <a:p>
            <a:pPr algn="ctr"/>
            <a:r>
              <a:rPr lang="en-GB" sz="1400" b="1" dirty="0"/>
              <a:t>WORK/EMPLOYMENT</a:t>
            </a:r>
          </a:p>
          <a:p>
            <a:pPr marL="171450" indent="-171450">
              <a:buFont typeface="Arial" panose="020B0604020202020204" pitchFamily="34" charset="0"/>
              <a:buChar char="•"/>
            </a:pPr>
            <a:r>
              <a:rPr lang="en-GB" sz="1050" b="1" dirty="0"/>
              <a:t>WAGES: </a:t>
            </a:r>
          </a:p>
          <a:p>
            <a:r>
              <a:rPr lang="en-GB" sz="1100" dirty="0"/>
              <a:t>The average wage for a worker in Whitechapel would be around 25 shillings per week.</a:t>
            </a:r>
          </a:p>
          <a:p>
            <a:pPr marL="171450" indent="-171450">
              <a:buFont typeface="Arial" panose="020B0604020202020204" pitchFamily="34" charset="0"/>
              <a:buChar char="•"/>
            </a:pPr>
            <a:r>
              <a:rPr lang="en-GB" sz="1050" b="1" dirty="0"/>
              <a:t>BELL FOUNDRY: </a:t>
            </a:r>
          </a:p>
          <a:p>
            <a:r>
              <a:rPr lang="en-GB" sz="1100" dirty="0"/>
              <a:t>Whitechapel’s most famous work place was the Bell Foundry, where Big Ben was made.</a:t>
            </a:r>
          </a:p>
          <a:p>
            <a:pPr marL="171450" indent="-171450">
              <a:buFont typeface="Arial" panose="020B0604020202020204" pitchFamily="34" charset="0"/>
              <a:buChar char="•"/>
            </a:pPr>
            <a:r>
              <a:rPr lang="en-GB" sz="1050" b="1" dirty="0"/>
              <a:t>SWEATSHOPS:</a:t>
            </a:r>
            <a:r>
              <a:rPr lang="en-GB" sz="1050" dirty="0"/>
              <a:t> </a:t>
            </a:r>
          </a:p>
          <a:p>
            <a:r>
              <a:rPr lang="en-GB" sz="1100" dirty="0"/>
              <a:t>Sweatshops, where items such as clothing and shoes were made also offered work.  ‘Sweatshops’ were small, cramped and dusty and many workers would work for 20 hours a day. Women also found work as ‘match makers’ which they could even do in their home.</a:t>
            </a:r>
          </a:p>
          <a:p>
            <a:pPr marL="171450" indent="-171450">
              <a:buFont typeface="Arial" panose="020B0604020202020204" pitchFamily="34" charset="0"/>
              <a:buChar char="•"/>
            </a:pPr>
            <a:r>
              <a:rPr lang="en-GB" sz="1050" b="1" dirty="0"/>
              <a:t>DOCKS: </a:t>
            </a:r>
          </a:p>
          <a:p>
            <a:r>
              <a:rPr lang="en-GB" sz="1100" dirty="0"/>
              <a:t>The docks provided work for those men working on the ships.  Men would often queue at the start of the day to be given work and sent away if not.</a:t>
            </a:r>
          </a:p>
          <a:p>
            <a:pPr marL="171450" indent="-171450">
              <a:buFont typeface="Arial" panose="020B0604020202020204" pitchFamily="34" charset="0"/>
              <a:buChar char="•"/>
            </a:pPr>
            <a:r>
              <a:rPr lang="en-GB" sz="1050" b="1" dirty="0"/>
              <a:t>RAILWAYS: </a:t>
            </a:r>
          </a:p>
          <a:p>
            <a:r>
              <a:rPr lang="en-GB" sz="1100" dirty="0"/>
              <a:t>Many Irish immigrants found work building the railways.</a:t>
            </a:r>
          </a:p>
        </p:txBody>
      </p:sp>
      <p:sp>
        <p:nvSpPr>
          <p:cNvPr id="24" name="TextBox 23"/>
          <p:cNvSpPr txBox="1"/>
          <p:nvPr/>
        </p:nvSpPr>
        <p:spPr>
          <a:xfrm>
            <a:off x="3708615" y="4392676"/>
            <a:ext cx="3063668" cy="2416046"/>
          </a:xfrm>
          <a:prstGeom prst="rect">
            <a:avLst/>
          </a:prstGeom>
          <a:solidFill>
            <a:schemeClr val="bg1"/>
          </a:solidFill>
          <a:ln>
            <a:solidFill>
              <a:schemeClr val="tx1"/>
            </a:solidFill>
          </a:ln>
        </p:spPr>
        <p:txBody>
          <a:bodyPr wrap="square" rtlCol="0">
            <a:spAutoFit/>
          </a:bodyPr>
          <a:lstStyle/>
          <a:p>
            <a:pPr algn="ctr"/>
            <a:r>
              <a:rPr lang="en-GB" sz="1400" b="1" dirty="0"/>
              <a:t>THE WORKHOUSES</a:t>
            </a:r>
          </a:p>
          <a:p>
            <a:pPr marL="171450" indent="-171450">
              <a:buFont typeface="Arial" panose="020B0604020202020204" pitchFamily="34" charset="0"/>
              <a:buChar char="•"/>
            </a:pPr>
            <a:r>
              <a:rPr lang="en-GB" sz="1100" dirty="0"/>
              <a:t>For those with nowhere to live and living in </a:t>
            </a:r>
            <a:r>
              <a:rPr lang="en-GB" sz="1200" b="1" dirty="0"/>
              <a:t>absolute poverty</a:t>
            </a:r>
            <a:r>
              <a:rPr lang="en-GB" sz="1100" dirty="0"/>
              <a:t>, the one last place was the workhouse.  </a:t>
            </a:r>
          </a:p>
          <a:p>
            <a:pPr marL="171450" indent="-171450">
              <a:buFont typeface="Arial" panose="020B0604020202020204" pitchFamily="34" charset="0"/>
              <a:buChar char="•"/>
            </a:pPr>
            <a:r>
              <a:rPr lang="en-GB" sz="1100" dirty="0"/>
              <a:t>They offered </a:t>
            </a:r>
            <a:r>
              <a:rPr lang="en-GB" sz="1200" b="1" dirty="0"/>
              <a:t>food and shelter for the promise of hard work</a:t>
            </a:r>
            <a:r>
              <a:rPr lang="en-GB" sz="1200" dirty="0"/>
              <a:t>.  </a:t>
            </a:r>
            <a:r>
              <a:rPr lang="en-GB" sz="1100" dirty="0"/>
              <a:t>Those that were not able to work such as the </a:t>
            </a:r>
            <a:r>
              <a:rPr lang="en-GB" sz="1200" b="1" dirty="0"/>
              <a:t>old</a:t>
            </a:r>
            <a:r>
              <a:rPr lang="en-GB" sz="1200" dirty="0"/>
              <a:t>, </a:t>
            </a:r>
            <a:r>
              <a:rPr lang="en-GB" sz="1200" b="1" dirty="0"/>
              <a:t>sick</a:t>
            </a:r>
            <a:r>
              <a:rPr lang="en-GB" sz="1200" dirty="0"/>
              <a:t>, </a:t>
            </a:r>
            <a:r>
              <a:rPr lang="en-GB" sz="1200" b="1" dirty="0"/>
              <a:t>disabled</a:t>
            </a:r>
            <a:r>
              <a:rPr lang="en-GB" sz="1200" dirty="0"/>
              <a:t>, </a:t>
            </a:r>
            <a:r>
              <a:rPr lang="en-GB" sz="1200" b="1" dirty="0"/>
              <a:t>orphans</a:t>
            </a:r>
            <a:r>
              <a:rPr lang="en-GB" sz="1100" dirty="0"/>
              <a:t> were called ‘</a:t>
            </a:r>
            <a:r>
              <a:rPr lang="en-GB" sz="1100" b="1" dirty="0"/>
              <a:t>inmates</a:t>
            </a:r>
            <a:r>
              <a:rPr lang="en-GB" sz="1100" dirty="0"/>
              <a:t>’.  </a:t>
            </a:r>
          </a:p>
          <a:p>
            <a:pPr marL="171450" indent="-171450">
              <a:buFont typeface="Arial" panose="020B0604020202020204" pitchFamily="34" charset="0"/>
              <a:buChar char="•"/>
            </a:pPr>
            <a:r>
              <a:rPr lang="en-GB" sz="1100" dirty="0"/>
              <a:t>The work was made deliberately difficult to put people off ever having to work there.  They were expected to live under strict discipline, were separated in to men and women and even punished for talking to each other.</a:t>
            </a:r>
          </a:p>
        </p:txBody>
      </p:sp>
      <p:sp>
        <p:nvSpPr>
          <p:cNvPr id="26" name="TextBox 25"/>
          <p:cNvSpPr txBox="1"/>
          <p:nvPr/>
        </p:nvSpPr>
        <p:spPr>
          <a:xfrm>
            <a:off x="95607" y="4677369"/>
            <a:ext cx="3572676" cy="2131353"/>
          </a:xfrm>
          <a:prstGeom prst="rect">
            <a:avLst/>
          </a:prstGeom>
          <a:solidFill>
            <a:schemeClr val="bg1"/>
          </a:solidFill>
          <a:ln>
            <a:solidFill>
              <a:schemeClr val="tx1"/>
            </a:solidFill>
          </a:ln>
        </p:spPr>
        <p:txBody>
          <a:bodyPr wrap="square" rtlCol="0">
            <a:spAutoFit/>
          </a:bodyPr>
          <a:lstStyle/>
          <a:p>
            <a:pPr algn="ctr"/>
            <a:r>
              <a:rPr lang="en-GB" sz="1400" b="1" dirty="0"/>
              <a:t>ORPHAN CHILDREN</a:t>
            </a:r>
          </a:p>
          <a:p>
            <a:pPr marL="85725" indent="-85725">
              <a:buFont typeface="Arial" panose="020B0604020202020204" pitchFamily="34" charset="0"/>
              <a:buChar char="•"/>
            </a:pPr>
            <a:r>
              <a:rPr lang="en-GB" sz="1050" dirty="0"/>
              <a:t>Due to the poor hygiene and many poor social situations, there were a high number of </a:t>
            </a:r>
            <a:r>
              <a:rPr lang="en-GB" sz="1100" b="1" dirty="0"/>
              <a:t>orphans</a:t>
            </a:r>
            <a:r>
              <a:rPr lang="en-GB" sz="1100" dirty="0"/>
              <a:t> </a:t>
            </a:r>
            <a:r>
              <a:rPr lang="en-GB" sz="1050" dirty="0"/>
              <a:t>(children without parents) in Whitechapel.  These children would normally get sent to the </a:t>
            </a:r>
            <a:r>
              <a:rPr lang="en-GB" sz="1100" b="1" dirty="0"/>
              <a:t>workhouse</a:t>
            </a:r>
            <a:r>
              <a:rPr lang="en-GB" sz="1050" dirty="0"/>
              <a:t> or sold on to other work.  </a:t>
            </a:r>
          </a:p>
          <a:p>
            <a:pPr marL="85725" indent="-85725">
              <a:buFont typeface="Arial" panose="020B0604020202020204" pitchFamily="34" charset="0"/>
              <a:buChar char="•"/>
            </a:pPr>
            <a:r>
              <a:rPr lang="en-GB" sz="1050" dirty="0"/>
              <a:t>However, thanks to the work of </a:t>
            </a:r>
            <a:r>
              <a:rPr lang="en-GB" sz="1100" b="1" dirty="0"/>
              <a:t>Dr Thomas Barnado</a:t>
            </a:r>
            <a:r>
              <a:rPr lang="en-GB" sz="1050" dirty="0"/>
              <a:t>, some children were given an education and shelter in various </a:t>
            </a:r>
            <a:r>
              <a:rPr lang="en-GB" sz="1100" b="1" dirty="0"/>
              <a:t>orphanages</a:t>
            </a:r>
            <a:r>
              <a:rPr lang="en-GB" sz="1100" dirty="0"/>
              <a:t>.</a:t>
            </a:r>
            <a:r>
              <a:rPr lang="en-GB" sz="1050" dirty="0"/>
              <a:t>  In 1870, he opened up an orphanage for boys and later for girls.  </a:t>
            </a:r>
          </a:p>
          <a:p>
            <a:pPr marL="85725" indent="-85725">
              <a:buFont typeface="Arial" panose="020B0604020202020204" pitchFamily="34" charset="0"/>
              <a:buChar char="•"/>
            </a:pPr>
            <a:r>
              <a:rPr lang="en-GB" sz="1050" dirty="0"/>
              <a:t>By 1905, he had opened 100 Barnado's Homes in London.  The famous motto above the door of an orphanage was ‘</a:t>
            </a:r>
            <a:r>
              <a:rPr lang="en-GB" sz="1100" b="1" dirty="0"/>
              <a:t>No</a:t>
            </a:r>
            <a:r>
              <a:rPr lang="en-GB" sz="1050" b="1" dirty="0"/>
              <a:t> </a:t>
            </a:r>
            <a:r>
              <a:rPr lang="en-GB" sz="1100" b="1" dirty="0"/>
              <a:t>destitute child ever refused admission</a:t>
            </a:r>
            <a:r>
              <a:rPr lang="en-GB" sz="1050" b="1" dirty="0"/>
              <a:t>’.</a:t>
            </a:r>
          </a:p>
        </p:txBody>
      </p:sp>
      <p:sp>
        <p:nvSpPr>
          <p:cNvPr id="27" name="TextBox 26"/>
          <p:cNvSpPr txBox="1"/>
          <p:nvPr/>
        </p:nvSpPr>
        <p:spPr>
          <a:xfrm>
            <a:off x="6829689" y="1274986"/>
            <a:ext cx="2210420" cy="2169825"/>
          </a:xfrm>
          <a:prstGeom prst="rect">
            <a:avLst/>
          </a:prstGeom>
          <a:solidFill>
            <a:schemeClr val="bg1"/>
          </a:solidFill>
          <a:ln>
            <a:solidFill>
              <a:schemeClr val="tx1"/>
            </a:solidFill>
          </a:ln>
        </p:spPr>
        <p:txBody>
          <a:bodyPr wrap="square" rtlCol="0">
            <a:spAutoFit/>
          </a:bodyPr>
          <a:lstStyle/>
          <a:p>
            <a:pPr algn="ctr"/>
            <a:r>
              <a:rPr lang="en-GB" sz="1400" b="1" dirty="0"/>
              <a:t>UNEMPLOYMENT</a:t>
            </a:r>
          </a:p>
          <a:p>
            <a:pPr marL="85725" indent="-85725">
              <a:buFont typeface="Arial" panose="020B0604020202020204" pitchFamily="34" charset="0"/>
              <a:buChar char="•"/>
            </a:pPr>
            <a:r>
              <a:rPr lang="en-GB" sz="1100" dirty="0"/>
              <a:t>There was </a:t>
            </a:r>
            <a:r>
              <a:rPr lang="en-GB" sz="1100" b="1" dirty="0"/>
              <a:t>high unemployment </a:t>
            </a:r>
            <a:r>
              <a:rPr lang="en-GB" sz="1100" dirty="0"/>
              <a:t>because of an </a:t>
            </a:r>
            <a:r>
              <a:rPr lang="en-GB" sz="1100" b="1" dirty="0"/>
              <a:t>economic depression </a:t>
            </a:r>
            <a:r>
              <a:rPr lang="en-GB" sz="1100" dirty="0"/>
              <a:t>at the time.  Even fewer jobs were available to </a:t>
            </a:r>
            <a:r>
              <a:rPr lang="en-GB" sz="1100" b="1" dirty="0"/>
              <a:t>women</a:t>
            </a:r>
            <a:r>
              <a:rPr lang="en-GB" sz="1100" dirty="0"/>
              <a:t>.  This meant many turned to </a:t>
            </a:r>
            <a:r>
              <a:rPr lang="en-GB" sz="1100" b="1" dirty="0"/>
              <a:t>prostitution</a:t>
            </a:r>
            <a:r>
              <a:rPr lang="en-GB" sz="1100" dirty="0"/>
              <a:t> as the only way to earn money and survive.</a:t>
            </a:r>
          </a:p>
          <a:p>
            <a:pPr marL="85725" indent="-85725">
              <a:buFont typeface="Arial" panose="020B0604020202020204" pitchFamily="34" charset="0"/>
              <a:buChar char="•"/>
            </a:pPr>
            <a:r>
              <a:rPr lang="en-GB" sz="1100" dirty="0"/>
              <a:t>Often, with nothing else to do, </a:t>
            </a:r>
            <a:r>
              <a:rPr lang="en-GB" sz="1100" b="1" dirty="0"/>
              <a:t>boredom</a:t>
            </a:r>
            <a:r>
              <a:rPr lang="en-GB" sz="1100" dirty="0"/>
              <a:t> would lead to high levels of </a:t>
            </a:r>
            <a:r>
              <a:rPr lang="en-GB" sz="1100" b="1" dirty="0"/>
              <a:t>alcoholism</a:t>
            </a:r>
            <a:r>
              <a:rPr lang="en-GB" sz="1100" dirty="0"/>
              <a:t>, disruptive behaviour and violence.</a:t>
            </a:r>
          </a:p>
        </p:txBody>
      </p:sp>
      <p:sp>
        <p:nvSpPr>
          <p:cNvPr id="29" name="TextBox 28"/>
          <p:cNvSpPr txBox="1"/>
          <p:nvPr/>
        </p:nvSpPr>
        <p:spPr>
          <a:xfrm>
            <a:off x="6812616" y="4392676"/>
            <a:ext cx="2269168" cy="2416046"/>
          </a:xfrm>
          <a:prstGeom prst="rect">
            <a:avLst/>
          </a:prstGeom>
          <a:solidFill>
            <a:schemeClr val="bg1"/>
          </a:solidFill>
          <a:ln>
            <a:solidFill>
              <a:schemeClr val="tx1"/>
            </a:solidFill>
          </a:ln>
        </p:spPr>
        <p:txBody>
          <a:bodyPr wrap="square" rtlCol="0">
            <a:spAutoFit/>
          </a:bodyPr>
          <a:lstStyle/>
          <a:p>
            <a:pPr algn="ctr"/>
            <a:r>
              <a:rPr lang="en-GB" sz="1400" b="1" dirty="0"/>
              <a:t>VIOLENCE AND TENSION</a:t>
            </a:r>
          </a:p>
          <a:p>
            <a:pPr marL="85725" indent="-85725">
              <a:buFont typeface="Arial" panose="020B0604020202020204" pitchFamily="34" charset="0"/>
              <a:buChar char="•"/>
            </a:pPr>
            <a:r>
              <a:rPr lang="en-GB" sz="1200" b="1" dirty="0"/>
              <a:t>Over-crowding</a:t>
            </a:r>
            <a:r>
              <a:rPr lang="en-GB" sz="1200" dirty="0"/>
              <a:t>, </a:t>
            </a:r>
            <a:r>
              <a:rPr lang="en-GB" sz="1200" b="1" dirty="0"/>
              <a:t>poverty </a:t>
            </a:r>
            <a:r>
              <a:rPr lang="en-GB" sz="1200" dirty="0"/>
              <a:t>and </a:t>
            </a:r>
            <a:r>
              <a:rPr lang="en-GB" sz="1200" b="1" dirty="0"/>
              <a:t>high immigrant numbers </a:t>
            </a:r>
            <a:r>
              <a:rPr lang="en-GB" sz="1100" dirty="0"/>
              <a:t>led to tension between different groups.</a:t>
            </a:r>
          </a:p>
          <a:p>
            <a:pPr marL="85725" indent="-85725">
              <a:buFont typeface="Arial" panose="020B0604020202020204" pitchFamily="34" charset="0"/>
              <a:buChar char="•"/>
            </a:pPr>
            <a:r>
              <a:rPr lang="en-GB" sz="1100" dirty="0"/>
              <a:t>High numbers of </a:t>
            </a:r>
            <a:r>
              <a:rPr lang="en-GB" sz="1200" b="1" dirty="0"/>
              <a:t>prostitutes</a:t>
            </a:r>
            <a:r>
              <a:rPr lang="en-GB" sz="1100" dirty="0"/>
              <a:t> made women vulnerable to violence.</a:t>
            </a:r>
          </a:p>
          <a:p>
            <a:pPr marL="85725" indent="-85725">
              <a:buFont typeface="Arial" panose="020B0604020202020204" pitchFamily="34" charset="0"/>
              <a:buChar char="•"/>
            </a:pPr>
            <a:r>
              <a:rPr lang="en-GB" sz="1100" dirty="0"/>
              <a:t>When the ‘Jack the Ripper’ murders were taking place in 1888, it was easy for different groups to </a:t>
            </a:r>
            <a:r>
              <a:rPr lang="en-GB" sz="1200" b="1" dirty="0"/>
              <a:t>blame</a:t>
            </a:r>
            <a:r>
              <a:rPr lang="en-GB" sz="1100" dirty="0"/>
              <a:t> each other.  E.g., there was an increase in </a:t>
            </a:r>
            <a:r>
              <a:rPr lang="en-GB" sz="1200" b="1" dirty="0"/>
              <a:t>Anti-Semitism</a:t>
            </a:r>
            <a:r>
              <a:rPr lang="en-GB" sz="1100" b="1" dirty="0"/>
              <a:t> </a:t>
            </a:r>
            <a:r>
              <a:rPr lang="en-GB" sz="1100" dirty="0"/>
              <a:t>as locals blamed the Jews.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755" y="19704"/>
            <a:ext cx="2264634" cy="1244931"/>
          </a:xfrm>
          <a:prstGeom prst="rect">
            <a:avLst/>
          </a:prstGeom>
          <a:effectLst>
            <a:softEdge rad="31750"/>
          </a:effectLst>
        </p:spPr>
      </p:pic>
    </p:spTree>
    <p:extLst>
      <p:ext uri="{BB962C8B-B14F-4D97-AF65-F5344CB8AC3E}">
        <p14:creationId xmlns:p14="http://schemas.microsoft.com/office/powerpoint/2010/main" val="326000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100"/>
            <a:ext cx="7050281" cy="461665"/>
          </a:xfrm>
          <a:prstGeom prst="rect">
            <a:avLst/>
          </a:prstGeom>
          <a:noFill/>
        </p:spPr>
        <p:txBody>
          <a:bodyPr wrap="square" rtlCol="0">
            <a:spAutoFit/>
          </a:bodyPr>
          <a:lstStyle/>
          <a:p>
            <a:r>
              <a:rPr lang="en-GB" sz="2400" dirty="0">
                <a:latin typeface="Berlin Sans FB" panose="020E0602020502020306" pitchFamily="34" charset="0"/>
              </a:rPr>
              <a:t>Lesson 4: </a:t>
            </a:r>
            <a:r>
              <a:rPr lang="en-GB" dirty="0">
                <a:latin typeface="Berlin Sans FB" panose="020E0602020502020306" pitchFamily="34" charset="0"/>
              </a:rPr>
              <a:t>Immigration and tensions within Whitechapel</a:t>
            </a:r>
          </a:p>
        </p:txBody>
      </p:sp>
      <p:sp>
        <p:nvSpPr>
          <p:cNvPr id="5" name="TextBox 4"/>
          <p:cNvSpPr txBox="1"/>
          <p:nvPr/>
        </p:nvSpPr>
        <p:spPr>
          <a:xfrm>
            <a:off x="102016" y="352744"/>
            <a:ext cx="10306762" cy="1015663"/>
          </a:xfrm>
          <a:prstGeom prst="rect">
            <a:avLst/>
          </a:prstGeom>
          <a:noFill/>
          <a:ln w="19050">
            <a:solidFill>
              <a:schemeClr val="tx1"/>
            </a:solidFill>
          </a:ln>
        </p:spPr>
        <p:txBody>
          <a:bodyPr wrap="square" rtlCol="0">
            <a:spAutoFit/>
          </a:bodyPr>
          <a:lstStyle/>
          <a:p>
            <a:r>
              <a:rPr lang="en-GB" sz="1200" b="1" dirty="0"/>
              <a:t>Why was there tension between the residents of Whitechapel?</a:t>
            </a:r>
          </a:p>
          <a:p>
            <a:r>
              <a:rPr lang="en-GB" sz="1200" dirty="0"/>
              <a:t>During the later 1800s, London had received an influx of immigrants from around Europe.  Many moved to London seeking a better life and to escape poverty or discrimination in their own country.  However, with so little money, they ended up having to find the cheaper areas of London to live in. Whitechapel was near the docks which made it the first place they came across after their journey. However, they soon faced discrimination from the longer term residents of Whitechapel and then with each other.  A mixture of cultures, religions, languages and beliefs led to rising tensions.  All of this made Whitechapel even more difficult to police.</a:t>
            </a:r>
          </a:p>
        </p:txBody>
      </p:sp>
      <p:sp>
        <p:nvSpPr>
          <p:cNvPr id="26" name="TextBox 25"/>
          <p:cNvSpPr txBox="1"/>
          <p:nvPr/>
        </p:nvSpPr>
        <p:spPr>
          <a:xfrm>
            <a:off x="102016" y="5356037"/>
            <a:ext cx="12015920" cy="1415772"/>
          </a:xfrm>
          <a:prstGeom prst="rect">
            <a:avLst/>
          </a:prstGeom>
          <a:solidFill>
            <a:schemeClr val="bg1"/>
          </a:solidFill>
          <a:ln>
            <a:solidFill>
              <a:schemeClr val="tx1"/>
            </a:solidFill>
          </a:ln>
        </p:spPr>
        <p:txBody>
          <a:bodyPr wrap="square" rtlCol="0">
            <a:spAutoFit/>
          </a:bodyPr>
          <a:lstStyle/>
          <a:p>
            <a:pPr algn="ctr"/>
            <a:r>
              <a:rPr lang="en-GB" sz="1400" b="1" dirty="0"/>
              <a:t>THE MAIN FEATURES OF THE TENSION</a:t>
            </a:r>
          </a:p>
          <a:p>
            <a:pPr marL="85725" indent="-85725">
              <a:buFont typeface="Arial" panose="020B0604020202020204" pitchFamily="34" charset="0"/>
              <a:buChar char="•"/>
            </a:pPr>
            <a:r>
              <a:rPr lang="en-GB" sz="1200" dirty="0"/>
              <a:t>There was tension because of the </a:t>
            </a:r>
            <a:r>
              <a:rPr lang="en-GB" sz="1200" b="1" dirty="0"/>
              <a:t>competition</a:t>
            </a:r>
            <a:r>
              <a:rPr lang="en-GB" sz="1200" dirty="0"/>
              <a:t> between immigrants and local people for </a:t>
            </a:r>
            <a:r>
              <a:rPr lang="en-GB" sz="1200" b="1" dirty="0"/>
              <a:t>housing and jobs</a:t>
            </a:r>
            <a:r>
              <a:rPr lang="en-GB" sz="1200" dirty="0"/>
              <a:t>.  Each group blamed the other for a lack of work and cheap accommodation.  This could easily lead to violence under the influence of alcohol.</a:t>
            </a:r>
          </a:p>
          <a:p>
            <a:pPr marL="85725" indent="-85725">
              <a:buFont typeface="Arial" panose="020B0604020202020204" pitchFamily="34" charset="0"/>
              <a:buChar char="•"/>
            </a:pPr>
            <a:r>
              <a:rPr lang="en-GB" sz="1200" b="1" dirty="0"/>
              <a:t>Racist attitudes </a:t>
            </a:r>
            <a:r>
              <a:rPr lang="en-GB" sz="1200" dirty="0"/>
              <a:t>towards the Jews, Irish and Eastern Europeans existed within the police.  They were often seen to accuse an immigrant for a crime with no evidence.</a:t>
            </a:r>
          </a:p>
          <a:p>
            <a:pPr marL="85725" indent="-85725">
              <a:buFont typeface="Arial" panose="020B0604020202020204" pitchFamily="34" charset="0"/>
              <a:buChar char="•"/>
            </a:pPr>
            <a:r>
              <a:rPr lang="en-GB" sz="1200" b="1" dirty="0"/>
              <a:t>Jewish workers </a:t>
            </a:r>
            <a:r>
              <a:rPr lang="en-GB" sz="1200" dirty="0"/>
              <a:t>were willing to work for lower wages and eventually began to run their own ‘sweatshops’ employing local people.  This led to tension between the locals and the Jews.</a:t>
            </a:r>
          </a:p>
          <a:p>
            <a:pPr marL="85725" indent="-85725">
              <a:buFont typeface="Arial" panose="020B0604020202020204" pitchFamily="34" charset="0"/>
              <a:buChar char="•"/>
            </a:pPr>
            <a:r>
              <a:rPr lang="en-GB" sz="1200" dirty="0"/>
              <a:t>It was easy for the longer term locals to blame ‘</a:t>
            </a:r>
            <a:r>
              <a:rPr lang="en-GB" sz="1200" b="1" dirty="0"/>
              <a:t>foreigners</a:t>
            </a:r>
            <a:r>
              <a:rPr lang="en-GB" sz="1200" dirty="0"/>
              <a:t>’ for any crimes and violence.  For example, the Jack the Ripper murders were often blamed on Jews.  This caused racial hatred and violence.</a:t>
            </a:r>
          </a:p>
        </p:txBody>
      </p:sp>
      <p:graphicFrame>
        <p:nvGraphicFramePr>
          <p:cNvPr id="13" name="Content Placeholder 3"/>
          <p:cNvGraphicFramePr>
            <a:graphicFrameLocks/>
          </p:cNvGraphicFramePr>
          <p:nvPr>
            <p:extLst>
              <p:ext uri="{D42A27DB-BD31-4B8C-83A1-F6EECF244321}">
                <p14:modId xmlns:p14="http://schemas.microsoft.com/office/powerpoint/2010/main" val="2627222896"/>
              </p:ext>
            </p:extLst>
          </p:nvPr>
        </p:nvGraphicFramePr>
        <p:xfrm>
          <a:off x="102017" y="1424117"/>
          <a:ext cx="12015919" cy="3931920"/>
        </p:xfrm>
        <a:graphic>
          <a:graphicData uri="http://schemas.openxmlformats.org/drawingml/2006/table">
            <a:tbl>
              <a:tblPr firstRow="1" bandRow="1">
                <a:tableStyleId>{5C22544A-7EE6-4342-B048-85BDC9FD1C3A}</a:tableStyleId>
              </a:tblPr>
              <a:tblGrid>
                <a:gridCol w="2569417">
                  <a:extLst>
                    <a:ext uri="{9D8B030D-6E8A-4147-A177-3AD203B41FA5}">
                      <a16:colId xmlns:a16="http://schemas.microsoft.com/office/drawing/2014/main" val="3542006824"/>
                    </a:ext>
                  </a:extLst>
                </a:gridCol>
                <a:gridCol w="1847188">
                  <a:extLst>
                    <a:ext uri="{9D8B030D-6E8A-4147-A177-3AD203B41FA5}">
                      <a16:colId xmlns:a16="http://schemas.microsoft.com/office/drawing/2014/main" val="2358963135"/>
                    </a:ext>
                  </a:extLst>
                </a:gridCol>
                <a:gridCol w="1976062">
                  <a:extLst>
                    <a:ext uri="{9D8B030D-6E8A-4147-A177-3AD203B41FA5}">
                      <a16:colId xmlns:a16="http://schemas.microsoft.com/office/drawing/2014/main" val="4051642771"/>
                    </a:ext>
                  </a:extLst>
                </a:gridCol>
                <a:gridCol w="2981275">
                  <a:extLst>
                    <a:ext uri="{9D8B030D-6E8A-4147-A177-3AD203B41FA5}">
                      <a16:colId xmlns:a16="http://schemas.microsoft.com/office/drawing/2014/main" val="3888348785"/>
                    </a:ext>
                  </a:extLst>
                </a:gridCol>
                <a:gridCol w="2641977">
                  <a:extLst>
                    <a:ext uri="{9D8B030D-6E8A-4147-A177-3AD203B41FA5}">
                      <a16:colId xmlns:a16="http://schemas.microsoft.com/office/drawing/2014/main" val="301320365"/>
                    </a:ext>
                  </a:extLst>
                </a:gridCol>
              </a:tblGrid>
              <a:tr h="240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ysClr val="windowText" lastClr="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ysClr val="windowText" lastClr="000000"/>
                          </a:solidFill>
                        </a:rPr>
                        <a:t>Immigration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endParaRPr>
                    </a:p>
                    <a:p>
                      <a:pPr algn="ctr"/>
                      <a:r>
                        <a:rPr lang="en-GB" sz="1800" b="1" dirty="0">
                          <a:solidFill>
                            <a:schemeClr val="tx1"/>
                          </a:solidFill>
                        </a:rPr>
                        <a:t>Irish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endParaRPr>
                    </a:p>
                    <a:p>
                      <a:pPr algn="ctr"/>
                      <a:r>
                        <a:rPr lang="en-GB" sz="1800" b="1" dirty="0">
                          <a:solidFill>
                            <a:schemeClr val="tx1"/>
                          </a:solidFill>
                        </a:rPr>
                        <a:t>Irish </a:t>
                      </a:r>
                      <a:r>
                        <a:rPr lang="en-GB" sz="1800" b="1" i="1" u="sng" dirty="0" err="1">
                          <a:solidFill>
                            <a:schemeClr val="tx1"/>
                          </a:solidFill>
                        </a:rPr>
                        <a:t>Fenians</a:t>
                      </a:r>
                      <a:endParaRPr lang="en-GB" sz="1800" b="1" i="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Socialists &amp;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anarchists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09478"/>
                  </a:ext>
                </a:extLst>
              </a:tr>
              <a:tr h="759442">
                <a:tc>
                  <a:txBody>
                    <a:bodyPr/>
                    <a:lstStyle/>
                    <a:p>
                      <a:pPr marL="171450" indent="-171450">
                        <a:buFont typeface="Wingdings" panose="05000000000000000000" pitchFamily="2" charset="2"/>
                        <a:buChar char="q"/>
                      </a:pPr>
                      <a:r>
                        <a:rPr lang="en-GB" sz="1050" dirty="0">
                          <a:solidFill>
                            <a:sysClr val="windowText" lastClr="000000"/>
                          </a:solidFill>
                        </a:rPr>
                        <a:t>There was a greater mix of immigrants which led to tensions</a:t>
                      </a:r>
                      <a:r>
                        <a:rPr lang="en-GB" sz="1050" baseline="0" dirty="0">
                          <a:solidFill>
                            <a:sysClr val="windowText" lastClr="000000"/>
                          </a:solidFill>
                        </a:rPr>
                        <a:t> between the locals, Irish, Eastern Europeans &amp; the Jewish.</a:t>
                      </a:r>
                    </a:p>
                    <a:p>
                      <a:pPr marL="171450" indent="-171450">
                        <a:buFont typeface="Wingdings" panose="05000000000000000000" pitchFamily="2" charset="2"/>
                        <a:buChar char="q"/>
                      </a:pPr>
                      <a:r>
                        <a:rPr lang="en-GB" sz="1050" baseline="0" dirty="0">
                          <a:solidFill>
                            <a:sysClr val="windowText" lastClr="000000"/>
                          </a:solidFill>
                        </a:rPr>
                        <a:t>Overcrowded areas of Whitechapel brought immigrants very close to each other and they found it difficult to mix.</a:t>
                      </a:r>
                    </a:p>
                    <a:p>
                      <a:pPr marL="171450" indent="-171450">
                        <a:buFont typeface="Wingdings" panose="05000000000000000000" pitchFamily="2" charset="2"/>
                        <a:buChar char="q"/>
                      </a:pPr>
                      <a:r>
                        <a:rPr lang="en-GB" sz="1050" baseline="0" dirty="0">
                          <a:solidFill>
                            <a:sysClr val="windowText" lastClr="000000"/>
                          </a:solidFill>
                        </a:rPr>
                        <a:t>Tension was often fuelled by alcohol within the Irish community in particular.</a:t>
                      </a:r>
                    </a:p>
                    <a:p>
                      <a:pPr marL="171450" indent="-171450">
                        <a:buFont typeface="Wingdings" panose="05000000000000000000" pitchFamily="2" charset="2"/>
                        <a:buChar char="q"/>
                      </a:pPr>
                      <a:r>
                        <a:rPr lang="en-GB" sz="1050" baseline="0" dirty="0">
                          <a:solidFill>
                            <a:sysClr val="windowText" lastClr="000000"/>
                          </a:solidFill>
                        </a:rPr>
                        <a:t>A </a:t>
                      </a:r>
                      <a:r>
                        <a:rPr lang="en-GB" sz="1050" b="1" baseline="0" dirty="0">
                          <a:solidFill>
                            <a:sysClr val="windowText" lastClr="000000"/>
                          </a:solidFill>
                        </a:rPr>
                        <a:t>Parliamentary Committee was even set up to </a:t>
                      </a:r>
                      <a:r>
                        <a:rPr lang="en-GB" sz="1050" baseline="0" dirty="0">
                          <a:solidFill>
                            <a:sysClr val="windowText" lastClr="000000"/>
                          </a:solidFill>
                        </a:rPr>
                        <a:t>investigate the </a:t>
                      </a:r>
                      <a:r>
                        <a:rPr lang="en-GB" sz="1050" b="1" baseline="0" dirty="0">
                          <a:solidFill>
                            <a:sysClr val="windowText" lastClr="000000"/>
                          </a:solidFill>
                        </a:rPr>
                        <a:t>rising tensions </a:t>
                      </a:r>
                      <a:r>
                        <a:rPr lang="en-GB" sz="1050" baseline="0" dirty="0">
                          <a:solidFill>
                            <a:sysClr val="windowText" lastClr="000000"/>
                          </a:solidFill>
                        </a:rPr>
                        <a:t>between the Eastern Europeans &amp; the English.</a:t>
                      </a:r>
                    </a:p>
                    <a:p>
                      <a:pPr marL="171450" indent="-171450">
                        <a:buFont typeface="Wingdings" panose="05000000000000000000" pitchFamily="2" charset="2"/>
                        <a:buChar char="q"/>
                      </a:pPr>
                      <a:r>
                        <a:rPr lang="en-GB" sz="1050" b="1" baseline="0" dirty="0">
                          <a:solidFill>
                            <a:sysClr val="windowText" lastClr="000000"/>
                          </a:solidFill>
                        </a:rPr>
                        <a:t>Conflict</a:t>
                      </a:r>
                      <a:r>
                        <a:rPr lang="en-GB" sz="1050" baseline="0" dirty="0">
                          <a:solidFill>
                            <a:sysClr val="windowText" lastClr="000000"/>
                          </a:solidFill>
                        </a:rPr>
                        <a:t> often started in mixed race, run down areas.</a:t>
                      </a:r>
                    </a:p>
                    <a:p>
                      <a:pPr marL="171450" indent="-171450">
                        <a:buFont typeface="Wingdings" panose="05000000000000000000" pitchFamily="2" charset="2"/>
                        <a:buChar char="q"/>
                      </a:pPr>
                      <a:r>
                        <a:rPr lang="en-GB" sz="1050" baseline="0" dirty="0">
                          <a:solidFill>
                            <a:sysClr val="windowText" lastClr="000000"/>
                          </a:solidFill>
                        </a:rPr>
                        <a:t>The local newspapers were also to blame for spreading a fear of ‘foreigners’ as they named some Jews as suspects to be Jack the Ripper.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q"/>
                      </a:pPr>
                      <a:r>
                        <a:rPr lang="en-GB" sz="1050" b="1" dirty="0"/>
                        <a:t>There were greater numbers </a:t>
                      </a:r>
                      <a:r>
                        <a:rPr lang="en-GB" sz="1050" dirty="0"/>
                        <a:t>of Irish since the 1840s.</a:t>
                      </a:r>
                    </a:p>
                    <a:p>
                      <a:pPr marL="171450" indent="-171450">
                        <a:buFont typeface="Wingdings" panose="05000000000000000000" pitchFamily="2" charset="2"/>
                        <a:buChar char="q"/>
                      </a:pPr>
                      <a:r>
                        <a:rPr lang="en-GB" sz="1050" dirty="0"/>
                        <a:t>Many planned to</a:t>
                      </a:r>
                      <a:r>
                        <a:rPr lang="en-GB" sz="1050" baseline="0" dirty="0"/>
                        <a:t> use their work in London to raise enough money to migrate </a:t>
                      </a:r>
                      <a:r>
                        <a:rPr lang="en-GB" sz="1050" b="1" baseline="0" dirty="0"/>
                        <a:t>to America</a:t>
                      </a:r>
                      <a:r>
                        <a:rPr lang="en-GB" sz="1050" baseline="0" dirty="0"/>
                        <a:t>.  However, many could not raise the money so stayed in the East End and Whitechapel instead.</a:t>
                      </a:r>
                    </a:p>
                    <a:p>
                      <a:pPr marL="171450" indent="-171450">
                        <a:buFont typeface="Wingdings" panose="05000000000000000000" pitchFamily="2" charset="2"/>
                        <a:buChar char="q"/>
                      </a:pPr>
                      <a:r>
                        <a:rPr lang="en-GB" sz="1050" baseline="0" dirty="0"/>
                        <a:t>The </a:t>
                      </a:r>
                      <a:r>
                        <a:rPr lang="en-GB" sz="1050" b="1" baseline="0" dirty="0"/>
                        <a:t>Irish men </a:t>
                      </a:r>
                      <a:r>
                        <a:rPr lang="en-GB" sz="1050" baseline="0" dirty="0"/>
                        <a:t>had jobs such as buildings canals, roads and railways, dock yard workers.</a:t>
                      </a:r>
                    </a:p>
                    <a:p>
                      <a:pPr marL="171450" indent="-171450">
                        <a:buFont typeface="Wingdings" panose="05000000000000000000" pitchFamily="2" charset="2"/>
                        <a:buChar char="q"/>
                      </a:pPr>
                      <a:r>
                        <a:rPr lang="en-GB" sz="1050" b="1" baseline="0" dirty="0"/>
                        <a:t>The Irish were not well liked</a:t>
                      </a:r>
                      <a:r>
                        <a:rPr lang="en-GB" sz="1050" baseline="0" dirty="0"/>
                        <a:t>.  They were known for their drunken behaviour and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q"/>
                      </a:pPr>
                      <a:r>
                        <a:rPr lang="en-GB" sz="1050" b="1" dirty="0"/>
                        <a:t>The </a:t>
                      </a:r>
                      <a:r>
                        <a:rPr lang="en-GB" sz="1050" b="1" dirty="0" err="1"/>
                        <a:t>Fenians</a:t>
                      </a:r>
                      <a:r>
                        <a:rPr lang="en-GB" sz="1050" dirty="0"/>
                        <a:t> </a:t>
                      </a:r>
                      <a:r>
                        <a:rPr lang="en-GB" sz="1050" baseline="0" dirty="0"/>
                        <a:t> were </a:t>
                      </a:r>
                      <a:r>
                        <a:rPr lang="en-GB" sz="1050" dirty="0"/>
                        <a:t>an Irish  Catholic group who were seen as a terrorists</a:t>
                      </a:r>
                      <a:r>
                        <a:rPr lang="en-GB" sz="1050" baseline="0" dirty="0"/>
                        <a:t> in London</a:t>
                      </a:r>
                      <a:r>
                        <a:rPr lang="en-GB" sz="1050" dirty="0"/>
                        <a:t>. </a:t>
                      </a:r>
                    </a:p>
                    <a:p>
                      <a:pPr marL="171450" indent="-171450">
                        <a:buFont typeface="Wingdings" panose="05000000000000000000" pitchFamily="2" charset="2"/>
                        <a:buChar char="q"/>
                      </a:pPr>
                      <a:r>
                        <a:rPr lang="en-GB" sz="1050" dirty="0"/>
                        <a:t>They wanted Ireland to have freedom from the UK</a:t>
                      </a:r>
                      <a:r>
                        <a:rPr lang="en-GB" sz="1050" baseline="0" dirty="0"/>
                        <a:t> and t</a:t>
                      </a:r>
                      <a:r>
                        <a:rPr lang="en-GB" sz="1050" dirty="0"/>
                        <a:t>hey organised </a:t>
                      </a:r>
                      <a:r>
                        <a:rPr lang="en-GB" sz="1050" b="1" dirty="0"/>
                        <a:t>bomb attacks </a:t>
                      </a:r>
                      <a:r>
                        <a:rPr lang="en-GB" sz="1050" b="0" dirty="0"/>
                        <a:t>on London landmarks</a:t>
                      </a:r>
                      <a:r>
                        <a:rPr lang="en-GB" sz="1050" b="0" baseline="0" dirty="0"/>
                        <a:t> known as </a:t>
                      </a:r>
                      <a:r>
                        <a:rPr lang="en-GB" sz="1050" b="1" baseline="0" dirty="0"/>
                        <a:t>‘Dynamite Saturday’</a:t>
                      </a:r>
                      <a:endParaRPr lang="en-GB" sz="1050" dirty="0"/>
                    </a:p>
                    <a:p>
                      <a:pPr marL="171450" indent="-171450">
                        <a:buFont typeface="Wingdings" panose="05000000000000000000" pitchFamily="2" charset="2"/>
                        <a:buChar char="q"/>
                      </a:pPr>
                      <a:r>
                        <a:rPr lang="en-GB" sz="1050" dirty="0"/>
                        <a:t>Huge </a:t>
                      </a:r>
                      <a:r>
                        <a:rPr lang="en-GB" sz="1050" b="1" dirty="0"/>
                        <a:t>anti-Irish</a:t>
                      </a:r>
                      <a:r>
                        <a:rPr lang="en-GB" sz="1050" dirty="0"/>
                        <a:t> and </a:t>
                      </a:r>
                      <a:r>
                        <a:rPr lang="en-GB" sz="1050" b="1" dirty="0"/>
                        <a:t>anti-Catholic</a:t>
                      </a:r>
                      <a:r>
                        <a:rPr lang="en-GB" sz="1050" dirty="0"/>
                        <a:t> attitudes</a:t>
                      </a:r>
                      <a:r>
                        <a:rPr lang="en-GB" sz="1050" baseline="0" dirty="0"/>
                        <a:t> spread by the press because of this which led to even more racist attitudes by the locals.</a:t>
                      </a:r>
                    </a:p>
                    <a:p>
                      <a:pPr marL="171450" indent="-171450">
                        <a:buFont typeface="Wingdings" panose="05000000000000000000" pitchFamily="2" charset="2"/>
                        <a:buChar char="q"/>
                      </a:pPr>
                      <a:r>
                        <a:rPr lang="en-GB" sz="1050" baseline="0" dirty="0"/>
                        <a:t>The Police set up a unit called the </a:t>
                      </a:r>
                      <a:r>
                        <a:rPr lang="en-GB" sz="1050" b="1" baseline="0" dirty="0"/>
                        <a:t>Special Branch </a:t>
                      </a:r>
                      <a:r>
                        <a:rPr lang="en-GB" sz="1050" baseline="0" dirty="0"/>
                        <a:t>in response to the </a:t>
                      </a:r>
                      <a:r>
                        <a:rPr lang="en-GB" sz="1050" baseline="0" dirty="0" err="1"/>
                        <a:t>Fenians</a:t>
                      </a:r>
                      <a:r>
                        <a:rPr lang="en-GB" sz="1050" baseline="0" dirty="0"/>
                        <a:t> to keep watch on them.</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q"/>
                      </a:pPr>
                      <a:r>
                        <a:rPr lang="en-GB" sz="1050" dirty="0"/>
                        <a:t>Many Jews moved to the East End due to </a:t>
                      </a:r>
                      <a:r>
                        <a:rPr lang="en-GB" sz="1050" b="1" dirty="0"/>
                        <a:t>violence</a:t>
                      </a:r>
                      <a:r>
                        <a:rPr lang="en-GB" sz="1050" dirty="0"/>
                        <a:t> against them in </a:t>
                      </a:r>
                      <a:r>
                        <a:rPr lang="en-GB" sz="1050" b="1" dirty="0"/>
                        <a:t>Eastern Europe</a:t>
                      </a:r>
                      <a:r>
                        <a:rPr lang="en-GB" sz="1050" dirty="0"/>
                        <a:t> and </a:t>
                      </a:r>
                      <a:r>
                        <a:rPr lang="en-GB" sz="1050" b="1" dirty="0"/>
                        <a:t>Russia</a:t>
                      </a:r>
                      <a:r>
                        <a:rPr lang="en-GB" sz="1050" dirty="0"/>
                        <a:t>.</a:t>
                      </a:r>
                    </a:p>
                    <a:p>
                      <a:pPr marL="171450" indent="-171450">
                        <a:buFont typeface="Wingdings" panose="05000000000000000000" pitchFamily="2" charset="2"/>
                        <a:buChar char="q"/>
                      </a:pPr>
                      <a:r>
                        <a:rPr lang="en-GB" sz="1050" dirty="0"/>
                        <a:t>Jews </a:t>
                      </a:r>
                      <a:r>
                        <a:rPr lang="en-GB" sz="1050" b="1" dirty="0"/>
                        <a:t>segregated</a:t>
                      </a:r>
                      <a:r>
                        <a:rPr lang="en-GB" sz="1050" dirty="0"/>
                        <a:t> themselves into particular areas of Whitechapel and did not mix with locals.</a:t>
                      </a:r>
                    </a:p>
                    <a:p>
                      <a:pPr marL="171450" indent="-171450">
                        <a:buFont typeface="Wingdings" panose="05000000000000000000" pitchFamily="2" charset="2"/>
                        <a:buChar char="q"/>
                      </a:pPr>
                      <a:r>
                        <a:rPr lang="en-GB" sz="1050" dirty="0"/>
                        <a:t>Locals were </a:t>
                      </a:r>
                      <a:r>
                        <a:rPr lang="en-GB" sz="1050" b="1" dirty="0"/>
                        <a:t>jealous</a:t>
                      </a:r>
                      <a:r>
                        <a:rPr lang="en-GB" sz="1050" dirty="0"/>
                        <a:t> of how quickly Jews found work (they would work </a:t>
                      </a:r>
                      <a:r>
                        <a:rPr lang="en-GB" sz="1050" b="1" dirty="0"/>
                        <a:t>for lower wages</a:t>
                      </a:r>
                      <a:r>
                        <a:rPr lang="en-GB" sz="1050" dirty="0"/>
                        <a:t>).</a:t>
                      </a:r>
                    </a:p>
                    <a:p>
                      <a:pPr marL="171450" indent="-171450">
                        <a:buFont typeface="Wingdings" panose="05000000000000000000" pitchFamily="2" charset="2"/>
                        <a:buChar char="q"/>
                      </a:pPr>
                      <a:r>
                        <a:rPr lang="en-GB" sz="1050" baseline="0" dirty="0"/>
                        <a:t>Many Jews ran </a:t>
                      </a:r>
                      <a:r>
                        <a:rPr lang="en-GB" sz="1050" b="1" baseline="0" dirty="0"/>
                        <a:t>tailoring businesses</a:t>
                      </a:r>
                      <a:r>
                        <a:rPr lang="en-GB" sz="1050" baseline="0" dirty="0"/>
                        <a:t> (making clothes) that employed poor working class Londoners who did not like having a ‘foreign’ boss.</a:t>
                      </a:r>
                    </a:p>
                    <a:p>
                      <a:pPr marL="171450" indent="-171450">
                        <a:buFont typeface="Wingdings" panose="05000000000000000000" pitchFamily="2" charset="2"/>
                        <a:buChar char="q"/>
                      </a:pPr>
                      <a:r>
                        <a:rPr lang="en-GB" sz="1050" baseline="0" dirty="0"/>
                        <a:t>Jews worked on a </a:t>
                      </a:r>
                      <a:r>
                        <a:rPr lang="en-GB" sz="1050" b="1" baseline="0" dirty="0"/>
                        <a:t>Sunday</a:t>
                      </a:r>
                      <a:r>
                        <a:rPr lang="en-GB" sz="1050" baseline="0" dirty="0"/>
                        <a:t> as Saturday was their Holy Day – this made local businesses suspicious.</a:t>
                      </a:r>
                    </a:p>
                    <a:p>
                      <a:pPr marL="171450" indent="-171450">
                        <a:buFont typeface="Wingdings" panose="05000000000000000000" pitchFamily="2" charset="2"/>
                        <a:buChar char="q"/>
                      </a:pPr>
                      <a:r>
                        <a:rPr lang="en-GB" sz="1050" b="1" baseline="0" dirty="0"/>
                        <a:t>Cultural differences </a:t>
                      </a:r>
                      <a:r>
                        <a:rPr lang="en-GB" sz="1050" baseline="0" dirty="0"/>
                        <a:t>with clothes and food made the Jews ‘stand out’ as different.</a:t>
                      </a:r>
                    </a:p>
                    <a:p>
                      <a:pPr marL="171450" indent="-171450">
                        <a:buFont typeface="Wingdings" panose="05000000000000000000" pitchFamily="2" charset="2"/>
                        <a:buChar char="q"/>
                      </a:pPr>
                      <a:r>
                        <a:rPr lang="en-GB" sz="1050" baseline="0" dirty="0"/>
                        <a:t>There became a strong </a:t>
                      </a:r>
                      <a:r>
                        <a:rPr lang="en-GB" sz="1050" b="1" baseline="0" dirty="0"/>
                        <a:t>Anti-Semitic attitude </a:t>
                      </a:r>
                      <a:r>
                        <a:rPr lang="en-GB" sz="1050" baseline="0" dirty="0"/>
                        <a:t>towards the Jews. </a:t>
                      </a:r>
                      <a:r>
                        <a:rPr lang="en-GB" sz="1050" b="1" baseline="0" dirty="0"/>
                        <a:t>Stereotyped</a:t>
                      </a:r>
                      <a:r>
                        <a:rPr lang="en-GB" sz="1050" baseline="0" dirty="0"/>
                        <a:t> by the press.</a:t>
                      </a:r>
                    </a:p>
                    <a:p>
                      <a:pPr marL="171450" indent="-171450">
                        <a:buFont typeface="Wingdings" panose="05000000000000000000" pitchFamily="2" charset="2"/>
                        <a:buChar char="q"/>
                      </a:pPr>
                      <a:r>
                        <a:rPr lang="en-GB" sz="1050" b="1" baseline="0" dirty="0"/>
                        <a:t>Beatings</a:t>
                      </a:r>
                      <a:r>
                        <a:rPr lang="en-GB" sz="1050" baseline="0" dirty="0"/>
                        <a:t> &amp; attacks on Jews  were common.</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q"/>
                      </a:pPr>
                      <a:r>
                        <a:rPr lang="en-GB" sz="1050" dirty="0"/>
                        <a:t>Revolution</a:t>
                      </a:r>
                      <a:r>
                        <a:rPr lang="en-GB" sz="1050" baseline="0" dirty="0"/>
                        <a:t> attempts to bring down the government by ‘</a:t>
                      </a:r>
                      <a:r>
                        <a:rPr lang="en-GB" sz="1050" b="1" baseline="0" dirty="0"/>
                        <a:t>Anarchists</a:t>
                      </a:r>
                      <a:r>
                        <a:rPr lang="en-GB" sz="1050" baseline="0" dirty="0"/>
                        <a:t>’ in Europe failed but made people in England were fearful that anarchists in London might do the same.</a:t>
                      </a:r>
                    </a:p>
                    <a:p>
                      <a:pPr marL="171450" indent="-171450">
                        <a:buFont typeface="Wingdings" panose="05000000000000000000" pitchFamily="2" charset="2"/>
                        <a:buChar char="q"/>
                      </a:pPr>
                      <a:r>
                        <a:rPr lang="en-GB" sz="1050" baseline="0" dirty="0"/>
                        <a:t>It was believed that many anarchists from Eastern Europe had moved to the </a:t>
                      </a:r>
                      <a:r>
                        <a:rPr lang="en-GB" sz="1050" b="1" baseline="0" dirty="0"/>
                        <a:t>East End</a:t>
                      </a:r>
                      <a:r>
                        <a:rPr lang="en-GB" sz="1050" baseline="0" dirty="0"/>
                        <a:t>.</a:t>
                      </a:r>
                    </a:p>
                    <a:p>
                      <a:pPr marL="171450" indent="-171450">
                        <a:buFont typeface="Wingdings" panose="05000000000000000000" pitchFamily="2" charset="2"/>
                        <a:buChar char="q"/>
                      </a:pPr>
                      <a:r>
                        <a:rPr lang="en-GB" sz="1050" baseline="0" dirty="0"/>
                        <a:t>Locals therefore believed that anyone with a European </a:t>
                      </a:r>
                      <a:r>
                        <a:rPr lang="en-GB" sz="1050" b="1" baseline="0" dirty="0"/>
                        <a:t>accent</a:t>
                      </a:r>
                      <a:r>
                        <a:rPr lang="en-GB" sz="1050" baseline="0" dirty="0"/>
                        <a:t> could be an anarchist and so treated all foreigners were fear and suspicion.</a:t>
                      </a:r>
                    </a:p>
                    <a:p>
                      <a:pPr marL="171450" indent="-171450">
                        <a:buFont typeface="Wingdings" panose="05000000000000000000" pitchFamily="2" charset="2"/>
                        <a:buChar char="q"/>
                      </a:pPr>
                      <a:r>
                        <a:rPr lang="en-GB" sz="1050" b="1" baseline="0" dirty="0"/>
                        <a:t>Socialists</a:t>
                      </a:r>
                      <a:r>
                        <a:rPr lang="en-GB" sz="1050" baseline="0" dirty="0"/>
                        <a:t> wanted more </a:t>
                      </a:r>
                      <a:r>
                        <a:rPr lang="en-GB" sz="1050" b="1" baseline="0" dirty="0"/>
                        <a:t>equality</a:t>
                      </a:r>
                      <a:r>
                        <a:rPr lang="en-GB" sz="1050" baseline="0" dirty="0"/>
                        <a:t> for the working classes with better pay.</a:t>
                      </a:r>
                    </a:p>
                    <a:p>
                      <a:pPr marL="171450" indent="-171450">
                        <a:buFont typeface="Wingdings" panose="05000000000000000000" pitchFamily="2" charset="2"/>
                        <a:buChar char="q"/>
                      </a:pPr>
                      <a:r>
                        <a:rPr lang="en-GB" sz="1050" baseline="0" dirty="0"/>
                        <a:t>The </a:t>
                      </a:r>
                      <a:r>
                        <a:rPr lang="en-GB" sz="1050" b="1" baseline="0" dirty="0"/>
                        <a:t>Social Democratic Federation (SDF) </a:t>
                      </a:r>
                      <a:r>
                        <a:rPr lang="en-GB" sz="1050" baseline="0" dirty="0"/>
                        <a:t>was the first Socialist political part in Britain.  It </a:t>
                      </a:r>
                      <a:r>
                        <a:rPr lang="en-GB" sz="1050" b="1" baseline="0" dirty="0"/>
                        <a:t>organised protests and demonstrations </a:t>
                      </a:r>
                      <a:r>
                        <a:rPr lang="en-GB" sz="1050" baseline="0" dirty="0"/>
                        <a:t>by the poor.  E.g. Bloody Sunday/Trafalgar Square Demonstrations.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422004"/>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37478">
            <a:off x="2815913" y="1396830"/>
            <a:ext cx="662081" cy="397249"/>
          </a:xfrm>
          <a:prstGeom prst="rect">
            <a:avLst/>
          </a:prstGeom>
          <a:ln>
            <a:solidFill>
              <a:schemeClr val="tx1"/>
            </a:solidFill>
          </a:ln>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667" l="0" r="100000"/>
                    </a14:imgEffect>
                  </a14:imgLayer>
                </a14:imgProps>
              </a:ext>
              <a:ext uri="{28A0092B-C50C-407E-A947-70E740481C1C}">
                <a14:useLocalDpi xmlns:a14="http://schemas.microsoft.com/office/drawing/2010/main" val="0"/>
              </a:ext>
            </a:extLst>
          </a:blip>
          <a:stretch>
            <a:fillRect/>
          </a:stretch>
        </p:blipFill>
        <p:spPr>
          <a:xfrm>
            <a:off x="5983217" y="1234271"/>
            <a:ext cx="575636" cy="78140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7141">
            <a:off x="3763072" y="1396829"/>
            <a:ext cx="662081" cy="397249"/>
          </a:xfrm>
          <a:prstGeom prst="rect">
            <a:avLst/>
          </a:prstGeom>
          <a:ln>
            <a:solidFill>
              <a:schemeClr val="tx1"/>
            </a:solidFill>
          </a:ln>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4066">
            <a:off x="4674899" y="1360776"/>
            <a:ext cx="662081" cy="397249"/>
          </a:xfrm>
          <a:prstGeom prst="rect">
            <a:avLst/>
          </a:prstGeom>
          <a:ln>
            <a:solidFill>
              <a:schemeClr val="tx1"/>
            </a:solidFill>
          </a:ln>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0344" y="1424117"/>
            <a:ext cx="546466" cy="610220"/>
          </a:xfrm>
          <a:prstGeom prst="rect">
            <a:avLst/>
          </a:prstGeom>
        </p:spPr>
      </p:pic>
      <p:pic>
        <p:nvPicPr>
          <p:cNvPr id="20" name="Picture 1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7638" y="1424117"/>
            <a:ext cx="546466" cy="610220"/>
          </a:xfrm>
          <a:prstGeom prst="rect">
            <a:avLst/>
          </a:prstGeom>
        </p:spPr>
      </p:pic>
      <p:pic>
        <p:nvPicPr>
          <p:cNvPr id="8" name="Picture 7"/>
          <p:cNvPicPr>
            <a:picLocks noChangeAspect="1"/>
          </p:cNvPicPr>
          <p:nvPr/>
        </p:nvPicPr>
        <p:blipFill>
          <a:blip r:embed="rId6" cstate="print">
            <a:clrChange>
              <a:clrFrom>
                <a:srgbClr val="FEFEFE"/>
              </a:clrFrom>
              <a:clrTo>
                <a:srgbClr val="FEFEFE">
                  <a:alpha val="0"/>
                </a:srgbClr>
              </a:clrTo>
            </a:clrChange>
            <a:grayscl/>
            <a:extLst>
              <a:ext uri="{28A0092B-C50C-407E-A947-70E740481C1C}">
                <a14:useLocalDpi xmlns:a14="http://schemas.microsoft.com/office/drawing/2010/main" val="0"/>
              </a:ext>
            </a:extLst>
          </a:blip>
          <a:stretch>
            <a:fillRect/>
          </a:stretch>
        </p:blipFill>
        <p:spPr>
          <a:xfrm>
            <a:off x="9406341" y="1314784"/>
            <a:ext cx="890231" cy="890231"/>
          </a:xfrm>
          <a:prstGeom prst="rect">
            <a:avLst/>
          </a:prstGeom>
        </p:spPr>
      </p:pic>
      <p:pic>
        <p:nvPicPr>
          <p:cNvPr id="25" name="Picture 24"/>
          <p:cNvPicPr>
            <a:picLocks noChangeAspect="1"/>
          </p:cNvPicPr>
          <p:nvPr/>
        </p:nvPicPr>
        <p:blipFill>
          <a:blip r:embed="rId6" cstate="print">
            <a:clrChange>
              <a:clrFrom>
                <a:srgbClr val="FEFEFE"/>
              </a:clrFrom>
              <a:clrTo>
                <a:srgbClr val="FEFEFE">
                  <a:alpha val="0"/>
                </a:srgbClr>
              </a:clrTo>
            </a:clrChange>
            <a:grayscl/>
            <a:extLst>
              <a:ext uri="{28A0092B-C50C-407E-A947-70E740481C1C}">
                <a14:useLocalDpi xmlns:a14="http://schemas.microsoft.com/office/drawing/2010/main" val="0"/>
              </a:ext>
            </a:extLst>
          </a:blip>
          <a:stretch>
            <a:fillRect/>
          </a:stretch>
        </p:blipFill>
        <p:spPr>
          <a:xfrm rot="2244855">
            <a:off x="11335543" y="1314784"/>
            <a:ext cx="890231" cy="890231"/>
          </a:xfrm>
          <a:prstGeom prst="rect">
            <a:avLst/>
          </a:prstGeom>
        </p:spPr>
      </p:pic>
      <p:pic>
        <p:nvPicPr>
          <p:cNvPr id="10" name="Picture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307" y="1177262"/>
            <a:ext cx="953858" cy="715393"/>
          </a:xfrm>
          <a:prstGeom prst="rect">
            <a:avLst/>
          </a:prstGeom>
        </p:spPr>
      </p:pic>
      <p:pic>
        <p:nvPicPr>
          <p:cNvPr id="28" name="Picture 2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2979" y="1177262"/>
            <a:ext cx="953858" cy="71539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3238" y="0"/>
            <a:ext cx="1402618" cy="1468365"/>
          </a:xfrm>
          <a:prstGeom prst="rect">
            <a:avLst/>
          </a:prstGeom>
        </p:spPr>
      </p:pic>
    </p:spTree>
    <p:extLst>
      <p:ext uri="{BB962C8B-B14F-4D97-AF65-F5344CB8AC3E}">
        <p14:creationId xmlns:p14="http://schemas.microsoft.com/office/powerpoint/2010/main" val="351996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97" y="0"/>
            <a:ext cx="5301049" cy="976184"/>
          </a:xfrm>
          <a:prstGeom prst="rect">
            <a:avLst/>
          </a:prstGeom>
          <a:noFill/>
        </p:spPr>
        <p:txBody>
          <a:bodyPr wrap="square" rtlCol="0">
            <a:spAutoFit/>
          </a:bodyPr>
          <a:lstStyle/>
          <a:p>
            <a:endParaRPr lang="en-GB" dirty="0"/>
          </a:p>
        </p:txBody>
      </p:sp>
      <p:sp>
        <p:nvSpPr>
          <p:cNvPr id="5" name="TextBox 4"/>
          <p:cNvSpPr txBox="1"/>
          <p:nvPr/>
        </p:nvSpPr>
        <p:spPr>
          <a:xfrm>
            <a:off x="0" y="78983"/>
            <a:ext cx="7366475" cy="523220"/>
          </a:xfrm>
          <a:prstGeom prst="rect">
            <a:avLst/>
          </a:prstGeom>
          <a:noFill/>
        </p:spPr>
        <p:txBody>
          <a:bodyPr wrap="square" rtlCol="0">
            <a:spAutoFit/>
          </a:bodyPr>
          <a:lstStyle/>
          <a:p>
            <a:r>
              <a:rPr lang="en-GB" sz="2800" b="1" dirty="0"/>
              <a:t>Lesson 5:</a:t>
            </a:r>
            <a:r>
              <a:rPr lang="en-GB" sz="2400" b="1" dirty="0"/>
              <a:t> The features of the Whitechapel Workhouses</a:t>
            </a:r>
          </a:p>
        </p:txBody>
      </p:sp>
      <p:sp>
        <p:nvSpPr>
          <p:cNvPr id="6" name="TextBox 5"/>
          <p:cNvSpPr txBox="1"/>
          <p:nvPr/>
        </p:nvSpPr>
        <p:spPr>
          <a:xfrm>
            <a:off x="84473" y="551488"/>
            <a:ext cx="4521709" cy="1631216"/>
          </a:xfrm>
          <a:prstGeom prst="rect">
            <a:avLst/>
          </a:prstGeom>
          <a:noFill/>
          <a:ln>
            <a:solidFill>
              <a:schemeClr val="tx1"/>
            </a:solidFill>
          </a:ln>
        </p:spPr>
        <p:txBody>
          <a:bodyPr wrap="square" rtlCol="0">
            <a:spAutoFit/>
          </a:bodyPr>
          <a:lstStyle/>
          <a:p>
            <a:r>
              <a:rPr lang="en-GB" sz="1600" b="1" dirty="0"/>
              <a:t>What were ‘workhouses’?</a:t>
            </a:r>
          </a:p>
          <a:p>
            <a:r>
              <a:rPr lang="en-GB" sz="1400" dirty="0"/>
              <a:t>Workhouses were buildings set up by the </a:t>
            </a:r>
            <a:r>
              <a:rPr lang="en-GB" sz="1400" b="1" dirty="0"/>
              <a:t>government</a:t>
            </a:r>
            <a:r>
              <a:rPr lang="en-GB" sz="1400" dirty="0"/>
              <a:t> in the early 1800s.  The government needed a way to support the increasing number of poor in Britain’s growing cities.  They were a way of providing </a:t>
            </a:r>
            <a:r>
              <a:rPr lang="en-GB" sz="1400" b="1" dirty="0"/>
              <a:t>‘Poor Relief</a:t>
            </a:r>
            <a:r>
              <a:rPr lang="en-GB" sz="1400" dirty="0"/>
              <a:t>’ to those that could not work.  They provided basic  </a:t>
            </a:r>
            <a:r>
              <a:rPr lang="en-GB" sz="1400" b="1" dirty="0"/>
              <a:t>shelter</a:t>
            </a:r>
            <a:r>
              <a:rPr lang="en-GB" sz="1400" dirty="0"/>
              <a:t>, </a:t>
            </a:r>
            <a:r>
              <a:rPr lang="en-GB" sz="1400" b="1" dirty="0"/>
              <a:t>food</a:t>
            </a:r>
            <a:r>
              <a:rPr lang="en-GB" sz="1400" dirty="0"/>
              <a:t> and </a:t>
            </a:r>
            <a:r>
              <a:rPr lang="en-GB" sz="1400" b="1" dirty="0"/>
              <a:t>water</a:t>
            </a:r>
            <a:r>
              <a:rPr lang="en-GB" sz="1400" dirty="0"/>
              <a:t> in return for </a:t>
            </a:r>
            <a:r>
              <a:rPr lang="en-GB" sz="1400" b="1" dirty="0"/>
              <a:t>work</a:t>
            </a:r>
            <a:r>
              <a:rPr lang="en-GB" sz="1400" dirty="0"/>
              <a:t>.</a:t>
            </a:r>
          </a:p>
        </p:txBody>
      </p:sp>
      <p:sp>
        <p:nvSpPr>
          <p:cNvPr id="7" name="TextBox 6"/>
          <p:cNvSpPr txBox="1"/>
          <p:nvPr/>
        </p:nvSpPr>
        <p:spPr>
          <a:xfrm>
            <a:off x="4655253" y="563010"/>
            <a:ext cx="3035962" cy="1200329"/>
          </a:xfrm>
          <a:prstGeom prst="rect">
            <a:avLst/>
          </a:prstGeom>
          <a:noFill/>
          <a:ln>
            <a:solidFill>
              <a:schemeClr val="tx1"/>
            </a:solidFill>
          </a:ln>
        </p:spPr>
        <p:txBody>
          <a:bodyPr wrap="square" rtlCol="0">
            <a:spAutoFit/>
          </a:bodyPr>
          <a:lstStyle/>
          <a:p>
            <a:r>
              <a:rPr lang="en-GB" sz="1600" b="1" dirty="0"/>
              <a:t>Workhouses in Whitechapel</a:t>
            </a:r>
          </a:p>
          <a:p>
            <a:r>
              <a:rPr lang="en-GB" sz="1400" dirty="0"/>
              <a:t>Due to the increasing amount of </a:t>
            </a:r>
            <a:r>
              <a:rPr lang="en-GB" sz="1400" b="1" dirty="0"/>
              <a:t>poverty</a:t>
            </a:r>
            <a:r>
              <a:rPr lang="en-GB" sz="1400" dirty="0"/>
              <a:t> in the East-end of London, Whitechapel had an above average need for the workhouse.  </a:t>
            </a:r>
          </a:p>
        </p:txBody>
      </p:sp>
      <p:sp>
        <p:nvSpPr>
          <p:cNvPr id="8" name="TextBox 7"/>
          <p:cNvSpPr txBox="1"/>
          <p:nvPr/>
        </p:nvSpPr>
        <p:spPr>
          <a:xfrm>
            <a:off x="84473" y="2249927"/>
            <a:ext cx="4521709" cy="2277547"/>
          </a:xfrm>
          <a:prstGeom prst="rect">
            <a:avLst/>
          </a:prstGeom>
          <a:noFill/>
          <a:ln>
            <a:solidFill>
              <a:schemeClr val="tx1"/>
            </a:solidFill>
          </a:ln>
        </p:spPr>
        <p:txBody>
          <a:bodyPr wrap="square" rtlCol="0">
            <a:spAutoFit/>
          </a:bodyPr>
          <a:lstStyle/>
          <a:p>
            <a:r>
              <a:rPr lang="en-GB" sz="1600" b="1" dirty="0"/>
              <a:t>What type of people ‘lived’ in the workhouse?</a:t>
            </a:r>
          </a:p>
          <a:p>
            <a:r>
              <a:rPr lang="en-GB" sz="1400" dirty="0"/>
              <a:t>The people in a workhouse would be the very poorest in society.  </a:t>
            </a:r>
          </a:p>
          <a:p>
            <a:r>
              <a:rPr lang="en-GB" sz="1400" dirty="0"/>
              <a:t>They included: </a:t>
            </a:r>
          </a:p>
          <a:p>
            <a:pPr marL="285750" indent="-285750">
              <a:buFont typeface="Wingdings" panose="05000000000000000000" pitchFamily="2" charset="2"/>
              <a:buChar char="q"/>
            </a:pPr>
            <a:r>
              <a:rPr lang="en-GB" sz="1400" dirty="0"/>
              <a:t>Those too old or sick to work, </a:t>
            </a:r>
          </a:p>
          <a:p>
            <a:pPr marL="285750" indent="-285750">
              <a:buFont typeface="Wingdings" panose="05000000000000000000" pitchFamily="2" charset="2"/>
              <a:buChar char="q"/>
            </a:pPr>
            <a:r>
              <a:rPr lang="en-GB" sz="1400" dirty="0"/>
              <a:t>Persons with a physical disability who could not work or be looked after by family.</a:t>
            </a:r>
          </a:p>
          <a:p>
            <a:pPr marL="285750" indent="-285750">
              <a:buFont typeface="Wingdings" panose="05000000000000000000" pitchFamily="2" charset="2"/>
              <a:buChar char="q"/>
            </a:pPr>
            <a:r>
              <a:rPr lang="en-GB" sz="1400" dirty="0"/>
              <a:t>Orphaned children.</a:t>
            </a:r>
          </a:p>
          <a:p>
            <a:pPr marL="285750" indent="-285750">
              <a:buFont typeface="Wingdings" panose="05000000000000000000" pitchFamily="2" charset="2"/>
              <a:buChar char="q"/>
            </a:pPr>
            <a:r>
              <a:rPr lang="en-GB" sz="1400" dirty="0"/>
              <a:t>Unmarried mothers who had been disowned by their families.</a:t>
            </a:r>
          </a:p>
        </p:txBody>
      </p:sp>
      <p:sp>
        <p:nvSpPr>
          <p:cNvPr id="9" name="TextBox 8"/>
          <p:cNvSpPr txBox="1"/>
          <p:nvPr/>
        </p:nvSpPr>
        <p:spPr>
          <a:xfrm>
            <a:off x="7839151" y="78983"/>
            <a:ext cx="4219946" cy="4216539"/>
          </a:xfrm>
          <a:prstGeom prst="rect">
            <a:avLst/>
          </a:prstGeom>
          <a:solidFill>
            <a:schemeClr val="bg1"/>
          </a:solidFill>
          <a:ln>
            <a:solidFill>
              <a:schemeClr val="tx1"/>
            </a:solidFill>
          </a:ln>
        </p:spPr>
        <p:txBody>
          <a:bodyPr wrap="square" rtlCol="0">
            <a:spAutoFit/>
          </a:bodyPr>
          <a:lstStyle/>
          <a:p>
            <a:r>
              <a:rPr lang="en-GB" sz="1600" b="1" dirty="0"/>
              <a:t>What were the conditions like in a workhouse?</a:t>
            </a:r>
          </a:p>
          <a:p>
            <a:pPr marL="285750" indent="-285750">
              <a:buFont typeface="Arial" panose="020B0604020202020204" pitchFamily="34" charset="0"/>
              <a:buChar char="•"/>
            </a:pPr>
            <a:r>
              <a:rPr lang="en-GB" sz="1400" dirty="0"/>
              <a:t>Workhouses were based on the plans of a </a:t>
            </a:r>
            <a:r>
              <a:rPr lang="en-GB" sz="1400" b="1" dirty="0"/>
              <a:t>prison</a:t>
            </a:r>
            <a:r>
              <a:rPr lang="en-GB" sz="1400" dirty="0"/>
              <a:t>.  The people in a workhouse were even called ‘</a:t>
            </a:r>
            <a:r>
              <a:rPr lang="en-GB" sz="1400" b="1" dirty="0"/>
              <a:t>inmates</a:t>
            </a:r>
            <a:r>
              <a:rPr lang="en-GB" sz="1400" dirty="0"/>
              <a:t>’.  </a:t>
            </a:r>
          </a:p>
          <a:p>
            <a:pPr marL="285750" indent="-285750">
              <a:buFont typeface="Arial" panose="020B0604020202020204" pitchFamily="34" charset="0"/>
              <a:buChar char="•"/>
            </a:pPr>
            <a:r>
              <a:rPr lang="en-GB" sz="1400" dirty="0"/>
              <a:t>Inmates would be separated into areas for women, men, girls and boys.  Each workhouse would also have an i</a:t>
            </a:r>
            <a:r>
              <a:rPr lang="en-GB" sz="1400" b="1" dirty="0"/>
              <a:t>nfirmary</a:t>
            </a:r>
            <a:r>
              <a:rPr lang="en-GB" sz="1400" dirty="0"/>
              <a:t> to care for the sick.</a:t>
            </a:r>
          </a:p>
          <a:p>
            <a:pPr marL="285750" indent="-285750">
              <a:buFont typeface="Arial" panose="020B0604020202020204" pitchFamily="34" charset="0"/>
              <a:buChar char="•"/>
            </a:pPr>
            <a:r>
              <a:rPr lang="en-GB" sz="1400" dirty="0"/>
              <a:t>The conditions in a workhouse were </a:t>
            </a:r>
            <a:r>
              <a:rPr lang="en-GB" sz="1400" b="1" dirty="0"/>
              <a:t>deliberately</a:t>
            </a:r>
            <a:r>
              <a:rPr lang="en-GB" sz="1400" dirty="0"/>
              <a:t> made strict, physically tough and demanding with punishments such as beatings for those that did not follow the rules.  </a:t>
            </a:r>
          </a:p>
          <a:p>
            <a:pPr marL="285750" indent="-285750">
              <a:buFont typeface="Arial" panose="020B0604020202020204" pitchFamily="34" charset="0"/>
              <a:buChar char="•"/>
            </a:pPr>
            <a:r>
              <a:rPr lang="en-GB" sz="1400" dirty="0"/>
              <a:t>Even talking to another inmate during work hours could be punished. </a:t>
            </a:r>
            <a:r>
              <a:rPr lang="en-GB" sz="1400" b="1" dirty="0"/>
              <a:t>They were made like this to deter more people from using the workhouse and encourage as many as possible to seek work</a:t>
            </a:r>
            <a:r>
              <a:rPr lang="en-GB" sz="1400" dirty="0"/>
              <a:t>.  This meant the workhouse was the </a:t>
            </a:r>
            <a:r>
              <a:rPr lang="en-GB" sz="1400" b="1" dirty="0"/>
              <a:t>last possible resort </a:t>
            </a:r>
            <a:r>
              <a:rPr lang="en-GB" sz="1400" dirty="0"/>
              <a:t>for anyone.</a:t>
            </a:r>
          </a:p>
          <a:p>
            <a:pPr marL="285750" indent="-285750">
              <a:buFont typeface="Arial" panose="020B0604020202020204" pitchFamily="34" charset="0"/>
              <a:buChar char="•"/>
            </a:pPr>
            <a:r>
              <a:rPr lang="en-GB" sz="1400" dirty="0"/>
              <a:t>The inmates would have to </a:t>
            </a:r>
            <a:r>
              <a:rPr lang="en-GB" sz="1400" b="1" dirty="0"/>
              <a:t>wear a uniform </a:t>
            </a:r>
            <a:r>
              <a:rPr lang="en-GB" sz="1400" dirty="0"/>
              <a:t>and families in the workhouse would be split up.</a:t>
            </a:r>
          </a:p>
        </p:txBody>
      </p:sp>
      <p:sp>
        <p:nvSpPr>
          <p:cNvPr id="10" name="TextBox 9"/>
          <p:cNvSpPr txBox="1"/>
          <p:nvPr/>
        </p:nvSpPr>
        <p:spPr>
          <a:xfrm>
            <a:off x="3957966" y="4572486"/>
            <a:ext cx="3850479" cy="984885"/>
          </a:xfrm>
          <a:prstGeom prst="rect">
            <a:avLst/>
          </a:prstGeom>
          <a:noFill/>
          <a:ln>
            <a:solidFill>
              <a:schemeClr val="tx1"/>
            </a:solidFill>
          </a:ln>
        </p:spPr>
        <p:txBody>
          <a:bodyPr wrap="square" rtlCol="0">
            <a:spAutoFit/>
          </a:bodyPr>
          <a:lstStyle/>
          <a:p>
            <a:r>
              <a:rPr lang="en-GB" sz="1600" b="1" dirty="0"/>
              <a:t>What work did the ‘inmates’ do?</a:t>
            </a:r>
          </a:p>
          <a:p>
            <a:r>
              <a:rPr lang="en-GB" sz="1400" dirty="0"/>
              <a:t>The work for all inmates was </a:t>
            </a:r>
            <a:r>
              <a:rPr lang="en-GB" sz="1400" b="1" dirty="0"/>
              <a:t>physical hard labour</a:t>
            </a:r>
            <a:r>
              <a:rPr lang="en-GB" sz="1400" dirty="0"/>
              <a:t>.  Some inmates would be asked to break up rocks, others might pick out old rope or make matches.  </a:t>
            </a:r>
          </a:p>
        </p:txBody>
      </p:sp>
      <p:sp>
        <p:nvSpPr>
          <p:cNvPr id="12" name="TextBox 11"/>
          <p:cNvSpPr txBox="1"/>
          <p:nvPr/>
        </p:nvSpPr>
        <p:spPr>
          <a:xfrm>
            <a:off x="1667694" y="4572486"/>
            <a:ext cx="2195005" cy="2092881"/>
          </a:xfrm>
          <a:prstGeom prst="rect">
            <a:avLst/>
          </a:prstGeom>
          <a:noFill/>
          <a:ln>
            <a:solidFill>
              <a:schemeClr val="tx1"/>
            </a:solidFill>
          </a:ln>
        </p:spPr>
        <p:txBody>
          <a:bodyPr wrap="square" rtlCol="0">
            <a:spAutoFit/>
          </a:bodyPr>
          <a:lstStyle/>
          <a:p>
            <a:r>
              <a:rPr lang="en-GB" sz="1600" b="1" dirty="0"/>
              <a:t>How long would people stay in a workhouse?</a:t>
            </a:r>
          </a:p>
          <a:p>
            <a:r>
              <a:rPr lang="en-GB" sz="1400" dirty="0"/>
              <a:t>Those without work in Whitechapel might stay for 1 or 2 nights only.  However, other inmates would be in the workhouse longer term, often for months.</a:t>
            </a:r>
          </a:p>
        </p:txBody>
      </p:sp>
      <p:sp>
        <p:nvSpPr>
          <p:cNvPr id="13" name="TextBox 12"/>
          <p:cNvSpPr txBox="1"/>
          <p:nvPr/>
        </p:nvSpPr>
        <p:spPr>
          <a:xfrm>
            <a:off x="3957965" y="5585962"/>
            <a:ext cx="3850479" cy="1200329"/>
          </a:xfrm>
          <a:prstGeom prst="rect">
            <a:avLst/>
          </a:prstGeom>
          <a:noFill/>
          <a:ln>
            <a:solidFill>
              <a:schemeClr val="tx1"/>
            </a:solidFill>
          </a:ln>
        </p:spPr>
        <p:txBody>
          <a:bodyPr wrap="square" rtlCol="0">
            <a:spAutoFit/>
          </a:bodyPr>
          <a:lstStyle/>
          <a:p>
            <a:r>
              <a:rPr lang="en-GB" sz="1600" b="1" dirty="0"/>
              <a:t>What was the hygiene like?</a:t>
            </a:r>
          </a:p>
          <a:p>
            <a:r>
              <a:rPr lang="en-GB" sz="1400" dirty="0"/>
              <a:t>Workhouses were </a:t>
            </a:r>
            <a:r>
              <a:rPr lang="en-GB" sz="1400" b="1" dirty="0"/>
              <a:t>dirty</a:t>
            </a:r>
            <a:r>
              <a:rPr lang="en-GB" sz="1400" dirty="0"/>
              <a:t> and </a:t>
            </a:r>
            <a:r>
              <a:rPr lang="en-GB" sz="1400" b="1" dirty="0"/>
              <a:t>cold</a:t>
            </a:r>
            <a:r>
              <a:rPr lang="en-GB" sz="1400" dirty="0"/>
              <a:t>.  Food was prepared for the inmates but would be very basic.  There would be basic bathroom facilities and each area would have an open yard for exercise.</a:t>
            </a:r>
          </a:p>
        </p:txBody>
      </p:sp>
      <p:pic>
        <p:nvPicPr>
          <p:cNvPr id="1028" name="Picture 4" descr="Image result for workhouse pla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1772" y="4489849"/>
            <a:ext cx="4165527" cy="22964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540" r="18332"/>
          <a:stretch/>
        </p:blipFill>
        <p:spPr>
          <a:xfrm>
            <a:off x="4699454" y="1852056"/>
            <a:ext cx="2947560" cy="2625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977" r="46421"/>
          <a:stretch/>
        </p:blipFill>
        <p:spPr>
          <a:xfrm>
            <a:off x="84473" y="4572486"/>
            <a:ext cx="1487953" cy="2139932"/>
          </a:xfrm>
          <a:prstGeom prst="rect">
            <a:avLst/>
          </a:prstGeom>
        </p:spPr>
      </p:pic>
    </p:spTree>
    <p:extLst>
      <p:ext uri="{BB962C8B-B14F-4D97-AF65-F5344CB8AC3E}">
        <p14:creationId xmlns:p14="http://schemas.microsoft.com/office/powerpoint/2010/main" val="24402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586"/>
            <a:ext cx="7845039" cy="400110"/>
          </a:xfrm>
          <a:prstGeom prst="rect">
            <a:avLst/>
          </a:prstGeom>
          <a:noFill/>
        </p:spPr>
        <p:txBody>
          <a:bodyPr wrap="square" rtlCol="0">
            <a:spAutoFit/>
          </a:bodyPr>
          <a:lstStyle/>
          <a:p>
            <a:r>
              <a:rPr lang="en-GB" sz="2000" dirty="0">
                <a:latin typeface="Berlin Sans FB" panose="020E0602020502020306" pitchFamily="34" charset="0"/>
              </a:rPr>
              <a:t>Lesson 6: </a:t>
            </a:r>
            <a:r>
              <a:rPr lang="en-GB" sz="1600" dirty="0">
                <a:latin typeface="Berlin Sans FB" panose="020E0602020502020306" pitchFamily="34" charset="0"/>
              </a:rPr>
              <a:t>What were the difficulties of policing the Whitechapel Community?</a:t>
            </a:r>
          </a:p>
        </p:txBody>
      </p:sp>
      <p:sp>
        <p:nvSpPr>
          <p:cNvPr id="6" name="TextBox 5"/>
          <p:cNvSpPr txBox="1"/>
          <p:nvPr/>
        </p:nvSpPr>
        <p:spPr>
          <a:xfrm>
            <a:off x="55750" y="306854"/>
            <a:ext cx="12026067" cy="800219"/>
          </a:xfrm>
          <a:prstGeom prst="rect">
            <a:avLst/>
          </a:prstGeom>
          <a:noFill/>
          <a:ln w="19050">
            <a:solidFill>
              <a:schemeClr val="tx1"/>
            </a:solidFill>
          </a:ln>
        </p:spPr>
        <p:txBody>
          <a:bodyPr wrap="square" rtlCol="0">
            <a:spAutoFit/>
          </a:bodyPr>
          <a:lstStyle/>
          <a:p>
            <a:r>
              <a:rPr lang="en-GB" sz="1100" b="1" dirty="0"/>
              <a:t>The background information</a:t>
            </a:r>
          </a:p>
          <a:p>
            <a:r>
              <a:rPr lang="en-GB" sz="1100" dirty="0"/>
              <a:t>The Metropolitan Police were divided into </a:t>
            </a:r>
            <a:r>
              <a:rPr lang="en-GB" sz="1100" b="1" dirty="0"/>
              <a:t>20 divisions</a:t>
            </a:r>
            <a:r>
              <a:rPr lang="en-GB" sz="1100" dirty="0"/>
              <a:t>, one for each area of London.  Whitechapel was covered by </a:t>
            </a:r>
            <a:r>
              <a:rPr lang="en-GB" sz="1200" b="1" dirty="0"/>
              <a:t>H Division</a:t>
            </a:r>
            <a:r>
              <a:rPr lang="en-GB" sz="1100" dirty="0"/>
              <a:t>.  Each ‘Division’ was organised under a </a:t>
            </a:r>
            <a:r>
              <a:rPr lang="en-GB" sz="1100" b="1" dirty="0"/>
              <a:t>superintendent</a:t>
            </a:r>
            <a:r>
              <a:rPr lang="en-GB" sz="1100" dirty="0"/>
              <a:t> and a </a:t>
            </a:r>
            <a:r>
              <a:rPr lang="en-GB" sz="1100" b="1" dirty="0"/>
              <a:t>chief inspector</a:t>
            </a:r>
            <a:r>
              <a:rPr lang="en-GB" sz="1100" dirty="0"/>
              <a:t>.  Under this level were the 37 </a:t>
            </a:r>
            <a:r>
              <a:rPr lang="en-GB" sz="1100" b="1" dirty="0"/>
              <a:t>sergeants</a:t>
            </a:r>
            <a:r>
              <a:rPr lang="en-GB" sz="1100" dirty="0"/>
              <a:t>.  Each sergeant supervised on average </a:t>
            </a:r>
            <a:r>
              <a:rPr lang="en-GB" sz="1200" b="1" dirty="0"/>
              <a:t>500</a:t>
            </a:r>
            <a:r>
              <a:rPr lang="en-GB" sz="1100" dirty="0"/>
              <a:t> ordinary ‘</a:t>
            </a:r>
            <a:r>
              <a:rPr lang="en-GB" sz="1100" b="1" dirty="0"/>
              <a:t>beat’ constables </a:t>
            </a:r>
            <a:r>
              <a:rPr lang="en-GB" sz="1100" dirty="0"/>
              <a:t>or </a:t>
            </a:r>
            <a:r>
              <a:rPr lang="en-GB" sz="1100" b="1" dirty="0"/>
              <a:t>Police Constables</a:t>
            </a:r>
            <a:r>
              <a:rPr lang="en-GB" sz="1100" dirty="0"/>
              <a:t>.  This was a very organised system for the time.  However, the location of Whitechapel made the everyday policing of it very difficult for the officers.  The reasons are divided below.</a:t>
            </a:r>
          </a:p>
        </p:txBody>
      </p:sp>
      <p:sp>
        <p:nvSpPr>
          <p:cNvPr id="16" name="TextBox 15"/>
          <p:cNvSpPr txBox="1"/>
          <p:nvPr/>
        </p:nvSpPr>
        <p:spPr>
          <a:xfrm>
            <a:off x="0" y="1477149"/>
            <a:ext cx="5991135" cy="1446550"/>
          </a:xfrm>
          <a:prstGeom prst="rect">
            <a:avLst/>
          </a:prstGeom>
          <a:noFill/>
        </p:spPr>
        <p:txBody>
          <a:bodyPr wrap="square" rtlCol="0">
            <a:spAutoFit/>
          </a:bodyPr>
          <a:lstStyle/>
          <a:p>
            <a:pPr marL="85725" indent="-85725">
              <a:buFont typeface="Arial" panose="020B0604020202020204" pitchFamily="34" charset="0"/>
              <a:buChar char="•"/>
            </a:pPr>
            <a:r>
              <a:rPr lang="en-GB" sz="1100" dirty="0"/>
              <a:t>Officers would walk to the area where they were expected to patrol.  This was called ‘</a:t>
            </a:r>
            <a:r>
              <a:rPr lang="en-GB" sz="1100" b="1" dirty="0"/>
              <a:t>walking the beat</a:t>
            </a:r>
            <a:r>
              <a:rPr lang="en-GB" sz="1100" dirty="0"/>
              <a:t>’.  They were expected to patrol an area &amp; act as a </a:t>
            </a:r>
            <a:r>
              <a:rPr lang="en-GB" sz="1100" b="1" dirty="0"/>
              <a:t>deterrent</a:t>
            </a:r>
            <a:r>
              <a:rPr lang="en-GB" sz="1100" dirty="0"/>
              <a:t> but also speak to the locals to gain information.  Any events would  be written down in a </a:t>
            </a:r>
            <a:r>
              <a:rPr lang="en-GB" sz="1100" b="1" dirty="0"/>
              <a:t>police diary</a:t>
            </a:r>
            <a:r>
              <a:rPr lang="en-GB" sz="1100" dirty="0"/>
              <a:t>.  </a:t>
            </a:r>
          </a:p>
          <a:p>
            <a:pPr marL="85725" indent="-85725">
              <a:buFont typeface="Arial" panose="020B0604020202020204" pitchFamily="34" charset="0"/>
              <a:buChar char="•"/>
            </a:pPr>
            <a:r>
              <a:rPr lang="en-GB" sz="1100" dirty="0"/>
              <a:t>Some constables avoided their beat if it was in a particularly dangerous area and some drank alcohol while on duty.</a:t>
            </a:r>
          </a:p>
          <a:p>
            <a:pPr marL="85725" indent="-85725">
              <a:buFont typeface="Arial" panose="020B0604020202020204" pitchFamily="34" charset="0"/>
              <a:buChar char="•"/>
            </a:pPr>
            <a:r>
              <a:rPr lang="en-GB" sz="1100" dirty="0"/>
              <a:t>As the work was very boring at times, some officers might even be caught idly chatting or                           even asleep.  The pay for the constables was poor and so the </a:t>
            </a:r>
            <a:r>
              <a:rPr lang="en-GB" sz="1100" b="1" dirty="0"/>
              <a:t>quality of recruits </a:t>
            </a:r>
            <a:r>
              <a:rPr lang="en-GB" sz="1100" dirty="0"/>
              <a:t>to                                                the police was poor.  Some sergeants had to follow constables to keep an eye on them.</a:t>
            </a:r>
          </a:p>
        </p:txBody>
      </p:sp>
      <p:sp>
        <p:nvSpPr>
          <p:cNvPr id="17" name="TextBox 16"/>
          <p:cNvSpPr txBox="1"/>
          <p:nvPr/>
        </p:nvSpPr>
        <p:spPr>
          <a:xfrm>
            <a:off x="1460" y="3131777"/>
            <a:ext cx="4871103" cy="1615827"/>
          </a:xfrm>
          <a:prstGeom prst="rect">
            <a:avLst/>
          </a:prstGeom>
          <a:solidFill>
            <a:schemeClr val="bg1"/>
          </a:solidFill>
        </p:spPr>
        <p:txBody>
          <a:bodyPr wrap="square" rtlCol="0">
            <a:spAutoFit/>
          </a:bodyPr>
          <a:lstStyle/>
          <a:p>
            <a:pPr marL="85725" indent="-85725">
              <a:buFont typeface="Arial" panose="020B0604020202020204" pitchFamily="34" charset="0"/>
              <a:buChar char="•"/>
            </a:pPr>
            <a:r>
              <a:rPr lang="en-GB" sz="1100" dirty="0"/>
              <a:t>The </a:t>
            </a:r>
            <a:r>
              <a:rPr lang="en-GB" sz="1100" b="1" dirty="0"/>
              <a:t>Metropolitan Police </a:t>
            </a:r>
            <a:r>
              <a:rPr lang="en-GB" sz="1100" dirty="0"/>
              <a:t>were created in 1829 and in most parts of London, they gained respect and were known as the local ‘Bobby’.  </a:t>
            </a:r>
          </a:p>
          <a:p>
            <a:pPr marL="85725" indent="-85725">
              <a:buFont typeface="Arial" panose="020B0604020202020204" pitchFamily="34" charset="0"/>
              <a:buChar char="•"/>
            </a:pPr>
            <a:r>
              <a:rPr lang="en-GB" sz="1100" dirty="0"/>
              <a:t>However, in poorer areas of London such as Whitechapel, the police were still seen as a form of government who were just trying to control and watch over them, rather than help with their problems. When protests broke out at Trafalgar Square, the police were </a:t>
            </a:r>
            <a:r>
              <a:rPr lang="en-GB" sz="1100" b="1" dirty="0"/>
              <a:t>criticised</a:t>
            </a:r>
            <a:r>
              <a:rPr lang="en-GB" sz="1100" dirty="0"/>
              <a:t> for being too ‘</a:t>
            </a:r>
            <a:r>
              <a:rPr lang="en-GB" sz="1100" b="1" dirty="0"/>
              <a:t>heavy handed</a:t>
            </a:r>
            <a:r>
              <a:rPr lang="en-GB" sz="1100" dirty="0"/>
              <a:t>’ &amp; beating protestors with truncheons.  </a:t>
            </a:r>
          </a:p>
          <a:p>
            <a:pPr marL="85725" indent="-85725">
              <a:buFont typeface="Arial" panose="020B0604020202020204" pitchFamily="34" charset="0"/>
              <a:buChar char="•"/>
            </a:pPr>
            <a:r>
              <a:rPr lang="en-GB" sz="1100" dirty="0"/>
              <a:t>The police in Whitechapel were seen in a </a:t>
            </a:r>
            <a:r>
              <a:rPr lang="en-GB" sz="1100" b="1" dirty="0"/>
              <a:t>negative</a:t>
            </a:r>
            <a:r>
              <a:rPr lang="en-GB" sz="1100" dirty="0"/>
              <a:t> light and often criticised.  </a:t>
            </a:r>
          </a:p>
          <a:p>
            <a:pPr marL="85725" indent="-85725">
              <a:buFont typeface="Arial" panose="020B0604020202020204" pitchFamily="34" charset="0"/>
              <a:buChar char="•"/>
            </a:pPr>
            <a:r>
              <a:rPr lang="en-GB" sz="1100" b="1" dirty="0"/>
              <a:t>Attacks</a:t>
            </a:r>
            <a:r>
              <a:rPr lang="en-GB" sz="1100" dirty="0"/>
              <a:t> on police officers by locals and gangs were common.  </a:t>
            </a:r>
          </a:p>
        </p:txBody>
      </p:sp>
      <p:sp>
        <p:nvSpPr>
          <p:cNvPr id="18" name="TextBox 17"/>
          <p:cNvSpPr txBox="1"/>
          <p:nvPr/>
        </p:nvSpPr>
        <p:spPr>
          <a:xfrm>
            <a:off x="13962" y="5046258"/>
            <a:ext cx="5992596" cy="1615827"/>
          </a:xfrm>
          <a:prstGeom prst="rect">
            <a:avLst/>
          </a:prstGeom>
          <a:solidFill>
            <a:schemeClr val="bg1"/>
          </a:solidFill>
        </p:spPr>
        <p:txBody>
          <a:bodyPr wrap="square" rtlCol="0">
            <a:spAutoFit/>
          </a:bodyPr>
          <a:lstStyle/>
          <a:p>
            <a:pPr marL="85725" indent="-85725">
              <a:buFont typeface="Arial" panose="020B0604020202020204" pitchFamily="34" charset="0"/>
              <a:buChar char="•"/>
            </a:pPr>
            <a:r>
              <a:rPr lang="en-GB" sz="1100" dirty="0"/>
              <a:t>Many crimes in Whitechapel were linked to poverty and unemployment.  It was </a:t>
            </a:r>
          </a:p>
          <a:p>
            <a:r>
              <a:rPr lang="en-GB" sz="1100" dirty="0"/>
              <a:t>harder for women to find work and many became </a:t>
            </a:r>
            <a:r>
              <a:rPr lang="en-GB" sz="1100" b="1" dirty="0"/>
              <a:t>prostitutes </a:t>
            </a:r>
            <a:r>
              <a:rPr lang="en-GB" sz="1100" dirty="0"/>
              <a:t>to survive.  </a:t>
            </a:r>
          </a:p>
          <a:p>
            <a:pPr marL="85725" indent="-85725">
              <a:buFont typeface="Arial" panose="020B0604020202020204" pitchFamily="34" charset="0"/>
              <a:buChar char="•"/>
            </a:pPr>
            <a:r>
              <a:rPr lang="en-GB" sz="1100" dirty="0"/>
              <a:t>Women would work on the streets or in brothels.  Either of these would leave the women </a:t>
            </a:r>
            <a:r>
              <a:rPr lang="en-GB" sz="1100" b="1" dirty="0"/>
              <a:t>vulnerable</a:t>
            </a:r>
            <a:r>
              <a:rPr lang="en-GB" sz="1100" dirty="0"/>
              <a:t> to attack as they were alone, often at night.  It was not illegal at the time but was still a social problem that the police were expected to deal with.  Women might become pregnant, and illegal abortions might be performed.</a:t>
            </a:r>
          </a:p>
          <a:p>
            <a:pPr marL="85725" indent="-85725">
              <a:buFont typeface="Arial" panose="020B0604020202020204" pitchFamily="34" charset="0"/>
              <a:buChar char="•"/>
            </a:pPr>
            <a:r>
              <a:rPr lang="en-GB" sz="1100" dirty="0"/>
              <a:t>It was estimated that there were </a:t>
            </a:r>
            <a:r>
              <a:rPr lang="en-GB" sz="1100" b="1" dirty="0"/>
              <a:t>62 brothels </a:t>
            </a:r>
            <a:r>
              <a:rPr lang="en-GB" sz="1100" dirty="0"/>
              <a:t>in Whitechapel with </a:t>
            </a:r>
            <a:r>
              <a:rPr lang="en-GB" sz="1100" b="1" dirty="0"/>
              <a:t>1,200 prostitutes</a:t>
            </a:r>
            <a:r>
              <a:rPr lang="en-GB" sz="1100" dirty="0"/>
              <a:t>. </a:t>
            </a:r>
          </a:p>
          <a:p>
            <a:pPr marL="85725" indent="-85725">
              <a:buFont typeface="Arial" panose="020B0604020202020204" pitchFamily="34" charset="0"/>
              <a:buChar char="•"/>
            </a:pPr>
            <a:r>
              <a:rPr lang="en-GB" sz="1100" dirty="0"/>
              <a:t>Women would rarely want to help the police as they feared the consequences.  Often, prostitutes would also be drunk and so being able to recall an incident accurately would also be a problem.</a:t>
            </a:r>
          </a:p>
        </p:txBody>
      </p:sp>
      <p:sp>
        <p:nvSpPr>
          <p:cNvPr id="9" name="TextBox 8"/>
          <p:cNvSpPr txBox="1"/>
          <p:nvPr/>
        </p:nvSpPr>
        <p:spPr>
          <a:xfrm>
            <a:off x="55749" y="2854792"/>
            <a:ext cx="4712803"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Local Attitudes towards the Police</a:t>
            </a:r>
          </a:p>
        </p:txBody>
      </p:sp>
      <p:sp>
        <p:nvSpPr>
          <p:cNvPr id="5" name="TextBox 4"/>
          <p:cNvSpPr txBox="1"/>
          <p:nvPr/>
        </p:nvSpPr>
        <p:spPr>
          <a:xfrm>
            <a:off x="55749" y="1135832"/>
            <a:ext cx="5991135"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The daily routine and behaviour of the Police Constables</a:t>
            </a:r>
          </a:p>
        </p:txBody>
      </p:sp>
      <p:sp>
        <p:nvSpPr>
          <p:cNvPr id="20" name="TextBox 19"/>
          <p:cNvSpPr txBox="1"/>
          <p:nvPr/>
        </p:nvSpPr>
        <p:spPr>
          <a:xfrm>
            <a:off x="55749" y="4722556"/>
            <a:ext cx="4816814"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Prostitution</a:t>
            </a:r>
          </a:p>
        </p:txBody>
      </p:sp>
      <p:sp>
        <p:nvSpPr>
          <p:cNvPr id="2" name="TextBox 1"/>
          <p:cNvSpPr txBox="1"/>
          <p:nvPr/>
        </p:nvSpPr>
        <p:spPr>
          <a:xfrm>
            <a:off x="6102634" y="1429199"/>
            <a:ext cx="6089365" cy="938719"/>
          </a:xfrm>
          <a:prstGeom prst="rect">
            <a:avLst/>
          </a:prstGeom>
          <a:solidFill>
            <a:schemeClr val="bg1"/>
          </a:solidFill>
          <a:ln>
            <a:noFill/>
          </a:ln>
        </p:spPr>
        <p:txBody>
          <a:bodyPr wrap="square" rtlCol="0">
            <a:spAutoFit/>
          </a:bodyPr>
          <a:lstStyle/>
          <a:p>
            <a:r>
              <a:rPr lang="en-GB" sz="1100" b="1" dirty="0"/>
              <a:t>Alcoholism</a:t>
            </a:r>
            <a:r>
              <a:rPr lang="en-GB" sz="1100" dirty="0"/>
              <a:t> was common amongst the poor and unemployed.  It was their </a:t>
            </a:r>
            <a:r>
              <a:rPr lang="en-GB" sz="1100" b="1" dirty="0"/>
              <a:t>only escape </a:t>
            </a:r>
            <a:r>
              <a:rPr lang="en-GB" sz="1100" dirty="0"/>
              <a:t>from their terrible lives.  It  was very strong but also very </a:t>
            </a:r>
            <a:r>
              <a:rPr lang="en-GB" sz="1100" b="1" dirty="0"/>
              <a:t>cheap</a:t>
            </a:r>
            <a:r>
              <a:rPr lang="en-GB" sz="1100" dirty="0"/>
              <a:t>.  On the main Whitechapel road there were </a:t>
            </a:r>
            <a:r>
              <a:rPr lang="en-GB" sz="1100" b="1" dirty="0"/>
              <a:t>45</a:t>
            </a:r>
            <a:r>
              <a:rPr lang="en-GB" sz="1100" dirty="0"/>
              <a:t> </a:t>
            </a:r>
            <a:r>
              <a:rPr lang="en-GB" sz="1100" b="1" dirty="0"/>
              <a:t>pubs</a:t>
            </a:r>
            <a:r>
              <a:rPr lang="en-GB" sz="1100" dirty="0"/>
              <a:t> or </a:t>
            </a:r>
            <a:r>
              <a:rPr lang="en-GB" sz="1100" b="1" dirty="0"/>
              <a:t>gin palaces</a:t>
            </a:r>
            <a:r>
              <a:rPr lang="en-GB" sz="1100" dirty="0"/>
              <a:t>.  </a:t>
            </a:r>
            <a:r>
              <a:rPr lang="en-GB" sz="1100" b="1" dirty="0"/>
              <a:t>Opium Dens </a:t>
            </a:r>
            <a:r>
              <a:rPr lang="en-GB" sz="1100" dirty="0"/>
              <a:t>were set up by Chinese immigrants and provided another cheap.  Drunken behaviour was common.  Many residents of Whitechapel were difficult to deal with, there were many violent crimes and thefts caused by alcohol.</a:t>
            </a:r>
          </a:p>
        </p:txBody>
      </p:sp>
      <p:sp>
        <p:nvSpPr>
          <p:cNvPr id="19" name="TextBox 18"/>
          <p:cNvSpPr txBox="1"/>
          <p:nvPr/>
        </p:nvSpPr>
        <p:spPr>
          <a:xfrm>
            <a:off x="6089928" y="1138941"/>
            <a:ext cx="5991889"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Alcohol</a:t>
            </a:r>
          </a:p>
        </p:txBody>
      </p:sp>
      <p:sp>
        <p:nvSpPr>
          <p:cNvPr id="21" name="TextBox 20"/>
          <p:cNvSpPr txBox="1"/>
          <p:nvPr/>
        </p:nvSpPr>
        <p:spPr>
          <a:xfrm>
            <a:off x="7109436" y="2625581"/>
            <a:ext cx="5082563" cy="938719"/>
          </a:xfrm>
          <a:prstGeom prst="rect">
            <a:avLst/>
          </a:prstGeom>
          <a:solidFill>
            <a:schemeClr val="bg1"/>
          </a:solidFill>
          <a:ln>
            <a:noFill/>
          </a:ln>
        </p:spPr>
        <p:txBody>
          <a:bodyPr wrap="square" rtlCol="0">
            <a:spAutoFit/>
          </a:bodyPr>
          <a:lstStyle/>
          <a:p>
            <a:r>
              <a:rPr lang="en-GB" sz="1100" dirty="0"/>
              <a:t>There were powerful gangs in Whitechapel.  They made agreements with local businesses to protect them.  Businesses could be smashed up if they disagreed.  There was also violence between the gangs.  People were </a:t>
            </a:r>
            <a:r>
              <a:rPr lang="en-GB" sz="1100" b="1" dirty="0"/>
              <a:t>afraid</a:t>
            </a:r>
            <a:r>
              <a:rPr lang="en-GB" sz="1100" dirty="0"/>
              <a:t> to report gang violence as they feared they would be attacked in revenge.  It was almost impossible for the police to collect evidence to arrest gang members.</a:t>
            </a:r>
          </a:p>
        </p:txBody>
      </p:sp>
      <p:sp>
        <p:nvSpPr>
          <p:cNvPr id="12" name="TextBox 11"/>
          <p:cNvSpPr txBox="1"/>
          <p:nvPr/>
        </p:nvSpPr>
        <p:spPr>
          <a:xfrm>
            <a:off x="6174980" y="2332125"/>
            <a:ext cx="5906837" cy="307777"/>
          </a:xfrm>
          <a:prstGeom prst="rect">
            <a:avLst/>
          </a:prstGeom>
          <a:solidFill>
            <a:schemeClr val="bg1">
              <a:lumMod val="95000"/>
            </a:schemeClr>
          </a:solidFill>
          <a:ln w="12700">
            <a:solidFill>
              <a:schemeClr val="tx1"/>
            </a:solidFill>
          </a:ln>
        </p:spPr>
        <p:txBody>
          <a:bodyPr wrap="square" rtlCol="0">
            <a:spAutoFit/>
          </a:bodyPr>
          <a:lstStyle/>
          <a:p>
            <a:pPr algn="ctr"/>
            <a:r>
              <a:rPr lang="en-GB" sz="1400" b="1" dirty="0"/>
              <a:t>Protection Rackets</a:t>
            </a:r>
          </a:p>
        </p:txBody>
      </p:sp>
      <p:sp>
        <p:nvSpPr>
          <p:cNvPr id="22" name="TextBox 21"/>
          <p:cNvSpPr txBox="1"/>
          <p:nvPr/>
        </p:nvSpPr>
        <p:spPr>
          <a:xfrm>
            <a:off x="7147158" y="3797294"/>
            <a:ext cx="5046444" cy="1107996"/>
          </a:xfrm>
          <a:prstGeom prst="rect">
            <a:avLst/>
          </a:prstGeom>
          <a:solidFill>
            <a:schemeClr val="bg1"/>
          </a:solidFill>
          <a:ln>
            <a:noFill/>
          </a:ln>
        </p:spPr>
        <p:txBody>
          <a:bodyPr wrap="square" rtlCol="0">
            <a:spAutoFit/>
          </a:bodyPr>
          <a:lstStyle/>
          <a:p>
            <a:r>
              <a:rPr lang="en-GB" sz="1100" dirty="0"/>
              <a:t>The Police by the 1870s had a huge responsibility not just for crime but also for dealing with ‘</a:t>
            </a:r>
            <a:r>
              <a:rPr lang="en-GB" sz="1100" b="1" dirty="0"/>
              <a:t>social</a:t>
            </a:r>
            <a:r>
              <a:rPr lang="en-GB" sz="1100" dirty="0"/>
              <a:t>’ issues such as </a:t>
            </a:r>
            <a:r>
              <a:rPr lang="en-GB" sz="1100" b="1" dirty="0"/>
              <a:t>litter</a:t>
            </a:r>
            <a:r>
              <a:rPr lang="en-GB" sz="1100" dirty="0"/>
              <a:t>, </a:t>
            </a:r>
            <a:r>
              <a:rPr lang="en-GB" sz="1100" b="1" dirty="0"/>
              <a:t>sewage</a:t>
            </a:r>
            <a:r>
              <a:rPr lang="en-GB" sz="1100" dirty="0"/>
              <a:t>, </a:t>
            </a:r>
            <a:r>
              <a:rPr lang="en-GB" sz="1100" b="1" dirty="0"/>
              <a:t>runaways</a:t>
            </a:r>
            <a:r>
              <a:rPr lang="en-GB" sz="1100" dirty="0"/>
              <a:t> and even making sure </a:t>
            </a:r>
            <a:r>
              <a:rPr lang="en-GB" sz="1100" b="1" dirty="0"/>
              <a:t>dogs were muzzled </a:t>
            </a:r>
            <a:r>
              <a:rPr lang="en-GB" sz="1100" dirty="0"/>
              <a:t>in public places.  This meant the few police had even more to do.  It also meant they were </a:t>
            </a:r>
            <a:r>
              <a:rPr lang="en-GB" sz="1100" b="1" dirty="0"/>
              <a:t>criticised</a:t>
            </a:r>
            <a:r>
              <a:rPr lang="en-GB" sz="1100" dirty="0"/>
              <a:t> for not fighting crime but just dealing with ‘social work’.  If they had to control prostitutes they were given a hostile reception by the women.  This could also mean they were not taken seriously by the public.</a:t>
            </a:r>
          </a:p>
        </p:txBody>
      </p:sp>
      <p:sp>
        <p:nvSpPr>
          <p:cNvPr id="14" name="TextBox 13"/>
          <p:cNvSpPr txBox="1"/>
          <p:nvPr/>
        </p:nvSpPr>
        <p:spPr>
          <a:xfrm>
            <a:off x="6112781" y="3514186"/>
            <a:ext cx="5969036"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The role of the Police in Whitechapel</a:t>
            </a:r>
          </a:p>
        </p:txBody>
      </p:sp>
      <p:sp>
        <p:nvSpPr>
          <p:cNvPr id="23" name="TextBox 22"/>
          <p:cNvSpPr txBox="1"/>
          <p:nvPr/>
        </p:nvSpPr>
        <p:spPr>
          <a:xfrm>
            <a:off x="6063193" y="5138284"/>
            <a:ext cx="6128806" cy="769441"/>
          </a:xfrm>
          <a:prstGeom prst="rect">
            <a:avLst/>
          </a:prstGeom>
          <a:solidFill>
            <a:schemeClr val="bg1"/>
          </a:solidFill>
          <a:ln>
            <a:noFill/>
          </a:ln>
        </p:spPr>
        <p:txBody>
          <a:bodyPr wrap="square" rtlCol="0">
            <a:spAutoFit/>
          </a:bodyPr>
          <a:lstStyle/>
          <a:p>
            <a:r>
              <a:rPr lang="en-GB" sz="1100" dirty="0"/>
              <a:t>Many Whitechapel Streets were poorly lit at night.  There were very few signs in dark and narrow alleys where criminals could escape quickly.  Whitechapel suffered from terrible ‘</a:t>
            </a:r>
            <a:r>
              <a:rPr lang="en-GB" sz="1100" b="1" dirty="0" err="1"/>
              <a:t>smogs</a:t>
            </a:r>
            <a:r>
              <a:rPr lang="en-GB" sz="1100" dirty="0"/>
              <a:t>’ which meant visibility could be very poor and this made seeing a crime or catching a criminal even more difficult. Streets could be crowded and noisy during the day.</a:t>
            </a:r>
          </a:p>
        </p:txBody>
      </p:sp>
      <p:sp>
        <p:nvSpPr>
          <p:cNvPr id="24" name="TextBox 23"/>
          <p:cNvSpPr txBox="1"/>
          <p:nvPr/>
        </p:nvSpPr>
        <p:spPr>
          <a:xfrm>
            <a:off x="6078501" y="6212463"/>
            <a:ext cx="6014742" cy="600164"/>
          </a:xfrm>
          <a:prstGeom prst="rect">
            <a:avLst/>
          </a:prstGeom>
          <a:solidFill>
            <a:schemeClr val="bg1"/>
          </a:solidFill>
          <a:ln>
            <a:noFill/>
          </a:ln>
        </p:spPr>
        <p:txBody>
          <a:bodyPr wrap="square" rtlCol="0">
            <a:spAutoFit/>
          </a:bodyPr>
          <a:lstStyle/>
          <a:p>
            <a:r>
              <a:rPr lang="en-GB" sz="1100" dirty="0"/>
              <a:t>The local press gave </a:t>
            </a:r>
            <a:r>
              <a:rPr lang="en-GB" sz="1100" b="1" dirty="0"/>
              <a:t>little sympathy </a:t>
            </a:r>
            <a:r>
              <a:rPr lang="en-GB" sz="1100" dirty="0"/>
              <a:t>towards the police.  They often </a:t>
            </a:r>
            <a:r>
              <a:rPr lang="en-GB" sz="1100" b="1" dirty="0"/>
              <a:t>mocked </a:t>
            </a:r>
            <a:r>
              <a:rPr lang="en-GB" sz="1100" dirty="0"/>
              <a:t>the police for not being able to catch criminals, especially the case of Jack the Ripper in 1888.  This influenced further public </a:t>
            </a:r>
            <a:r>
              <a:rPr lang="en-GB" sz="1100" b="1" dirty="0"/>
              <a:t>attitudes</a:t>
            </a:r>
            <a:r>
              <a:rPr lang="en-GB" sz="1100" dirty="0"/>
              <a:t> towards the police and led to fewer people wanting to help them.</a:t>
            </a:r>
          </a:p>
        </p:txBody>
      </p:sp>
      <p:sp>
        <p:nvSpPr>
          <p:cNvPr id="15" name="TextBox 14"/>
          <p:cNvSpPr txBox="1"/>
          <p:nvPr/>
        </p:nvSpPr>
        <p:spPr>
          <a:xfrm>
            <a:off x="6137731" y="4843602"/>
            <a:ext cx="5981333"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The environment of Whitechapel</a:t>
            </a: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063" b="89952" l="808" r="100000">
                        <a14:backgroundMark x1="50202" y1="6763" x2="50875" y2="6763"/>
                        <a14:backgroundMark x1="36743" y1="6280" x2="56124" y2="7633"/>
                        <a14:backgroundMark x1="5922" y1="16232" x2="19919" y2="16232"/>
                      </a14:backgroundRemoval>
                    </a14:imgEffect>
                  </a14:imgLayer>
                </a14:imgProps>
              </a:ext>
              <a:ext uri="{28A0092B-C50C-407E-A947-70E740481C1C}">
                <a14:useLocalDpi xmlns:a14="http://schemas.microsoft.com/office/drawing/2010/main" val="0"/>
              </a:ext>
            </a:extLst>
          </a:blip>
          <a:stretch>
            <a:fillRect/>
          </a:stretch>
        </p:blipFill>
        <p:spPr>
          <a:xfrm>
            <a:off x="4619230" y="2103497"/>
            <a:ext cx="2639712" cy="3442481"/>
          </a:xfrm>
          <a:prstGeom prst="rect">
            <a:avLst/>
          </a:prstGeom>
        </p:spPr>
      </p:pic>
      <p:sp>
        <p:nvSpPr>
          <p:cNvPr id="10" name="TextBox 9"/>
          <p:cNvSpPr txBox="1"/>
          <p:nvPr/>
        </p:nvSpPr>
        <p:spPr>
          <a:xfrm>
            <a:off x="6089928" y="5866919"/>
            <a:ext cx="6034933" cy="307777"/>
          </a:xfrm>
          <a:prstGeom prst="rect">
            <a:avLst/>
          </a:prstGeom>
          <a:solidFill>
            <a:schemeClr val="bg1">
              <a:lumMod val="95000"/>
            </a:schemeClr>
          </a:solidFill>
          <a:ln>
            <a:solidFill>
              <a:schemeClr val="tx1"/>
            </a:solidFill>
          </a:ln>
        </p:spPr>
        <p:txBody>
          <a:bodyPr wrap="square" rtlCol="0">
            <a:spAutoFit/>
          </a:bodyPr>
          <a:lstStyle/>
          <a:p>
            <a:pPr algn="ctr"/>
            <a:r>
              <a:rPr lang="en-GB" sz="1400" b="1" dirty="0"/>
              <a:t>The Local Press/newspapers</a:t>
            </a:r>
          </a:p>
        </p:txBody>
      </p:sp>
    </p:spTree>
    <p:extLst>
      <p:ext uri="{BB962C8B-B14F-4D97-AF65-F5344CB8AC3E}">
        <p14:creationId xmlns:p14="http://schemas.microsoft.com/office/powerpoint/2010/main" val="296091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00110"/>
          </a:xfrm>
          <a:prstGeom prst="rect">
            <a:avLst/>
          </a:prstGeom>
          <a:noFill/>
        </p:spPr>
        <p:txBody>
          <a:bodyPr wrap="square" rtlCol="0">
            <a:spAutoFit/>
          </a:bodyPr>
          <a:lstStyle/>
          <a:p>
            <a:r>
              <a:rPr lang="en-GB" sz="2000" dirty="0">
                <a:latin typeface="Berlin Sans FB" panose="020E0602020502020306" pitchFamily="34" charset="0"/>
              </a:rPr>
              <a:t>Lesson 6: How the Metropolitan Police dealt with the Jack the Ripper Murders of 1888. </a:t>
            </a:r>
            <a:endParaRPr lang="en-GB" sz="1600" dirty="0">
              <a:latin typeface="Berlin Sans FB" panose="020E0602020502020306" pitchFamily="34" charset="0"/>
            </a:endParaRPr>
          </a:p>
        </p:txBody>
      </p:sp>
      <p:sp>
        <p:nvSpPr>
          <p:cNvPr id="5" name="TextBox 4"/>
          <p:cNvSpPr txBox="1"/>
          <p:nvPr/>
        </p:nvSpPr>
        <p:spPr>
          <a:xfrm>
            <a:off x="82966" y="400110"/>
            <a:ext cx="12026067" cy="769441"/>
          </a:xfrm>
          <a:prstGeom prst="rect">
            <a:avLst/>
          </a:prstGeom>
          <a:noFill/>
          <a:ln w="19050">
            <a:solidFill>
              <a:schemeClr val="tx1"/>
            </a:solidFill>
          </a:ln>
        </p:spPr>
        <p:txBody>
          <a:bodyPr wrap="square" rtlCol="0">
            <a:spAutoFit/>
          </a:bodyPr>
          <a:lstStyle/>
          <a:p>
            <a:r>
              <a:rPr lang="en-GB" sz="1100" b="1" dirty="0"/>
              <a:t>The background information</a:t>
            </a:r>
          </a:p>
          <a:p>
            <a:r>
              <a:rPr lang="en-GB" sz="1100" dirty="0"/>
              <a:t>Whitechapel, during the 1880s was a violent and unpredictable place.  Murders were not uncommon and the police would be often called to deal with violent or drunken attacks against women.  However, a series of attacks that took place in Whitechapel during 1888, highlighted the problems faced by the police and the limits of the methods used at the time to catch criminals.  Police believed that at least 5 women were killed by the same ‘serial’ killer who was given the popular nickname ‘Jack the Ripper’ by the local press.</a:t>
            </a:r>
          </a:p>
        </p:txBody>
      </p:sp>
      <p:sp>
        <p:nvSpPr>
          <p:cNvPr id="6" name="TextBox 5"/>
          <p:cNvSpPr txBox="1"/>
          <p:nvPr/>
        </p:nvSpPr>
        <p:spPr>
          <a:xfrm>
            <a:off x="94416" y="1227498"/>
            <a:ext cx="4289388" cy="1492716"/>
          </a:xfrm>
          <a:prstGeom prst="rect">
            <a:avLst/>
          </a:prstGeom>
          <a:noFill/>
          <a:ln w="19050">
            <a:solidFill>
              <a:schemeClr val="tx1"/>
            </a:solidFill>
          </a:ln>
        </p:spPr>
        <p:txBody>
          <a:bodyPr wrap="square" rtlCol="0">
            <a:spAutoFit/>
          </a:bodyPr>
          <a:lstStyle/>
          <a:p>
            <a:pPr algn="ctr"/>
            <a:r>
              <a:rPr lang="en-GB" sz="1400" b="1" dirty="0"/>
              <a:t>The main victims.</a:t>
            </a:r>
          </a:p>
          <a:p>
            <a:r>
              <a:rPr lang="en-GB" sz="1100" dirty="0"/>
              <a:t>Historians have argued that at least </a:t>
            </a:r>
            <a:r>
              <a:rPr lang="en-GB" sz="1100" b="1" dirty="0"/>
              <a:t>5 prostitutes </a:t>
            </a:r>
            <a:r>
              <a:rPr lang="en-GB" sz="1100" dirty="0"/>
              <a:t>were victims of ‘Jack the Ripper’ although the number may be higher.</a:t>
            </a:r>
          </a:p>
          <a:p>
            <a:pPr marL="228600" indent="-228600">
              <a:buAutoNum type="arabicPeriod"/>
            </a:pPr>
            <a:r>
              <a:rPr lang="en-GB" sz="1100" b="1" dirty="0"/>
              <a:t>Mary Ann Nichols </a:t>
            </a:r>
            <a:r>
              <a:rPr lang="en-GB" sz="1100" dirty="0"/>
              <a:t>(found in </a:t>
            </a:r>
            <a:r>
              <a:rPr lang="en-GB" sz="1100" b="1" dirty="0"/>
              <a:t>Buck’s Row </a:t>
            </a:r>
            <a:r>
              <a:rPr lang="en-GB" sz="1100" dirty="0"/>
              <a:t>on 31</a:t>
            </a:r>
            <a:r>
              <a:rPr lang="en-GB" sz="1100" baseline="30000" dirty="0"/>
              <a:t>st</a:t>
            </a:r>
            <a:r>
              <a:rPr lang="en-GB" sz="1100" dirty="0"/>
              <a:t> August)</a:t>
            </a:r>
          </a:p>
          <a:p>
            <a:pPr marL="228600" indent="-228600">
              <a:buAutoNum type="arabicPeriod"/>
            </a:pPr>
            <a:r>
              <a:rPr lang="en-GB" sz="1100" b="1" dirty="0"/>
              <a:t>Annie Chapman </a:t>
            </a:r>
            <a:r>
              <a:rPr lang="en-GB" sz="1100" dirty="0"/>
              <a:t>(found in </a:t>
            </a:r>
            <a:r>
              <a:rPr lang="en-GB" sz="1100" b="1" dirty="0" err="1"/>
              <a:t>Hanbury</a:t>
            </a:r>
            <a:r>
              <a:rPr lang="en-GB" sz="1100" b="1" dirty="0"/>
              <a:t> Street </a:t>
            </a:r>
            <a:r>
              <a:rPr lang="en-GB" sz="1100" dirty="0"/>
              <a:t>on 8</a:t>
            </a:r>
            <a:r>
              <a:rPr lang="en-GB" sz="1100" baseline="30000" dirty="0"/>
              <a:t>th</a:t>
            </a:r>
            <a:r>
              <a:rPr lang="en-GB" sz="1100" dirty="0"/>
              <a:t> September)</a:t>
            </a:r>
          </a:p>
          <a:p>
            <a:pPr marL="228600" indent="-228600">
              <a:buAutoNum type="arabicPeriod"/>
            </a:pPr>
            <a:r>
              <a:rPr lang="en-GB" sz="1100" b="1" dirty="0"/>
              <a:t>Elizabeth Stride </a:t>
            </a:r>
            <a:r>
              <a:rPr lang="en-GB" sz="1100" dirty="0"/>
              <a:t>(found in </a:t>
            </a:r>
            <a:r>
              <a:rPr lang="en-GB" sz="1100" b="1" dirty="0"/>
              <a:t>Berners Street </a:t>
            </a:r>
            <a:r>
              <a:rPr lang="en-GB" sz="1100" dirty="0"/>
              <a:t>on 30</a:t>
            </a:r>
            <a:r>
              <a:rPr lang="en-GB" sz="1100" baseline="30000" dirty="0"/>
              <a:t>th</a:t>
            </a:r>
            <a:r>
              <a:rPr lang="en-GB" sz="1100" dirty="0"/>
              <a:t> September)</a:t>
            </a:r>
          </a:p>
          <a:p>
            <a:pPr marL="228600" indent="-228600">
              <a:buAutoNum type="arabicPeriod"/>
            </a:pPr>
            <a:r>
              <a:rPr lang="en-GB" sz="1100" b="1" dirty="0"/>
              <a:t>Catherine Eddowes </a:t>
            </a:r>
            <a:r>
              <a:rPr lang="en-GB" sz="1100" dirty="0"/>
              <a:t>(found in </a:t>
            </a:r>
            <a:r>
              <a:rPr lang="en-GB" sz="1100" b="1" dirty="0"/>
              <a:t>Mitre Square </a:t>
            </a:r>
            <a:r>
              <a:rPr lang="en-GB" sz="1100" dirty="0"/>
              <a:t>also on 30</a:t>
            </a:r>
            <a:r>
              <a:rPr lang="en-GB" sz="1100" baseline="30000" dirty="0"/>
              <a:t>th</a:t>
            </a:r>
            <a:r>
              <a:rPr lang="en-GB" sz="1100" dirty="0"/>
              <a:t> September)</a:t>
            </a:r>
          </a:p>
          <a:p>
            <a:pPr marL="228600" indent="-228600">
              <a:buAutoNum type="arabicPeriod"/>
            </a:pPr>
            <a:r>
              <a:rPr lang="en-GB" sz="1100" b="1" dirty="0"/>
              <a:t>Mary Jane Kelly </a:t>
            </a:r>
            <a:r>
              <a:rPr lang="en-GB" sz="1100" dirty="0"/>
              <a:t>(found in </a:t>
            </a:r>
            <a:r>
              <a:rPr lang="en-GB" sz="1100" b="1" dirty="0"/>
              <a:t>Dorset Street</a:t>
            </a:r>
            <a:r>
              <a:rPr lang="en-GB" sz="1100" dirty="0"/>
              <a:t>, on 9</a:t>
            </a:r>
            <a:r>
              <a:rPr lang="en-GB" sz="1100" baseline="30000" dirty="0"/>
              <a:t>th</a:t>
            </a:r>
            <a:r>
              <a:rPr lang="en-GB" sz="1100" dirty="0"/>
              <a:t> November)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222" y="4777281"/>
            <a:ext cx="3512321" cy="19847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79" y="2817713"/>
            <a:ext cx="2702456" cy="1831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2967" y="4780216"/>
            <a:ext cx="3147344" cy="1954381"/>
          </a:xfrm>
          <a:prstGeom prst="rect">
            <a:avLst/>
          </a:prstGeom>
          <a:noFill/>
          <a:ln w="19050">
            <a:solidFill>
              <a:schemeClr val="tx1"/>
            </a:solidFill>
          </a:ln>
        </p:spPr>
        <p:txBody>
          <a:bodyPr wrap="square" rtlCol="0">
            <a:spAutoFit/>
          </a:bodyPr>
          <a:lstStyle/>
          <a:p>
            <a:r>
              <a:rPr lang="en-GB" sz="1200" b="1" dirty="0"/>
              <a:t>The Modus Operandi (method of killing).</a:t>
            </a:r>
          </a:p>
          <a:p>
            <a:r>
              <a:rPr lang="en-GB" sz="1100" dirty="0"/>
              <a:t>Detectives were able to link the murders using what is known as the </a:t>
            </a:r>
            <a:r>
              <a:rPr lang="en-GB" sz="1100" b="1" dirty="0"/>
              <a:t>Modus Operandi </a:t>
            </a:r>
            <a:r>
              <a:rPr lang="en-GB" sz="1100" dirty="0"/>
              <a:t>(MO for short).</a:t>
            </a:r>
          </a:p>
          <a:p>
            <a:pPr marL="171450" indent="-171450">
              <a:buFont typeface="Arial" panose="020B0604020202020204" pitchFamily="34" charset="0"/>
              <a:buChar char="•"/>
            </a:pPr>
            <a:r>
              <a:rPr lang="en-GB" sz="1100" dirty="0"/>
              <a:t>All victims were </a:t>
            </a:r>
            <a:r>
              <a:rPr lang="en-GB" sz="1100" b="1" dirty="0"/>
              <a:t>female</a:t>
            </a:r>
          </a:p>
          <a:p>
            <a:pPr marL="171450" indent="-171450">
              <a:buFont typeface="Arial" panose="020B0604020202020204" pitchFamily="34" charset="0"/>
              <a:buChar char="•"/>
            </a:pPr>
            <a:r>
              <a:rPr lang="en-GB" sz="1100" dirty="0"/>
              <a:t>All victims were </a:t>
            </a:r>
            <a:r>
              <a:rPr lang="en-GB" sz="1100" b="1" dirty="0"/>
              <a:t>prostitutes</a:t>
            </a:r>
          </a:p>
          <a:p>
            <a:pPr marL="171450" indent="-171450">
              <a:buFont typeface="Arial" panose="020B0604020202020204" pitchFamily="34" charset="0"/>
              <a:buChar char="•"/>
            </a:pPr>
            <a:r>
              <a:rPr lang="en-GB" sz="1100" dirty="0"/>
              <a:t>All victims were targeted at </a:t>
            </a:r>
            <a:r>
              <a:rPr lang="en-GB" sz="1100" b="1" dirty="0"/>
              <a:t>night</a:t>
            </a:r>
          </a:p>
          <a:p>
            <a:pPr marL="171450" indent="-171450">
              <a:buFont typeface="Arial" panose="020B0604020202020204" pitchFamily="34" charset="0"/>
              <a:buChar char="•"/>
            </a:pPr>
            <a:r>
              <a:rPr lang="en-GB" sz="1100" dirty="0"/>
              <a:t>All victims likely </a:t>
            </a:r>
            <a:r>
              <a:rPr lang="en-GB" sz="1100" b="1" dirty="0"/>
              <a:t>drunk</a:t>
            </a:r>
          </a:p>
          <a:p>
            <a:pPr marL="171450" indent="-171450">
              <a:buFont typeface="Arial" panose="020B0604020202020204" pitchFamily="34" charset="0"/>
              <a:buChar char="•"/>
            </a:pPr>
            <a:r>
              <a:rPr lang="en-GB" sz="1100" dirty="0"/>
              <a:t>All victims killed using a </a:t>
            </a:r>
            <a:r>
              <a:rPr lang="en-GB" sz="1100" b="1" dirty="0"/>
              <a:t>sharp blade </a:t>
            </a:r>
            <a:r>
              <a:rPr lang="en-GB" sz="1100" dirty="0"/>
              <a:t>of a knife.</a:t>
            </a:r>
          </a:p>
          <a:p>
            <a:pPr marL="171450" indent="-171450">
              <a:buFont typeface="Arial" panose="020B0604020202020204" pitchFamily="34" charset="0"/>
              <a:buChar char="•"/>
            </a:pPr>
            <a:r>
              <a:rPr lang="en-GB" sz="1100" dirty="0"/>
              <a:t>All victims stabbed </a:t>
            </a:r>
            <a:r>
              <a:rPr lang="en-GB" sz="1100" b="1" dirty="0"/>
              <a:t>multiple times</a:t>
            </a:r>
          </a:p>
          <a:p>
            <a:pPr marL="171450" indent="-171450">
              <a:buFont typeface="Arial" panose="020B0604020202020204" pitchFamily="34" charset="0"/>
              <a:buChar char="•"/>
            </a:pPr>
            <a:r>
              <a:rPr lang="en-GB" sz="1100" dirty="0"/>
              <a:t>All victims </a:t>
            </a:r>
            <a:r>
              <a:rPr lang="en-GB" sz="1100" b="1" dirty="0"/>
              <a:t>left </a:t>
            </a:r>
            <a:r>
              <a:rPr lang="en-GB" sz="1100" dirty="0"/>
              <a:t>at the crime scene</a:t>
            </a:r>
          </a:p>
          <a:p>
            <a:pPr marL="171450" indent="-171450">
              <a:buFont typeface="Arial" panose="020B0604020202020204" pitchFamily="34" charset="0"/>
              <a:buChar char="•"/>
            </a:pPr>
            <a:r>
              <a:rPr lang="en-GB" sz="1100" dirty="0"/>
              <a:t>Most victims </a:t>
            </a:r>
            <a:r>
              <a:rPr lang="en-GB" sz="1100" b="1" dirty="0"/>
              <a:t>mutilated</a:t>
            </a:r>
            <a:r>
              <a:rPr lang="en-GB" sz="1100" dirty="0"/>
              <a:t>.</a:t>
            </a:r>
          </a:p>
        </p:txBody>
      </p:sp>
      <p:sp>
        <p:nvSpPr>
          <p:cNvPr id="10" name="TextBox 9"/>
          <p:cNvSpPr txBox="1"/>
          <p:nvPr/>
        </p:nvSpPr>
        <p:spPr>
          <a:xfrm>
            <a:off x="2963610" y="2805259"/>
            <a:ext cx="2582610" cy="1908215"/>
          </a:xfrm>
          <a:prstGeom prst="rect">
            <a:avLst/>
          </a:prstGeom>
          <a:solidFill>
            <a:schemeClr val="bg1"/>
          </a:solidFill>
          <a:ln w="19050">
            <a:solidFill>
              <a:schemeClr val="tx1"/>
            </a:solidFill>
          </a:ln>
        </p:spPr>
        <p:txBody>
          <a:bodyPr wrap="square" rtlCol="0">
            <a:spAutoFit/>
          </a:bodyPr>
          <a:lstStyle/>
          <a:p>
            <a:pPr algn="ctr"/>
            <a:r>
              <a:rPr lang="en-GB" sz="1200" b="1" dirty="0"/>
              <a:t>Who was in Charge of the Jack the Ripper case?</a:t>
            </a:r>
          </a:p>
          <a:p>
            <a:r>
              <a:rPr lang="en-GB" sz="1100" dirty="0"/>
              <a:t>The Metropolitan Police Commissioner Charles Warren, placed </a:t>
            </a:r>
            <a:r>
              <a:rPr lang="en-GB" sz="1400" b="1" dirty="0"/>
              <a:t>Inspector Frederick </a:t>
            </a:r>
            <a:r>
              <a:rPr lang="en-GB" sz="1400" b="1" dirty="0" err="1"/>
              <a:t>Abberline</a:t>
            </a:r>
            <a:r>
              <a:rPr lang="en-GB" sz="1400" b="1" dirty="0"/>
              <a:t> </a:t>
            </a:r>
            <a:r>
              <a:rPr lang="en-GB" sz="1100" dirty="0"/>
              <a:t>and his CID team in charge of the Jack the Ripper Case.  They supervised officers of H Division.  </a:t>
            </a:r>
            <a:r>
              <a:rPr lang="en-GB" sz="1100" dirty="0" err="1"/>
              <a:t>Abberline</a:t>
            </a:r>
            <a:r>
              <a:rPr lang="en-GB" sz="1100" dirty="0"/>
              <a:t> was an experienced officer with a detailed knowledge of the area.</a:t>
            </a:r>
            <a:endParaRPr lang="en-GB" sz="1050" dirty="0"/>
          </a:p>
        </p:txBody>
      </p:sp>
      <p:sp>
        <p:nvSpPr>
          <p:cNvPr id="11" name="TextBox 10"/>
          <p:cNvSpPr txBox="1"/>
          <p:nvPr/>
        </p:nvSpPr>
        <p:spPr>
          <a:xfrm>
            <a:off x="5623133" y="1219077"/>
            <a:ext cx="6485899" cy="307777"/>
          </a:xfrm>
          <a:prstGeom prst="rect">
            <a:avLst/>
          </a:prstGeom>
          <a:noFill/>
          <a:ln w="19050">
            <a:solidFill>
              <a:schemeClr val="tx1"/>
            </a:solidFill>
          </a:ln>
        </p:spPr>
        <p:txBody>
          <a:bodyPr wrap="square" rtlCol="0">
            <a:spAutoFit/>
          </a:bodyPr>
          <a:lstStyle/>
          <a:p>
            <a:pPr algn="ctr"/>
            <a:r>
              <a:rPr lang="en-GB" sz="1400" b="1" dirty="0"/>
              <a:t>What made the investigation more difficult?</a:t>
            </a:r>
          </a:p>
        </p:txBody>
      </p:sp>
      <p:sp>
        <p:nvSpPr>
          <p:cNvPr id="12" name="TextBox 11"/>
          <p:cNvSpPr txBox="1"/>
          <p:nvPr/>
        </p:nvSpPr>
        <p:spPr>
          <a:xfrm>
            <a:off x="9092726" y="5149840"/>
            <a:ext cx="3016306" cy="1708160"/>
          </a:xfrm>
          <a:prstGeom prst="rect">
            <a:avLst/>
          </a:prstGeom>
          <a:noFill/>
          <a:ln w="19050">
            <a:solidFill>
              <a:schemeClr val="tx1"/>
            </a:solidFill>
          </a:ln>
        </p:spPr>
        <p:txBody>
          <a:bodyPr wrap="square" rtlCol="0">
            <a:spAutoFit/>
          </a:bodyPr>
          <a:lstStyle/>
          <a:p>
            <a:pPr algn="ctr"/>
            <a:r>
              <a:rPr lang="en-GB" sz="1400" b="1" dirty="0"/>
              <a:t>How did the local press help the investigation?</a:t>
            </a:r>
          </a:p>
          <a:p>
            <a:r>
              <a:rPr lang="en-GB" sz="1100" dirty="0"/>
              <a:t>The Metropolitan Police were able to use the newspapers to appeal to the public for information about specific murders.  For example, a famous letter sent to the police called the ‘Dear Boss’ letter, was copied into newspapers in the hope that someone would recognise the handwriting.</a:t>
            </a:r>
            <a:endParaRPr lang="en-GB" sz="1050" dirty="0"/>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2174" b="98188" l="1058" r="96825"/>
                    </a14:imgEffect>
                  </a14:imgLayer>
                </a14:imgProps>
              </a:ext>
              <a:ext uri="{28A0092B-C50C-407E-A947-70E740481C1C}">
                <a14:useLocalDpi xmlns:a14="http://schemas.microsoft.com/office/drawing/2010/main" val="0"/>
              </a:ext>
            </a:extLst>
          </a:blip>
          <a:stretch>
            <a:fillRect/>
          </a:stretch>
        </p:blipFill>
        <p:spPr>
          <a:xfrm>
            <a:off x="4093790" y="977802"/>
            <a:ext cx="1606610" cy="1959456"/>
          </a:xfrm>
          <a:prstGeom prst="rect">
            <a:avLst/>
          </a:prstGeom>
        </p:spPr>
      </p:pic>
      <p:sp>
        <p:nvSpPr>
          <p:cNvPr id="16" name="TextBox 15"/>
          <p:cNvSpPr txBox="1"/>
          <p:nvPr/>
        </p:nvSpPr>
        <p:spPr>
          <a:xfrm>
            <a:off x="5623133" y="1584899"/>
            <a:ext cx="3392680" cy="1631216"/>
          </a:xfrm>
          <a:prstGeom prst="rect">
            <a:avLst/>
          </a:prstGeom>
          <a:solidFill>
            <a:schemeClr val="bg1"/>
          </a:solidFill>
          <a:ln w="19050">
            <a:solidFill>
              <a:schemeClr val="tx1"/>
            </a:solidFill>
          </a:ln>
        </p:spPr>
        <p:txBody>
          <a:bodyPr wrap="square" rtlCol="0">
            <a:spAutoFit/>
          </a:bodyPr>
          <a:lstStyle/>
          <a:p>
            <a:r>
              <a:rPr lang="en-GB" sz="1200" b="1" dirty="0"/>
              <a:t>Public Involvement</a:t>
            </a:r>
          </a:p>
          <a:p>
            <a:r>
              <a:rPr lang="en-GB" sz="1100" dirty="0"/>
              <a:t>The police will often seek help from the public for information.  However, such was the publicity and panic about the murders that over 300 letters and postcards were sent to either the police or the local newspapers by men claiming to be the killed.  The letters all had to be followed up which took time and men away from investigating further.  Most of the letters were fake and this was a huge waste of police resources.</a:t>
            </a:r>
          </a:p>
        </p:txBody>
      </p:sp>
      <p:sp>
        <p:nvSpPr>
          <p:cNvPr id="17" name="TextBox 16"/>
          <p:cNvSpPr txBox="1"/>
          <p:nvPr/>
        </p:nvSpPr>
        <p:spPr>
          <a:xfrm>
            <a:off x="9092726" y="3268584"/>
            <a:ext cx="3016306" cy="1800493"/>
          </a:xfrm>
          <a:prstGeom prst="rect">
            <a:avLst/>
          </a:prstGeom>
          <a:solidFill>
            <a:schemeClr val="bg1"/>
          </a:solidFill>
          <a:ln w="19050">
            <a:solidFill>
              <a:schemeClr val="tx1"/>
            </a:solidFill>
          </a:ln>
        </p:spPr>
        <p:txBody>
          <a:bodyPr wrap="square" rtlCol="0">
            <a:spAutoFit/>
          </a:bodyPr>
          <a:lstStyle/>
          <a:p>
            <a:r>
              <a:rPr lang="en-GB" sz="1200" b="1" dirty="0"/>
              <a:t>Removal of Evidence</a:t>
            </a:r>
          </a:p>
          <a:p>
            <a:r>
              <a:rPr lang="en-GB" sz="1100" dirty="0"/>
              <a:t>The evidence removed from </a:t>
            </a:r>
            <a:r>
              <a:rPr lang="en-GB" sz="1100" dirty="0" err="1"/>
              <a:t>Goulston</a:t>
            </a:r>
            <a:r>
              <a:rPr lang="en-GB" sz="1100" dirty="0"/>
              <a:t> Street was writing, in chalk on an alleyway wall.  It read ‘</a:t>
            </a:r>
            <a:r>
              <a:rPr lang="en-GB" sz="1100" b="1" dirty="0"/>
              <a:t>The </a:t>
            </a:r>
            <a:r>
              <a:rPr lang="en-GB" sz="1100" b="1" dirty="0" err="1"/>
              <a:t>Juwes</a:t>
            </a:r>
            <a:r>
              <a:rPr lang="en-GB" sz="1100" b="1" dirty="0"/>
              <a:t> are the men that will not be blamed for nothing</a:t>
            </a:r>
            <a:r>
              <a:rPr lang="en-GB" sz="1100" dirty="0"/>
              <a:t>’.  Commissioner Warren was worried that any mention of blaming the Jews for the murders would led to even more </a:t>
            </a:r>
            <a:r>
              <a:rPr lang="en-GB" sz="1100" b="1" dirty="0"/>
              <a:t>anti-Semitic</a:t>
            </a:r>
            <a:r>
              <a:rPr lang="en-GB" sz="1100" dirty="0"/>
              <a:t> tension in the area and so ordered officers to wash it off.  This could have been a vital piece of evidence.</a:t>
            </a:r>
          </a:p>
        </p:txBody>
      </p:sp>
      <p:sp>
        <p:nvSpPr>
          <p:cNvPr id="18" name="TextBox 17"/>
          <p:cNvSpPr txBox="1"/>
          <p:nvPr/>
        </p:nvSpPr>
        <p:spPr>
          <a:xfrm>
            <a:off x="5623134" y="3268584"/>
            <a:ext cx="3392680" cy="1969770"/>
          </a:xfrm>
          <a:prstGeom prst="rect">
            <a:avLst/>
          </a:prstGeom>
          <a:solidFill>
            <a:schemeClr val="bg1"/>
          </a:solidFill>
          <a:ln w="19050">
            <a:solidFill>
              <a:schemeClr val="tx1"/>
            </a:solidFill>
          </a:ln>
        </p:spPr>
        <p:txBody>
          <a:bodyPr wrap="square" rtlCol="0">
            <a:spAutoFit/>
          </a:bodyPr>
          <a:lstStyle/>
          <a:p>
            <a:r>
              <a:rPr lang="en-GB" sz="1200" b="1" dirty="0"/>
              <a:t>The local Media</a:t>
            </a:r>
          </a:p>
          <a:p>
            <a:r>
              <a:rPr lang="en-GB" sz="1100" dirty="0"/>
              <a:t>Newspapers, especially the </a:t>
            </a:r>
            <a:r>
              <a:rPr lang="en-GB" sz="1100" b="1" dirty="0"/>
              <a:t>sensationalist Penny </a:t>
            </a:r>
            <a:r>
              <a:rPr lang="en-GB" sz="1100" b="1" dirty="0" err="1"/>
              <a:t>Dreadfuls</a:t>
            </a:r>
            <a:r>
              <a:rPr lang="en-GB" sz="1100" b="1" dirty="0"/>
              <a:t> </a:t>
            </a:r>
            <a:r>
              <a:rPr lang="en-GB" sz="1100" dirty="0"/>
              <a:t>made the most of the murders with </a:t>
            </a:r>
            <a:r>
              <a:rPr lang="en-GB" sz="1100" b="1" dirty="0"/>
              <a:t>dramatic</a:t>
            </a:r>
            <a:r>
              <a:rPr lang="en-GB" sz="1100" dirty="0"/>
              <a:t> images of the victims and </a:t>
            </a:r>
            <a:r>
              <a:rPr lang="en-GB" sz="1100" b="1" dirty="0"/>
              <a:t>wild</a:t>
            </a:r>
            <a:r>
              <a:rPr lang="en-GB" sz="1100" dirty="0"/>
              <a:t> </a:t>
            </a:r>
            <a:r>
              <a:rPr lang="en-GB" sz="1100" b="1" dirty="0"/>
              <a:t>speculation</a:t>
            </a:r>
            <a:r>
              <a:rPr lang="en-GB" sz="1100" dirty="0"/>
              <a:t> about the murders. This </a:t>
            </a:r>
            <a:r>
              <a:rPr lang="en-GB" sz="1100" b="1" dirty="0"/>
              <a:t>whipped up public emotions </a:t>
            </a:r>
            <a:r>
              <a:rPr lang="en-GB" sz="1100" dirty="0"/>
              <a:t>further and put more pressure on the police. </a:t>
            </a:r>
            <a:r>
              <a:rPr lang="en-GB" sz="1100" b="1" dirty="0"/>
              <a:t>Journalists </a:t>
            </a:r>
            <a:r>
              <a:rPr lang="en-GB" sz="1100" dirty="0"/>
              <a:t>were quick to jump to their own conclusions on poor evidence or unreliable eye witness accounts.  Many press articles were keen to accuse the killer of being ‘foreign’, and published articles which accused the killer of being Jewish.  This led to further tension in the area.</a:t>
            </a:r>
          </a:p>
        </p:txBody>
      </p:sp>
      <p:sp>
        <p:nvSpPr>
          <p:cNvPr id="19" name="TextBox 18"/>
          <p:cNvSpPr txBox="1"/>
          <p:nvPr/>
        </p:nvSpPr>
        <p:spPr>
          <a:xfrm>
            <a:off x="9092726" y="1584899"/>
            <a:ext cx="3016306" cy="1631216"/>
          </a:xfrm>
          <a:prstGeom prst="rect">
            <a:avLst/>
          </a:prstGeom>
          <a:solidFill>
            <a:schemeClr val="bg1"/>
          </a:solidFill>
          <a:ln w="19050">
            <a:solidFill>
              <a:schemeClr val="tx1"/>
            </a:solidFill>
          </a:ln>
        </p:spPr>
        <p:txBody>
          <a:bodyPr wrap="square" rtlCol="0">
            <a:spAutoFit/>
          </a:bodyPr>
          <a:lstStyle/>
          <a:p>
            <a:r>
              <a:rPr lang="en-GB" sz="1200" b="1" dirty="0"/>
              <a:t>Police Force Rivalry</a:t>
            </a:r>
          </a:p>
          <a:p>
            <a:r>
              <a:rPr lang="en-GB" sz="1100" dirty="0"/>
              <a:t>One victim, Catherine </a:t>
            </a:r>
            <a:r>
              <a:rPr lang="en-GB" sz="1100" dirty="0" err="1"/>
              <a:t>Eddows</a:t>
            </a:r>
            <a:r>
              <a:rPr lang="en-GB" sz="1100" dirty="0"/>
              <a:t> was killed just on the border between the </a:t>
            </a:r>
            <a:r>
              <a:rPr lang="en-GB" sz="1100" b="1" dirty="0"/>
              <a:t>Metropolitan Police </a:t>
            </a:r>
            <a:r>
              <a:rPr lang="en-GB" sz="1100" dirty="0"/>
              <a:t>and the </a:t>
            </a:r>
            <a:r>
              <a:rPr lang="en-GB" sz="1100" b="1" dirty="0"/>
              <a:t>City of London Police</a:t>
            </a:r>
            <a:r>
              <a:rPr lang="en-GB" sz="1100" dirty="0"/>
              <a:t>.  Charles Warren wanted to make sure the murder was investigated by the Metropolitan Police and so ordered </a:t>
            </a:r>
            <a:r>
              <a:rPr lang="en-GB" sz="1100" b="1" dirty="0"/>
              <a:t>vital written evidence to be removed </a:t>
            </a:r>
            <a:r>
              <a:rPr lang="en-GB" sz="1100" dirty="0"/>
              <a:t>from </a:t>
            </a:r>
            <a:r>
              <a:rPr lang="en-GB" sz="1100" dirty="0" err="1"/>
              <a:t>Goulston</a:t>
            </a:r>
            <a:r>
              <a:rPr lang="en-GB" sz="1100" dirty="0"/>
              <a:t> Street which was just inside the City of London Police territory.</a:t>
            </a:r>
          </a:p>
        </p:txBody>
      </p:sp>
      <p:sp>
        <p:nvSpPr>
          <p:cNvPr id="20" name="Down Arrow 19"/>
          <p:cNvSpPr/>
          <p:nvPr/>
        </p:nvSpPr>
        <p:spPr>
          <a:xfrm rot="10800000">
            <a:off x="5320111" y="2728798"/>
            <a:ext cx="264565" cy="48366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939185" y="5149840"/>
            <a:ext cx="1956987" cy="1569660"/>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An extract from the letter sent to the police signed ‘Jack the Ripper’.  This is how the killer got the nickname.</a:t>
            </a:r>
          </a:p>
        </p:txBody>
      </p:sp>
      <p:sp>
        <p:nvSpPr>
          <p:cNvPr id="22" name="Down Arrow 21"/>
          <p:cNvSpPr/>
          <p:nvPr/>
        </p:nvSpPr>
        <p:spPr>
          <a:xfrm rot="5400000">
            <a:off x="6610348" y="5586812"/>
            <a:ext cx="264565" cy="48366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340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00110"/>
          </a:xfrm>
          <a:prstGeom prst="rect">
            <a:avLst/>
          </a:prstGeom>
          <a:noFill/>
        </p:spPr>
        <p:txBody>
          <a:bodyPr wrap="square" rtlCol="0">
            <a:spAutoFit/>
          </a:bodyPr>
          <a:lstStyle/>
          <a:p>
            <a:r>
              <a:rPr lang="en-GB" sz="2000" dirty="0">
                <a:latin typeface="Berlin Sans FB" panose="020E0602020502020306" pitchFamily="34" charset="0"/>
              </a:rPr>
              <a:t>Lesson 7: The techniques used by the police to investigate the murders. </a:t>
            </a:r>
            <a:endParaRPr lang="en-GB" sz="1600" dirty="0">
              <a:latin typeface="Berlin Sans FB" panose="020E0602020502020306" pitchFamily="34" charset="0"/>
            </a:endParaRPr>
          </a:p>
        </p:txBody>
      </p:sp>
      <p:sp>
        <p:nvSpPr>
          <p:cNvPr id="5" name="TextBox 4"/>
          <p:cNvSpPr txBox="1"/>
          <p:nvPr/>
        </p:nvSpPr>
        <p:spPr>
          <a:xfrm>
            <a:off x="82965" y="352401"/>
            <a:ext cx="8235299" cy="430887"/>
          </a:xfrm>
          <a:prstGeom prst="rect">
            <a:avLst/>
          </a:prstGeom>
          <a:noFill/>
          <a:ln w="19050">
            <a:solidFill>
              <a:schemeClr val="tx1"/>
            </a:solidFill>
          </a:ln>
        </p:spPr>
        <p:txBody>
          <a:bodyPr wrap="square" rtlCol="0">
            <a:spAutoFit/>
          </a:bodyPr>
          <a:lstStyle/>
          <a:p>
            <a:r>
              <a:rPr lang="en-GB" sz="1100" b="1" dirty="0"/>
              <a:t>The background information</a:t>
            </a:r>
          </a:p>
          <a:p>
            <a:r>
              <a:rPr lang="en-GB" sz="1100" dirty="0"/>
              <a:t>The police used a variety of methods.  In this lesson, you will find out what the methods were, how they helped and their limits. </a:t>
            </a:r>
          </a:p>
        </p:txBody>
      </p:sp>
      <p:sp>
        <p:nvSpPr>
          <p:cNvPr id="3" name="TextBox 2"/>
          <p:cNvSpPr txBox="1"/>
          <p:nvPr/>
        </p:nvSpPr>
        <p:spPr>
          <a:xfrm>
            <a:off x="82965" y="831354"/>
            <a:ext cx="3737005" cy="1969770"/>
          </a:xfrm>
          <a:prstGeom prst="rect">
            <a:avLst/>
          </a:prstGeom>
          <a:noFill/>
          <a:ln>
            <a:solidFill>
              <a:schemeClr val="tx1"/>
            </a:solidFill>
          </a:ln>
        </p:spPr>
        <p:txBody>
          <a:bodyPr wrap="square" rtlCol="0">
            <a:spAutoFit/>
          </a:bodyPr>
          <a:lstStyle/>
          <a:p>
            <a:pPr algn="ctr"/>
            <a:r>
              <a:rPr lang="en-GB" sz="1400" b="1" dirty="0"/>
              <a:t>Public information and eye Witnesses</a:t>
            </a:r>
          </a:p>
          <a:p>
            <a:r>
              <a:rPr lang="en-GB" sz="1200" dirty="0"/>
              <a:t>Police were given some ‘l</a:t>
            </a:r>
            <a:r>
              <a:rPr lang="en-GB" sz="1200" b="1" dirty="0"/>
              <a:t>eads</a:t>
            </a:r>
            <a:r>
              <a:rPr lang="en-GB" sz="1200" dirty="0"/>
              <a:t>’ (useful evidence) by the public.  This was importance as the public of Whitechapel would often know more then the police about the area. Leads had to be followed up but could be very </a:t>
            </a:r>
            <a:r>
              <a:rPr lang="en-GB" sz="1200" b="1" dirty="0"/>
              <a:t>misleading</a:t>
            </a:r>
            <a:r>
              <a:rPr lang="en-GB" sz="1200" dirty="0"/>
              <a:t> and wasted a lot of time.  The public would make suggestions based on their </a:t>
            </a:r>
            <a:r>
              <a:rPr lang="en-GB" sz="1200" b="1" dirty="0"/>
              <a:t>own prejudices </a:t>
            </a:r>
            <a:r>
              <a:rPr lang="en-GB" sz="1200" dirty="0"/>
              <a:t>such as racism and their fear of local gangs. There were few people who claimed to be eye witnesses to any of the murders.</a:t>
            </a:r>
          </a:p>
        </p:txBody>
      </p:sp>
      <p:sp>
        <p:nvSpPr>
          <p:cNvPr id="23" name="TextBox 22"/>
          <p:cNvSpPr txBox="1"/>
          <p:nvPr/>
        </p:nvSpPr>
        <p:spPr>
          <a:xfrm>
            <a:off x="81008" y="2842497"/>
            <a:ext cx="3737005" cy="1969770"/>
          </a:xfrm>
          <a:prstGeom prst="rect">
            <a:avLst/>
          </a:prstGeom>
          <a:noFill/>
          <a:ln>
            <a:solidFill>
              <a:schemeClr val="tx1"/>
            </a:solidFill>
          </a:ln>
        </p:spPr>
        <p:txBody>
          <a:bodyPr wrap="square" rtlCol="0">
            <a:spAutoFit/>
          </a:bodyPr>
          <a:lstStyle/>
          <a:p>
            <a:pPr algn="ctr"/>
            <a:r>
              <a:rPr lang="en-GB" sz="1400" b="1" dirty="0"/>
              <a:t>Post Mortems</a:t>
            </a:r>
          </a:p>
          <a:p>
            <a:r>
              <a:rPr lang="en-GB" sz="1200" dirty="0"/>
              <a:t>This was a detailed examination of a person’s body </a:t>
            </a:r>
            <a:r>
              <a:rPr lang="en-GB" sz="1200" b="1" dirty="0"/>
              <a:t>‘after death</a:t>
            </a:r>
            <a:r>
              <a:rPr lang="en-GB" sz="1200" dirty="0"/>
              <a:t>’ to find clues about the cause of death.  The doctor suggested that the </a:t>
            </a:r>
            <a:r>
              <a:rPr lang="en-GB" sz="1200" b="1" dirty="0"/>
              <a:t>cut marks </a:t>
            </a:r>
            <a:r>
              <a:rPr lang="en-GB" sz="1200" dirty="0"/>
              <a:t>on the bodies were that of someone who was </a:t>
            </a:r>
            <a:r>
              <a:rPr lang="en-GB" sz="1200" b="1" dirty="0"/>
              <a:t>left handed </a:t>
            </a:r>
            <a:r>
              <a:rPr lang="en-GB" sz="1200" dirty="0"/>
              <a:t>and with some knowledge of </a:t>
            </a:r>
            <a:r>
              <a:rPr lang="en-GB" sz="1200" b="1" dirty="0"/>
              <a:t>human anatomy </a:t>
            </a:r>
            <a:r>
              <a:rPr lang="en-GB" sz="1200" dirty="0"/>
              <a:t>(biology).  This led the police to investigate local </a:t>
            </a:r>
            <a:r>
              <a:rPr lang="en-GB" sz="1200" b="1" dirty="0"/>
              <a:t>doctors</a:t>
            </a:r>
            <a:r>
              <a:rPr lang="en-GB" sz="1200" dirty="0"/>
              <a:t>, </a:t>
            </a:r>
            <a:r>
              <a:rPr lang="en-GB" sz="1200" b="1" dirty="0"/>
              <a:t>hospitals</a:t>
            </a:r>
            <a:r>
              <a:rPr lang="en-GB" sz="1200" dirty="0"/>
              <a:t>, </a:t>
            </a:r>
            <a:r>
              <a:rPr lang="en-GB" sz="1200" b="1" dirty="0"/>
              <a:t>vets</a:t>
            </a:r>
            <a:r>
              <a:rPr lang="en-GB" sz="1200" dirty="0"/>
              <a:t> and even </a:t>
            </a:r>
            <a:r>
              <a:rPr lang="en-GB" sz="1200" b="1" dirty="0"/>
              <a:t>76 butchers</a:t>
            </a:r>
            <a:r>
              <a:rPr lang="en-GB" sz="1200" dirty="0"/>
              <a:t>.  Post Mortems could be useful but with little scientific equipment could also be unreliable and unclear.</a:t>
            </a:r>
          </a:p>
        </p:txBody>
      </p:sp>
      <p:sp>
        <p:nvSpPr>
          <p:cNvPr id="24" name="TextBox 23"/>
          <p:cNvSpPr txBox="1"/>
          <p:nvPr/>
        </p:nvSpPr>
        <p:spPr>
          <a:xfrm>
            <a:off x="81008" y="4845895"/>
            <a:ext cx="3737005" cy="1969770"/>
          </a:xfrm>
          <a:prstGeom prst="rect">
            <a:avLst/>
          </a:prstGeom>
          <a:noFill/>
          <a:ln>
            <a:solidFill>
              <a:schemeClr val="tx1"/>
            </a:solidFill>
          </a:ln>
        </p:spPr>
        <p:txBody>
          <a:bodyPr wrap="square" rtlCol="0">
            <a:spAutoFit/>
          </a:bodyPr>
          <a:lstStyle/>
          <a:p>
            <a:pPr algn="ctr"/>
            <a:r>
              <a:rPr lang="en-GB" sz="1400" b="1" dirty="0"/>
              <a:t>Information from journalists</a:t>
            </a:r>
          </a:p>
          <a:p>
            <a:r>
              <a:rPr lang="en-GB" sz="1200" dirty="0"/>
              <a:t>Many local and national journalists were quick to solve the murder themselves with their eye on a </a:t>
            </a:r>
            <a:r>
              <a:rPr lang="en-GB" sz="1200" b="1" dirty="0"/>
              <a:t>good story</a:t>
            </a:r>
            <a:r>
              <a:rPr lang="en-GB" sz="1200" dirty="0"/>
              <a:t>.  Locals would be happier talking to journalists rather than the police and so they often collected a lot of information. One suspect known only as ‘</a:t>
            </a:r>
            <a:r>
              <a:rPr lang="en-GB" sz="1200" b="1" dirty="0"/>
              <a:t>Leather Apron</a:t>
            </a:r>
            <a:r>
              <a:rPr lang="en-GB" sz="1200" dirty="0"/>
              <a:t>’ was named by the press and led the police to investigate.  However, journalists were too quick to </a:t>
            </a:r>
            <a:r>
              <a:rPr lang="en-GB" sz="1200" b="1" dirty="0"/>
              <a:t>jump to their own conclusions </a:t>
            </a:r>
            <a:r>
              <a:rPr lang="en-GB" sz="1200" dirty="0"/>
              <a:t>or not share information with police. They were more interested in the story, not the truth.</a:t>
            </a:r>
          </a:p>
        </p:txBody>
      </p:sp>
      <p:sp>
        <p:nvSpPr>
          <p:cNvPr id="25" name="TextBox 24"/>
          <p:cNvSpPr txBox="1"/>
          <p:nvPr/>
        </p:nvSpPr>
        <p:spPr>
          <a:xfrm>
            <a:off x="8407285" y="5030561"/>
            <a:ext cx="3690711" cy="1785104"/>
          </a:xfrm>
          <a:prstGeom prst="rect">
            <a:avLst/>
          </a:prstGeom>
          <a:noFill/>
          <a:ln>
            <a:solidFill>
              <a:schemeClr val="tx1"/>
            </a:solidFill>
          </a:ln>
        </p:spPr>
        <p:txBody>
          <a:bodyPr wrap="square" rtlCol="0">
            <a:spAutoFit/>
          </a:bodyPr>
          <a:lstStyle/>
          <a:p>
            <a:pPr algn="ctr"/>
            <a:r>
              <a:rPr lang="en-GB" sz="1400" b="1" dirty="0"/>
              <a:t>Victim’s Possessions</a:t>
            </a:r>
          </a:p>
          <a:p>
            <a:r>
              <a:rPr lang="en-GB" sz="1200" dirty="0"/>
              <a:t>Items found on or near the victim’s body would be used as evidence about a possible murderer.  For example, an envelope left near the body of Annie Chapman had links to the army.  This was investigated but nothing more came of it.  Jewellers were contacted about victims jewellery.  It was possible this could provide clues about the victims but Whitechapel was that dirty and untidy that most of the objects would be simple litter.</a:t>
            </a:r>
          </a:p>
        </p:txBody>
      </p:sp>
      <p:sp>
        <p:nvSpPr>
          <p:cNvPr id="26" name="TextBox 25"/>
          <p:cNvSpPr txBox="1"/>
          <p:nvPr/>
        </p:nvSpPr>
        <p:spPr>
          <a:xfrm>
            <a:off x="6207450" y="861259"/>
            <a:ext cx="2110814" cy="2523768"/>
          </a:xfrm>
          <a:prstGeom prst="rect">
            <a:avLst/>
          </a:prstGeom>
          <a:noFill/>
          <a:ln>
            <a:solidFill>
              <a:schemeClr val="tx1"/>
            </a:solidFill>
          </a:ln>
        </p:spPr>
        <p:txBody>
          <a:bodyPr wrap="square" rtlCol="0">
            <a:spAutoFit/>
          </a:bodyPr>
          <a:lstStyle/>
          <a:p>
            <a:pPr algn="ctr"/>
            <a:r>
              <a:rPr lang="en-GB" sz="1400" b="1" dirty="0"/>
              <a:t>Visiting Lunatic Asylums</a:t>
            </a:r>
          </a:p>
          <a:p>
            <a:r>
              <a:rPr lang="en-GB" sz="1200" dirty="0"/>
              <a:t>As the murders were so savage, the police believed that Jack the Ripper would be ‘</a:t>
            </a:r>
            <a:r>
              <a:rPr lang="en-GB" sz="1200" b="1" dirty="0"/>
              <a:t>insane</a:t>
            </a:r>
            <a:r>
              <a:rPr lang="en-GB" sz="1200" dirty="0"/>
              <a:t>’ (mad).  They therefore visited several </a:t>
            </a:r>
            <a:r>
              <a:rPr lang="en-GB" sz="1200" b="1" dirty="0"/>
              <a:t>lunatic asylums </a:t>
            </a:r>
            <a:r>
              <a:rPr lang="en-GB" sz="1200" dirty="0"/>
              <a:t>in the area to see if any of the inmates had escaped.  However, this led to no information and no inmate would have been capable of carrying out such an ‘accurate’ set of cuts on the victims.</a:t>
            </a:r>
          </a:p>
        </p:txBody>
      </p:sp>
      <p:sp>
        <p:nvSpPr>
          <p:cNvPr id="28" name="TextBox 27"/>
          <p:cNvSpPr txBox="1"/>
          <p:nvPr/>
        </p:nvSpPr>
        <p:spPr>
          <a:xfrm>
            <a:off x="3918070" y="861259"/>
            <a:ext cx="2180777" cy="2523768"/>
          </a:xfrm>
          <a:prstGeom prst="rect">
            <a:avLst/>
          </a:prstGeom>
          <a:noFill/>
          <a:ln>
            <a:solidFill>
              <a:schemeClr val="tx1"/>
            </a:solidFill>
          </a:ln>
        </p:spPr>
        <p:txBody>
          <a:bodyPr wrap="square" rtlCol="0">
            <a:spAutoFit/>
          </a:bodyPr>
          <a:lstStyle/>
          <a:p>
            <a:pPr algn="ctr"/>
            <a:r>
              <a:rPr lang="en-GB" sz="1400" b="1" dirty="0"/>
              <a:t>Soup Kitchens</a:t>
            </a:r>
          </a:p>
          <a:p>
            <a:r>
              <a:rPr lang="en-GB" sz="1200" dirty="0"/>
              <a:t>The police were not allowed to offer money as a reward.  This was standard practice as it would lead to even more time wasters just wanting money in such a poor area.  However, the police encourage poor people to come forward with information by promising them a hot meal and a warm drink.  Most just came for this but offered nothing else.</a:t>
            </a:r>
          </a:p>
        </p:txBody>
      </p:sp>
      <p:sp>
        <p:nvSpPr>
          <p:cNvPr id="29" name="TextBox 28"/>
          <p:cNvSpPr txBox="1"/>
          <p:nvPr/>
        </p:nvSpPr>
        <p:spPr>
          <a:xfrm>
            <a:off x="8437903" y="1570017"/>
            <a:ext cx="3660093" cy="1231106"/>
          </a:xfrm>
          <a:prstGeom prst="rect">
            <a:avLst/>
          </a:prstGeom>
          <a:noFill/>
          <a:ln>
            <a:solidFill>
              <a:schemeClr val="tx1"/>
            </a:solidFill>
          </a:ln>
        </p:spPr>
        <p:txBody>
          <a:bodyPr wrap="square" rtlCol="0">
            <a:spAutoFit/>
          </a:bodyPr>
          <a:lstStyle/>
          <a:p>
            <a:pPr algn="ctr"/>
            <a:r>
              <a:rPr lang="en-GB" sz="1400" b="1" dirty="0"/>
              <a:t>Officers in Disguise</a:t>
            </a:r>
          </a:p>
          <a:p>
            <a:r>
              <a:rPr lang="en-GB" sz="1200" dirty="0"/>
              <a:t>The police were running out of ideas and so came up with a plan to dress some of their (male) officers up as </a:t>
            </a:r>
            <a:r>
              <a:rPr lang="en-GB" sz="1200" b="1" dirty="0"/>
              <a:t>prostitutes</a:t>
            </a:r>
            <a:r>
              <a:rPr lang="en-GB" sz="1200" dirty="0"/>
              <a:t>.  The idea was to catch the killer in action by using the officers as bait.  This only led to the police being further </a:t>
            </a:r>
            <a:r>
              <a:rPr lang="en-GB" sz="1200" b="1" dirty="0"/>
              <a:t>mocked</a:t>
            </a:r>
            <a:r>
              <a:rPr lang="en-GB" sz="1200" dirty="0"/>
              <a:t> by the local police and the press. </a:t>
            </a:r>
          </a:p>
        </p:txBody>
      </p:sp>
      <p:sp>
        <p:nvSpPr>
          <p:cNvPr id="30" name="TextBox 29"/>
          <p:cNvSpPr txBox="1"/>
          <p:nvPr/>
        </p:nvSpPr>
        <p:spPr>
          <a:xfrm>
            <a:off x="8407285" y="2842497"/>
            <a:ext cx="3690711" cy="2154436"/>
          </a:xfrm>
          <a:prstGeom prst="rect">
            <a:avLst/>
          </a:prstGeom>
          <a:solidFill>
            <a:schemeClr val="bg1"/>
          </a:solidFill>
          <a:ln>
            <a:solidFill>
              <a:schemeClr val="tx1"/>
            </a:solidFill>
          </a:ln>
        </p:spPr>
        <p:txBody>
          <a:bodyPr wrap="square" rtlCol="0">
            <a:spAutoFit/>
          </a:bodyPr>
          <a:lstStyle/>
          <a:p>
            <a:pPr algn="ctr"/>
            <a:r>
              <a:rPr lang="en-GB" sz="1400" b="1" dirty="0"/>
              <a:t>Sniffer Dogs</a:t>
            </a:r>
          </a:p>
          <a:p>
            <a:r>
              <a:rPr lang="en-GB" sz="1200" dirty="0"/>
              <a:t>The police had started to understand the ability of some dogs to sniff out suspects. </a:t>
            </a:r>
            <a:r>
              <a:rPr lang="en-GB" sz="1200" b="1" dirty="0"/>
              <a:t>Barnaby</a:t>
            </a:r>
            <a:r>
              <a:rPr lang="en-GB" sz="1200" dirty="0"/>
              <a:t> and </a:t>
            </a:r>
            <a:r>
              <a:rPr lang="en-GB" sz="1200" b="1" dirty="0" err="1"/>
              <a:t>Burgho</a:t>
            </a:r>
            <a:r>
              <a:rPr lang="en-GB" sz="1200" dirty="0"/>
              <a:t> were two bloodhounds who were trained in London’s </a:t>
            </a:r>
            <a:r>
              <a:rPr lang="en-GB" sz="1200" b="1" dirty="0"/>
              <a:t>Hyde Park</a:t>
            </a:r>
            <a:r>
              <a:rPr lang="en-GB" sz="1200" dirty="0"/>
              <a:t>.  These trials were successful.  However, the dog’s owner refused to allow the dogs to be used in Whitechapel as the police </a:t>
            </a:r>
            <a:r>
              <a:rPr lang="en-GB" sz="1200" b="1" dirty="0"/>
              <a:t>refused to pay </a:t>
            </a:r>
            <a:r>
              <a:rPr lang="en-GB" sz="1200" dirty="0"/>
              <a:t>him.  This meant, the dogs were never actually used in Whitechapel, despite some newspapers creating amusing illustrations of them doing this.  Again, the police were mocked for their techniques by the police.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130" t="12336" r="48667" b="63988"/>
          <a:stretch/>
        </p:blipFill>
        <p:spPr>
          <a:xfrm>
            <a:off x="8437903" y="76912"/>
            <a:ext cx="3660093" cy="1420954"/>
          </a:xfrm>
          <a:prstGeom prst="rect">
            <a:avLst/>
          </a:prstGeom>
        </p:spPr>
      </p:pic>
      <p:sp>
        <p:nvSpPr>
          <p:cNvPr id="2" name="TextBox 1"/>
          <p:cNvSpPr txBox="1"/>
          <p:nvPr/>
        </p:nvSpPr>
        <p:spPr>
          <a:xfrm>
            <a:off x="4829170" y="3508610"/>
            <a:ext cx="2756560" cy="1323439"/>
          </a:xfrm>
          <a:prstGeom prst="rect">
            <a:avLst/>
          </a:prstGeom>
          <a:solidFill>
            <a:schemeClr val="bg1"/>
          </a:solidFill>
        </p:spPr>
        <p:txBody>
          <a:bodyPr wrap="square" rtlCol="0">
            <a:spAutoFit/>
          </a:bodyPr>
          <a:lstStyle/>
          <a:p>
            <a:pPr algn="ctr"/>
            <a:r>
              <a:rPr lang="en-GB" sz="4000" b="1" dirty="0"/>
              <a:t>Police Techniques</a:t>
            </a:r>
          </a:p>
        </p:txBody>
      </p:sp>
      <p:sp>
        <p:nvSpPr>
          <p:cNvPr id="31" name="TextBox 30"/>
          <p:cNvSpPr txBox="1"/>
          <p:nvPr/>
        </p:nvSpPr>
        <p:spPr>
          <a:xfrm>
            <a:off x="3907034" y="5215227"/>
            <a:ext cx="4411230" cy="1600438"/>
          </a:xfrm>
          <a:prstGeom prst="rect">
            <a:avLst/>
          </a:prstGeom>
          <a:solidFill>
            <a:schemeClr val="bg1"/>
          </a:solidFill>
          <a:ln>
            <a:solidFill>
              <a:schemeClr val="tx1"/>
            </a:solidFill>
          </a:ln>
        </p:spPr>
        <p:txBody>
          <a:bodyPr wrap="square" rtlCol="0">
            <a:spAutoFit/>
          </a:bodyPr>
          <a:lstStyle/>
          <a:p>
            <a:pPr algn="ctr"/>
            <a:r>
              <a:rPr lang="en-GB" sz="1400" b="1" dirty="0"/>
              <a:t>Public information after 30</a:t>
            </a:r>
            <a:r>
              <a:rPr lang="en-GB" sz="1400" b="1" baseline="30000" dirty="0"/>
              <a:t>th</a:t>
            </a:r>
            <a:r>
              <a:rPr lang="en-GB" sz="1400" b="1" dirty="0"/>
              <a:t> September</a:t>
            </a:r>
          </a:p>
          <a:p>
            <a:r>
              <a:rPr lang="en-GB" sz="1200" dirty="0"/>
              <a:t>After the evening of the double murder, the Metropolitan Police increased their methods with house to house searches, questioned people more than 2,000 lodging house residents, distributed 80,000 police notices and questioned the sailors in the docks who might be trying to hide the killer. </a:t>
            </a:r>
            <a:r>
              <a:rPr lang="en-GB" sz="1200" b="1" dirty="0"/>
              <a:t>Queen Victoria </a:t>
            </a:r>
            <a:r>
              <a:rPr lang="en-GB" sz="1200" dirty="0"/>
              <a:t>and even </a:t>
            </a:r>
            <a:r>
              <a:rPr lang="en-GB" sz="1200" b="1" dirty="0"/>
              <a:t>international newspapers</a:t>
            </a:r>
            <a:r>
              <a:rPr lang="en-GB" sz="1200" dirty="0"/>
              <a:t> also became involved at this time by demanding even more change to the way the police were investigating the murders.</a:t>
            </a:r>
          </a:p>
        </p:txBody>
      </p:sp>
    </p:spTree>
    <p:extLst>
      <p:ext uri="{BB962C8B-B14F-4D97-AF65-F5344CB8AC3E}">
        <p14:creationId xmlns:p14="http://schemas.microsoft.com/office/powerpoint/2010/main" val="17378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00110"/>
          </a:xfrm>
          <a:prstGeom prst="rect">
            <a:avLst/>
          </a:prstGeom>
          <a:noFill/>
        </p:spPr>
        <p:txBody>
          <a:bodyPr wrap="square" rtlCol="0">
            <a:spAutoFit/>
          </a:bodyPr>
          <a:lstStyle/>
          <a:p>
            <a:r>
              <a:rPr lang="en-GB" sz="2000" dirty="0">
                <a:latin typeface="Berlin Sans FB" panose="020E0602020502020306" pitchFamily="34" charset="0"/>
              </a:rPr>
              <a:t>Lesson 8: What were the obstacles to the Police Success catching Jack the Ripper?. </a:t>
            </a:r>
            <a:endParaRPr lang="en-GB" sz="1600" dirty="0">
              <a:latin typeface="Berlin Sans FB" panose="020E0602020502020306" pitchFamily="34" charset="0"/>
            </a:endParaRPr>
          </a:p>
        </p:txBody>
      </p:sp>
      <p:sp>
        <p:nvSpPr>
          <p:cNvPr id="5" name="TextBox 4"/>
          <p:cNvSpPr txBox="1"/>
          <p:nvPr/>
        </p:nvSpPr>
        <p:spPr>
          <a:xfrm>
            <a:off x="82965" y="352401"/>
            <a:ext cx="12034971" cy="769441"/>
          </a:xfrm>
          <a:prstGeom prst="rect">
            <a:avLst/>
          </a:prstGeom>
          <a:noFill/>
          <a:ln w="19050">
            <a:solidFill>
              <a:schemeClr val="tx1"/>
            </a:solidFill>
          </a:ln>
        </p:spPr>
        <p:txBody>
          <a:bodyPr wrap="square" rtlCol="0">
            <a:spAutoFit/>
          </a:bodyPr>
          <a:lstStyle/>
          <a:p>
            <a:r>
              <a:rPr lang="en-GB" sz="1100" b="1" dirty="0"/>
              <a:t>The background information</a:t>
            </a:r>
          </a:p>
          <a:p>
            <a:r>
              <a:rPr lang="en-GB" sz="1100" dirty="0"/>
              <a:t>The Metropolitan Police were able to use a number of investigating techniques that were commonly used at the time.  When they were not able to catch Jack the Ripper however, they had to resort to much more unusual techniques for the time such as ‘undercover’ officers and the use of sniffer dogs.  At this time, more scientific and ‘forensic’ methods were very limited.  Even if they were seen to work, not all forces and officers would trust the new techniques.  This was another obstacle to the success of the police.</a:t>
            </a:r>
          </a:p>
        </p:txBody>
      </p:sp>
      <p:sp>
        <p:nvSpPr>
          <p:cNvPr id="15" name="TextBox 14"/>
          <p:cNvSpPr txBox="1"/>
          <p:nvPr/>
        </p:nvSpPr>
        <p:spPr>
          <a:xfrm>
            <a:off x="82965" y="1539651"/>
            <a:ext cx="5215425" cy="5170646"/>
          </a:xfrm>
          <a:prstGeom prst="rect">
            <a:avLst/>
          </a:prstGeom>
          <a:noFill/>
          <a:ln w="19050">
            <a:solidFill>
              <a:schemeClr val="tx1"/>
            </a:solidFill>
          </a:ln>
        </p:spPr>
        <p:txBody>
          <a:bodyPr wrap="square" rtlCol="0">
            <a:spAutoFit/>
          </a:bodyPr>
          <a:lstStyle/>
          <a:p>
            <a:r>
              <a:rPr lang="en-GB" sz="1100" b="1" dirty="0"/>
              <a:t>SCIENTIFIC METHODS:</a:t>
            </a:r>
          </a:p>
          <a:p>
            <a:pPr marL="171450" indent="-171450">
              <a:buFont typeface="Arial" panose="020B0604020202020204" pitchFamily="34" charset="0"/>
              <a:buChar char="•"/>
            </a:pPr>
            <a:r>
              <a:rPr lang="en-GB" sz="1100" dirty="0"/>
              <a:t>The Metropolitan Police had almost no scientific methods to help them solve a crime.  Their only hope was to catch the killer in the act.</a:t>
            </a:r>
          </a:p>
          <a:p>
            <a:r>
              <a:rPr lang="en-GB" sz="1100" b="1" dirty="0"/>
              <a:t>FINGER PRINTING:</a:t>
            </a:r>
          </a:p>
          <a:p>
            <a:pPr marL="171450" indent="-171450">
              <a:buFont typeface="Arial" panose="020B0604020202020204" pitchFamily="34" charset="0"/>
              <a:buChar char="•"/>
            </a:pPr>
            <a:r>
              <a:rPr lang="en-GB" sz="1100" dirty="0"/>
              <a:t>It would be another 12 years before </a:t>
            </a:r>
            <a:r>
              <a:rPr lang="en-GB" sz="1100" b="1" dirty="0"/>
              <a:t>finger printing </a:t>
            </a:r>
            <a:r>
              <a:rPr lang="en-GB" sz="1100" dirty="0"/>
              <a:t>was accepted as a method to detect criminals and used as reliable evidence.  Police officers at the time knew about this as a technique but would have not believed it or taken it seriously enough.</a:t>
            </a:r>
          </a:p>
          <a:p>
            <a:r>
              <a:rPr lang="en-GB" sz="1100" b="1" dirty="0"/>
              <a:t>BLOOD ANALYSIS:</a:t>
            </a:r>
          </a:p>
          <a:p>
            <a:pPr marL="171450" indent="-171450">
              <a:buFont typeface="Arial" panose="020B0604020202020204" pitchFamily="34" charset="0"/>
              <a:buChar char="•"/>
            </a:pPr>
            <a:r>
              <a:rPr lang="en-GB" sz="1100" dirty="0"/>
              <a:t>Scientists were not able to detect the difference between human and animal </a:t>
            </a:r>
            <a:r>
              <a:rPr lang="en-GB" sz="1100" b="1" dirty="0"/>
              <a:t>blood</a:t>
            </a:r>
            <a:r>
              <a:rPr lang="en-GB" sz="1100" dirty="0"/>
              <a:t>.  There was no way of knowing a person’s blood type either.  With such mess and pollution in Whitechapel, any number of blood samples would be found on the streets from butchers shops, slaughter houses, drunken attacks and injuries.</a:t>
            </a:r>
          </a:p>
          <a:p>
            <a:r>
              <a:rPr lang="en-GB" sz="1100" b="1" dirty="0"/>
              <a:t>DATEBASE COLLECTIONS:</a:t>
            </a:r>
          </a:p>
          <a:p>
            <a:pPr marL="171450" indent="-171450">
              <a:buFont typeface="Arial" panose="020B0604020202020204" pitchFamily="34" charset="0"/>
              <a:buChar char="•"/>
            </a:pPr>
            <a:r>
              <a:rPr lang="en-GB" sz="1100" dirty="0"/>
              <a:t>There was no ‘</a:t>
            </a:r>
            <a:r>
              <a:rPr lang="en-GB" sz="1100" b="1" dirty="0"/>
              <a:t>data-base</a:t>
            </a:r>
            <a:r>
              <a:rPr lang="en-GB" sz="1100" dirty="0"/>
              <a:t>’ or collection of photographs available of known criminals in the area for police to use.  Police forces did not often share information with other forces in the country.  A criminal in the H Division area of Whitechapel could easily move to another part of London controlled by the City of London Police and not be known.</a:t>
            </a:r>
          </a:p>
          <a:p>
            <a:r>
              <a:rPr lang="en-GB" sz="1100" b="1" dirty="0"/>
              <a:t>PHOTOGRAPHY:</a:t>
            </a:r>
          </a:p>
          <a:p>
            <a:pPr marL="171450" indent="-171450">
              <a:buFont typeface="Arial" panose="020B0604020202020204" pitchFamily="34" charset="0"/>
              <a:buChar char="•"/>
            </a:pPr>
            <a:r>
              <a:rPr lang="en-GB" sz="1100" b="1" dirty="0"/>
              <a:t>Crime-Scene Photography </a:t>
            </a:r>
            <a:r>
              <a:rPr lang="en-GB" sz="1100" dirty="0"/>
              <a:t>was only just beginning to be used to record evidence.  The quality was poor and often, only the body would be photographed rather than the whole crime scene which might lead to more evidence.</a:t>
            </a:r>
          </a:p>
          <a:p>
            <a:r>
              <a:rPr lang="en-GB" sz="1100" b="1" dirty="0"/>
              <a:t>OLD BELIEFS:</a:t>
            </a:r>
          </a:p>
          <a:p>
            <a:pPr marL="171450" indent="-171450">
              <a:buFont typeface="Arial" panose="020B0604020202020204" pitchFamily="34" charset="0"/>
              <a:buChar char="•"/>
            </a:pPr>
            <a:r>
              <a:rPr lang="en-GB" sz="1100" dirty="0"/>
              <a:t>Some older officers still believed that photographing the eyes of a victim might record the last image they saw in the reflection of their eyes. The older officers were very reluctant to any type of change or scientific methods which could have helped.</a:t>
            </a:r>
          </a:p>
          <a:p>
            <a:r>
              <a:rPr lang="en-GB" sz="1100" b="1" dirty="0"/>
              <a:t>LACK OF EXPERIENCE:</a:t>
            </a:r>
          </a:p>
          <a:p>
            <a:pPr marL="171450" indent="-171450">
              <a:buFont typeface="Arial" panose="020B0604020202020204" pitchFamily="34" charset="0"/>
              <a:buChar char="•"/>
            </a:pPr>
            <a:r>
              <a:rPr lang="en-GB" sz="1100" dirty="0"/>
              <a:t>The police in Whitechapel had never had experience of such crimes before.  The mutilation of at least 5 women was a shock for them as well as the local community.  They had little experience and no training about how to deal with such investigations.</a:t>
            </a:r>
          </a:p>
        </p:txBody>
      </p:sp>
      <p:sp>
        <p:nvSpPr>
          <p:cNvPr id="16" name="TextBox 15"/>
          <p:cNvSpPr txBox="1"/>
          <p:nvPr/>
        </p:nvSpPr>
        <p:spPr>
          <a:xfrm>
            <a:off x="5343967" y="1474243"/>
            <a:ext cx="6773967" cy="2862322"/>
          </a:xfrm>
          <a:prstGeom prst="rect">
            <a:avLst/>
          </a:prstGeom>
          <a:noFill/>
          <a:ln w="19050">
            <a:solidFill>
              <a:schemeClr val="tx1"/>
            </a:solidFill>
          </a:ln>
        </p:spPr>
        <p:txBody>
          <a:bodyPr wrap="square" rtlCol="0">
            <a:spAutoFit/>
          </a:bodyPr>
          <a:lstStyle/>
          <a:p>
            <a:r>
              <a:rPr lang="en-GB" sz="1200" b="1" dirty="0"/>
              <a:t>Who were they?</a:t>
            </a:r>
          </a:p>
          <a:p>
            <a:r>
              <a:rPr lang="en-GB" sz="1200" dirty="0"/>
              <a:t>A</a:t>
            </a:r>
            <a:r>
              <a:rPr lang="en-GB" sz="1200" b="1" dirty="0"/>
              <a:t> </a:t>
            </a:r>
            <a:r>
              <a:rPr lang="en-GB" sz="1200" dirty="0"/>
              <a:t>group of </a:t>
            </a:r>
            <a:r>
              <a:rPr lang="en-GB" sz="1200" b="1" dirty="0"/>
              <a:t>businessmen and traders </a:t>
            </a:r>
            <a:r>
              <a:rPr lang="en-GB" sz="1200" dirty="0"/>
              <a:t>in Whitechapel were so frustrated with the lack of police progress after the killing of Mary Ann Nicholls, that they set up their own ‘</a:t>
            </a:r>
            <a:r>
              <a:rPr lang="en-GB" sz="1200" b="1" dirty="0"/>
              <a:t>Vigilance</a:t>
            </a:r>
            <a:r>
              <a:rPr lang="en-GB" sz="1200" dirty="0"/>
              <a:t>’ group.  Vigilantes are groups that take on the responsibility of tackling crime themselves because they believe the official police force are not able to do so as effectively.  They would often contradict the methods and official policies of the Metropolitan Police. </a:t>
            </a:r>
          </a:p>
          <a:p>
            <a:r>
              <a:rPr lang="en-GB" sz="1200" b="1" dirty="0"/>
              <a:t>Giving a Reward</a:t>
            </a:r>
          </a:p>
          <a:p>
            <a:r>
              <a:rPr lang="en-GB" sz="1200" dirty="0"/>
              <a:t>The Metropolitan Police did not want to offer a reward for the capture of Jack the Ripper as they believed it would lead to time wasters and false leads.  However, the leader of the Whitechapel Vigilance Committee, </a:t>
            </a:r>
            <a:r>
              <a:rPr lang="en-GB" sz="1200" b="1" dirty="0"/>
              <a:t>George Lusk</a:t>
            </a:r>
            <a:r>
              <a:rPr lang="en-GB" sz="1200" dirty="0"/>
              <a:t>, was willing to offer a reward.  </a:t>
            </a:r>
          </a:p>
          <a:p>
            <a:r>
              <a:rPr lang="en-GB" sz="1200" b="1" dirty="0"/>
              <a:t>What did they do?</a:t>
            </a:r>
          </a:p>
          <a:p>
            <a:r>
              <a:rPr lang="en-GB" sz="1200" dirty="0"/>
              <a:t>They took to the streets night after night, armed with burning planks of wood, whistles and hob-nailed boots.  They hoped to drive out the killer or catch him in the act.  They also wrote to the government to complain about the lack of protection being given to the local people, so they also set up their own nightly patrols. They met every evening in The Crown pub and after closing time went out patrolling the streets.</a:t>
            </a:r>
          </a:p>
        </p:txBody>
      </p:sp>
      <p:sp>
        <p:nvSpPr>
          <p:cNvPr id="18" name="TextBox 17"/>
          <p:cNvSpPr txBox="1"/>
          <p:nvPr/>
        </p:nvSpPr>
        <p:spPr>
          <a:xfrm>
            <a:off x="5343968" y="1161469"/>
            <a:ext cx="6773967" cy="338554"/>
          </a:xfrm>
          <a:prstGeom prst="rect">
            <a:avLst/>
          </a:prstGeom>
          <a:solidFill>
            <a:schemeClr val="bg1">
              <a:lumMod val="95000"/>
            </a:schemeClr>
          </a:solidFill>
          <a:ln w="19050">
            <a:solidFill>
              <a:schemeClr val="tx1"/>
            </a:solidFill>
          </a:ln>
        </p:spPr>
        <p:txBody>
          <a:bodyPr wrap="square" rtlCol="0">
            <a:spAutoFit/>
          </a:bodyPr>
          <a:lstStyle/>
          <a:p>
            <a:pPr algn="ctr"/>
            <a:r>
              <a:rPr lang="en-GB" sz="1600" b="1" dirty="0"/>
              <a:t>The Whitechapel Vigilance Committee</a:t>
            </a:r>
          </a:p>
        </p:txBody>
      </p:sp>
      <p:sp>
        <p:nvSpPr>
          <p:cNvPr id="19" name="TextBox 18"/>
          <p:cNvSpPr txBox="1"/>
          <p:nvPr/>
        </p:nvSpPr>
        <p:spPr>
          <a:xfrm>
            <a:off x="82964" y="1161469"/>
            <a:ext cx="5215427" cy="338554"/>
          </a:xfrm>
          <a:prstGeom prst="rect">
            <a:avLst/>
          </a:prstGeom>
          <a:solidFill>
            <a:schemeClr val="bg1">
              <a:lumMod val="95000"/>
            </a:schemeClr>
          </a:solidFill>
          <a:ln w="19050">
            <a:solidFill>
              <a:schemeClr val="tx1"/>
            </a:solidFill>
          </a:ln>
        </p:spPr>
        <p:txBody>
          <a:bodyPr wrap="square" rtlCol="0">
            <a:spAutoFit/>
          </a:bodyPr>
          <a:lstStyle/>
          <a:p>
            <a:pPr algn="ctr"/>
            <a:r>
              <a:rPr lang="en-GB" sz="1600" b="1" dirty="0"/>
              <a:t>The restriction of police methods used at the time.</a:t>
            </a:r>
          </a:p>
        </p:txBody>
      </p:sp>
      <p:sp>
        <p:nvSpPr>
          <p:cNvPr id="20" name="TextBox 19"/>
          <p:cNvSpPr txBox="1"/>
          <p:nvPr/>
        </p:nvSpPr>
        <p:spPr>
          <a:xfrm>
            <a:off x="5343966" y="4336565"/>
            <a:ext cx="3586388" cy="2492990"/>
          </a:xfrm>
          <a:prstGeom prst="rect">
            <a:avLst/>
          </a:prstGeom>
          <a:solidFill>
            <a:schemeClr val="bg1"/>
          </a:solidFill>
          <a:ln w="19050">
            <a:solidFill>
              <a:schemeClr val="tx1"/>
            </a:solidFill>
          </a:ln>
        </p:spPr>
        <p:txBody>
          <a:bodyPr wrap="square" rtlCol="0">
            <a:spAutoFit/>
          </a:bodyPr>
          <a:lstStyle/>
          <a:p>
            <a:r>
              <a:rPr lang="en-GB" sz="1200" b="1" dirty="0"/>
              <a:t>‘From Hell’ Letter</a:t>
            </a:r>
          </a:p>
          <a:p>
            <a:r>
              <a:rPr lang="en-GB" sz="1200" dirty="0"/>
              <a:t>One key event for the Vigilance Committee was when George Lusk was sent a letter and a parcel, apparently by the killer.  The letter is known as the ‘</a:t>
            </a:r>
            <a:r>
              <a:rPr lang="en-GB" sz="1200" b="1" dirty="0"/>
              <a:t>From Hell</a:t>
            </a:r>
            <a:r>
              <a:rPr lang="en-GB" sz="1200" dirty="0"/>
              <a:t>’ letter and the parcel contained half a human kidney.  This was linked to the killing of Catherine Eddowes.</a:t>
            </a:r>
          </a:p>
          <a:p>
            <a:r>
              <a:rPr lang="en-GB" sz="1200" b="1" dirty="0"/>
              <a:t>More police criticism</a:t>
            </a:r>
          </a:p>
          <a:p>
            <a:r>
              <a:rPr lang="en-GB" sz="1200" dirty="0"/>
              <a:t>They were determined to embarrass the police, stir up local feeling further and put pressure on the government to do more to catch Jack the Ripper.  The Vigilance Committee certainly led to the sensationalist newspapers of the time having an even greater number of stories to criticise and mock the police.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354" y="4336565"/>
            <a:ext cx="3187580" cy="2492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83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7558</Words>
  <Application>Microsoft Office PowerPoint</Application>
  <PresentationFormat>Widescreen</PresentationFormat>
  <Paragraphs>336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Berlin Sans FB</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Ashton</dc:creator>
  <cp:lastModifiedBy>Groves, Amy</cp:lastModifiedBy>
  <cp:revision>56</cp:revision>
  <dcterms:created xsi:type="dcterms:W3CDTF">2018-05-22T16:23:17Z</dcterms:created>
  <dcterms:modified xsi:type="dcterms:W3CDTF">2021-01-03T12:46:38Z</dcterms:modified>
</cp:coreProperties>
</file>