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0" r:id="rId3"/>
    <p:sldId id="258" r:id="rId4"/>
    <p:sldId id="282" r:id="rId5"/>
    <p:sldId id="281" r:id="rId6"/>
    <p:sldId id="283" r:id="rId7"/>
    <p:sldId id="285" r:id="rId8"/>
    <p:sldId id="284" r:id="rId9"/>
    <p:sldId id="286" r:id="rId10"/>
    <p:sldId id="280" r:id="rId11"/>
    <p:sldId id="287" r:id="rId12"/>
    <p:sldId id="288" r:id="rId13"/>
    <p:sldId id="28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640B1-F9CE-413B-9848-A57CA6056A0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00A1FF6-9599-4856-82CF-85FCB2F6DF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C437CC0-B9CD-43B1-81DF-B3A8A76C74AB}"/>
              </a:ext>
            </a:extLst>
          </p:cNvPr>
          <p:cNvSpPr>
            <a:spLocks noGrp="1"/>
          </p:cNvSpPr>
          <p:nvPr>
            <p:ph type="dt" sz="half" idx="10"/>
          </p:nvPr>
        </p:nvSpPr>
        <p:spPr/>
        <p:txBody>
          <a:bodyPr/>
          <a:lstStyle/>
          <a:p>
            <a:fld id="{49055F1C-A669-4282-A94A-D074D4871F9E}" type="datetimeFigureOut">
              <a:rPr lang="en-GB" smtClean="0"/>
              <a:t>15/11/2021</a:t>
            </a:fld>
            <a:endParaRPr lang="en-GB"/>
          </a:p>
        </p:txBody>
      </p:sp>
      <p:sp>
        <p:nvSpPr>
          <p:cNvPr id="5" name="Footer Placeholder 4">
            <a:extLst>
              <a:ext uri="{FF2B5EF4-FFF2-40B4-BE49-F238E27FC236}">
                <a16:creationId xmlns:a16="http://schemas.microsoft.com/office/drawing/2014/main" id="{41074177-59AF-4F4C-9738-7CEA1CEFE61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8F83D13-0284-4D91-A402-0D78EDF7147A}"/>
              </a:ext>
            </a:extLst>
          </p:cNvPr>
          <p:cNvSpPr>
            <a:spLocks noGrp="1"/>
          </p:cNvSpPr>
          <p:nvPr>
            <p:ph type="sldNum" sz="quarter" idx="12"/>
          </p:nvPr>
        </p:nvSpPr>
        <p:spPr/>
        <p:txBody>
          <a:bodyPr/>
          <a:lstStyle/>
          <a:p>
            <a:fld id="{6406CC4A-A2AA-43F5-9695-93E5CB921B68}" type="slidenum">
              <a:rPr lang="en-GB" smtClean="0"/>
              <a:t>‹#›</a:t>
            </a:fld>
            <a:endParaRPr lang="en-GB"/>
          </a:p>
        </p:txBody>
      </p:sp>
    </p:spTree>
    <p:extLst>
      <p:ext uri="{BB962C8B-B14F-4D97-AF65-F5344CB8AC3E}">
        <p14:creationId xmlns:p14="http://schemas.microsoft.com/office/powerpoint/2010/main" val="41318987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64E8F-866B-43D2-A638-C5A2B7C77EF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BAB48AA-0BAB-4310-A077-7C29FCC991D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9B8659-B01C-4330-BF1A-227EE84B1909}"/>
              </a:ext>
            </a:extLst>
          </p:cNvPr>
          <p:cNvSpPr>
            <a:spLocks noGrp="1"/>
          </p:cNvSpPr>
          <p:nvPr>
            <p:ph type="dt" sz="half" idx="10"/>
          </p:nvPr>
        </p:nvSpPr>
        <p:spPr/>
        <p:txBody>
          <a:bodyPr/>
          <a:lstStyle/>
          <a:p>
            <a:fld id="{49055F1C-A669-4282-A94A-D074D4871F9E}" type="datetimeFigureOut">
              <a:rPr lang="en-GB" smtClean="0"/>
              <a:t>15/11/2021</a:t>
            </a:fld>
            <a:endParaRPr lang="en-GB"/>
          </a:p>
        </p:txBody>
      </p:sp>
      <p:sp>
        <p:nvSpPr>
          <p:cNvPr id="5" name="Footer Placeholder 4">
            <a:extLst>
              <a:ext uri="{FF2B5EF4-FFF2-40B4-BE49-F238E27FC236}">
                <a16:creationId xmlns:a16="http://schemas.microsoft.com/office/drawing/2014/main" id="{03A71B0D-0E10-43C1-A9E8-575EE693519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167E4BE-ADBD-4186-BDEF-F37BF0C24BD0}"/>
              </a:ext>
            </a:extLst>
          </p:cNvPr>
          <p:cNvSpPr>
            <a:spLocks noGrp="1"/>
          </p:cNvSpPr>
          <p:nvPr>
            <p:ph type="sldNum" sz="quarter" idx="12"/>
          </p:nvPr>
        </p:nvSpPr>
        <p:spPr/>
        <p:txBody>
          <a:bodyPr/>
          <a:lstStyle/>
          <a:p>
            <a:fld id="{6406CC4A-A2AA-43F5-9695-93E5CB921B68}" type="slidenum">
              <a:rPr lang="en-GB" smtClean="0"/>
              <a:t>‹#›</a:t>
            </a:fld>
            <a:endParaRPr lang="en-GB"/>
          </a:p>
        </p:txBody>
      </p:sp>
    </p:spTree>
    <p:extLst>
      <p:ext uri="{BB962C8B-B14F-4D97-AF65-F5344CB8AC3E}">
        <p14:creationId xmlns:p14="http://schemas.microsoft.com/office/powerpoint/2010/main" val="503849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31AA23-732F-4BA6-A864-0B99EDFEB63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489F05B-656D-4263-B09C-D857901CA97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8178337-15E9-4F2A-874E-36836AF4320A}"/>
              </a:ext>
            </a:extLst>
          </p:cNvPr>
          <p:cNvSpPr>
            <a:spLocks noGrp="1"/>
          </p:cNvSpPr>
          <p:nvPr>
            <p:ph type="dt" sz="half" idx="10"/>
          </p:nvPr>
        </p:nvSpPr>
        <p:spPr/>
        <p:txBody>
          <a:bodyPr/>
          <a:lstStyle/>
          <a:p>
            <a:fld id="{49055F1C-A669-4282-A94A-D074D4871F9E}" type="datetimeFigureOut">
              <a:rPr lang="en-GB" smtClean="0"/>
              <a:t>15/11/2021</a:t>
            </a:fld>
            <a:endParaRPr lang="en-GB"/>
          </a:p>
        </p:txBody>
      </p:sp>
      <p:sp>
        <p:nvSpPr>
          <p:cNvPr id="5" name="Footer Placeholder 4">
            <a:extLst>
              <a:ext uri="{FF2B5EF4-FFF2-40B4-BE49-F238E27FC236}">
                <a16:creationId xmlns:a16="http://schemas.microsoft.com/office/drawing/2014/main" id="{31065AB7-CD49-4740-9EAC-9841C16CDE3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85EB362-E613-4A3F-A332-689ADE66AB75}"/>
              </a:ext>
            </a:extLst>
          </p:cNvPr>
          <p:cNvSpPr>
            <a:spLocks noGrp="1"/>
          </p:cNvSpPr>
          <p:nvPr>
            <p:ph type="sldNum" sz="quarter" idx="12"/>
          </p:nvPr>
        </p:nvSpPr>
        <p:spPr/>
        <p:txBody>
          <a:bodyPr/>
          <a:lstStyle/>
          <a:p>
            <a:fld id="{6406CC4A-A2AA-43F5-9695-93E5CB921B68}" type="slidenum">
              <a:rPr lang="en-GB" smtClean="0"/>
              <a:t>‹#›</a:t>
            </a:fld>
            <a:endParaRPr lang="en-GB"/>
          </a:p>
        </p:txBody>
      </p:sp>
    </p:spTree>
    <p:extLst>
      <p:ext uri="{BB962C8B-B14F-4D97-AF65-F5344CB8AC3E}">
        <p14:creationId xmlns:p14="http://schemas.microsoft.com/office/powerpoint/2010/main" val="2109979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1BF94-80E8-405E-AB85-4F4849CED0A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18A164A-E1BD-4A57-8FF8-8F58DA78C53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EF0FA54-E3D3-4684-B8BE-B0B04D2D9094}"/>
              </a:ext>
            </a:extLst>
          </p:cNvPr>
          <p:cNvSpPr>
            <a:spLocks noGrp="1"/>
          </p:cNvSpPr>
          <p:nvPr>
            <p:ph type="dt" sz="half" idx="10"/>
          </p:nvPr>
        </p:nvSpPr>
        <p:spPr/>
        <p:txBody>
          <a:bodyPr/>
          <a:lstStyle/>
          <a:p>
            <a:fld id="{49055F1C-A669-4282-A94A-D074D4871F9E}" type="datetimeFigureOut">
              <a:rPr lang="en-GB" smtClean="0"/>
              <a:t>15/11/2021</a:t>
            </a:fld>
            <a:endParaRPr lang="en-GB"/>
          </a:p>
        </p:txBody>
      </p:sp>
      <p:sp>
        <p:nvSpPr>
          <p:cNvPr id="5" name="Footer Placeholder 4">
            <a:extLst>
              <a:ext uri="{FF2B5EF4-FFF2-40B4-BE49-F238E27FC236}">
                <a16:creationId xmlns:a16="http://schemas.microsoft.com/office/drawing/2014/main" id="{AE19510E-5DCC-40B9-8EAE-7EE41362CFC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E4FE2B8-281C-46C2-A0CC-827140DD7751}"/>
              </a:ext>
            </a:extLst>
          </p:cNvPr>
          <p:cNvSpPr>
            <a:spLocks noGrp="1"/>
          </p:cNvSpPr>
          <p:nvPr>
            <p:ph type="sldNum" sz="quarter" idx="12"/>
          </p:nvPr>
        </p:nvSpPr>
        <p:spPr/>
        <p:txBody>
          <a:bodyPr/>
          <a:lstStyle/>
          <a:p>
            <a:fld id="{6406CC4A-A2AA-43F5-9695-93E5CB921B68}" type="slidenum">
              <a:rPr lang="en-GB" smtClean="0"/>
              <a:t>‹#›</a:t>
            </a:fld>
            <a:endParaRPr lang="en-GB"/>
          </a:p>
        </p:txBody>
      </p:sp>
    </p:spTree>
    <p:extLst>
      <p:ext uri="{BB962C8B-B14F-4D97-AF65-F5344CB8AC3E}">
        <p14:creationId xmlns:p14="http://schemas.microsoft.com/office/powerpoint/2010/main" val="586420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DFE9E-877A-4CF6-A9E4-0A02D1C1BB8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1ECA1A0-0291-4935-BA2B-9035414B4DE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3E4FEC7-7462-4DB8-9BE0-EDFDAC9ECB6B}"/>
              </a:ext>
            </a:extLst>
          </p:cNvPr>
          <p:cNvSpPr>
            <a:spLocks noGrp="1"/>
          </p:cNvSpPr>
          <p:nvPr>
            <p:ph type="dt" sz="half" idx="10"/>
          </p:nvPr>
        </p:nvSpPr>
        <p:spPr/>
        <p:txBody>
          <a:bodyPr/>
          <a:lstStyle/>
          <a:p>
            <a:fld id="{49055F1C-A669-4282-A94A-D074D4871F9E}" type="datetimeFigureOut">
              <a:rPr lang="en-GB" smtClean="0"/>
              <a:t>15/11/2021</a:t>
            </a:fld>
            <a:endParaRPr lang="en-GB"/>
          </a:p>
        </p:txBody>
      </p:sp>
      <p:sp>
        <p:nvSpPr>
          <p:cNvPr id="5" name="Footer Placeholder 4">
            <a:extLst>
              <a:ext uri="{FF2B5EF4-FFF2-40B4-BE49-F238E27FC236}">
                <a16:creationId xmlns:a16="http://schemas.microsoft.com/office/drawing/2014/main" id="{048C1666-CA1F-4727-927A-B21464AE372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9C50F5-805B-41E2-826C-E6AA85CB045F}"/>
              </a:ext>
            </a:extLst>
          </p:cNvPr>
          <p:cNvSpPr>
            <a:spLocks noGrp="1"/>
          </p:cNvSpPr>
          <p:nvPr>
            <p:ph type="sldNum" sz="quarter" idx="12"/>
          </p:nvPr>
        </p:nvSpPr>
        <p:spPr/>
        <p:txBody>
          <a:bodyPr/>
          <a:lstStyle/>
          <a:p>
            <a:fld id="{6406CC4A-A2AA-43F5-9695-93E5CB921B68}" type="slidenum">
              <a:rPr lang="en-GB" smtClean="0"/>
              <a:t>‹#›</a:t>
            </a:fld>
            <a:endParaRPr lang="en-GB"/>
          </a:p>
        </p:txBody>
      </p:sp>
    </p:spTree>
    <p:extLst>
      <p:ext uri="{BB962C8B-B14F-4D97-AF65-F5344CB8AC3E}">
        <p14:creationId xmlns:p14="http://schemas.microsoft.com/office/powerpoint/2010/main" val="254560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6DBB5-DD39-4DCA-9852-2FDABF2145B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2000A4F-476A-4303-87BC-795C2F31E0C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B7E89F8-C8DC-4CD6-B54A-14878CEDAE3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32F40EE-D4A8-437E-B117-D0CE8D620B94}"/>
              </a:ext>
            </a:extLst>
          </p:cNvPr>
          <p:cNvSpPr>
            <a:spLocks noGrp="1"/>
          </p:cNvSpPr>
          <p:nvPr>
            <p:ph type="dt" sz="half" idx="10"/>
          </p:nvPr>
        </p:nvSpPr>
        <p:spPr/>
        <p:txBody>
          <a:bodyPr/>
          <a:lstStyle/>
          <a:p>
            <a:fld id="{49055F1C-A669-4282-A94A-D074D4871F9E}" type="datetimeFigureOut">
              <a:rPr lang="en-GB" smtClean="0"/>
              <a:t>15/11/2021</a:t>
            </a:fld>
            <a:endParaRPr lang="en-GB"/>
          </a:p>
        </p:txBody>
      </p:sp>
      <p:sp>
        <p:nvSpPr>
          <p:cNvPr id="6" name="Footer Placeholder 5">
            <a:extLst>
              <a:ext uri="{FF2B5EF4-FFF2-40B4-BE49-F238E27FC236}">
                <a16:creationId xmlns:a16="http://schemas.microsoft.com/office/drawing/2014/main" id="{620CF4A7-2383-4C7E-B190-737710ADCC9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BCF50A4-E615-4E35-A8E2-27C17B8A3808}"/>
              </a:ext>
            </a:extLst>
          </p:cNvPr>
          <p:cNvSpPr>
            <a:spLocks noGrp="1"/>
          </p:cNvSpPr>
          <p:nvPr>
            <p:ph type="sldNum" sz="quarter" idx="12"/>
          </p:nvPr>
        </p:nvSpPr>
        <p:spPr/>
        <p:txBody>
          <a:bodyPr/>
          <a:lstStyle/>
          <a:p>
            <a:fld id="{6406CC4A-A2AA-43F5-9695-93E5CB921B68}" type="slidenum">
              <a:rPr lang="en-GB" smtClean="0"/>
              <a:t>‹#›</a:t>
            </a:fld>
            <a:endParaRPr lang="en-GB"/>
          </a:p>
        </p:txBody>
      </p:sp>
    </p:spTree>
    <p:extLst>
      <p:ext uri="{BB962C8B-B14F-4D97-AF65-F5344CB8AC3E}">
        <p14:creationId xmlns:p14="http://schemas.microsoft.com/office/powerpoint/2010/main" val="5036770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F8FEF-1A5E-41A5-B3A8-9C574155966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F81DAC4-FBC9-46A2-A85B-2D7DD3CEA4E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FDC59AA-9168-4E6E-9686-6F8EBA199A7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0CBEA0C-7FC8-46A2-BE6A-7ED3265561F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91EEDE7-4CC8-4DCB-9F17-7914B6BE930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F2F55FE-212D-4F7B-B29E-82ACEBF29060}"/>
              </a:ext>
            </a:extLst>
          </p:cNvPr>
          <p:cNvSpPr>
            <a:spLocks noGrp="1"/>
          </p:cNvSpPr>
          <p:nvPr>
            <p:ph type="dt" sz="half" idx="10"/>
          </p:nvPr>
        </p:nvSpPr>
        <p:spPr/>
        <p:txBody>
          <a:bodyPr/>
          <a:lstStyle/>
          <a:p>
            <a:fld id="{49055F1C-A669-4282-A94A-D074D4871F9E}" type="datetimeFigureOut">
              <a:rPr lang="en-GB" smtClean="0"/>
              <a:t>15/11/2021</a:t>
            </a:fld>
            <a:endParaRPr lang="en-GB"/>
          </a:p>
        </p:txBody>
      </p:sp>
      <p:sp>
        <p:nvSpPr>
          <p:cNvPr id="8" name="Footer Placeholder 7">
            <a:extLst>
              <a:ext uri="{FF2B5EF4-FFF2-40B4-BE49-F238E27FC236}">
                <a16:creationId xmlns:a16="http://schemas.microsoft.com/office/drawing/2014/main" id="{C89339AF-A929-4740-AE3D-DD652CE6E2C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3CF14FC-5168-42A2-B6F2-D60E843309F6}"/>
              </a:ext>
            </a:extLst>
          </p:cNvPr>
          <p:cNvSpPr>
            <a:spLocks noGrp="1"/>
          </p:cNvSpPr>
          <p:nvPr>
            <p:ph type="sldNum" sz="quarter" idx="12"/>
          </p:nvPr>
        </p:nvSpPr>
        <p:spPr/>
        <p:txBody>
          <a:bodyPr/>
          <a:lstStyle/>
          <a:p>
            <a:fld id="{6406CC4A-A2AA-43F5-9695-93E5CB921B68}" type="slidenum">
              <a:rPr lang="en-GB" smtClean="0"/>
              <a:t>‹#›</a:t>
            </a:fld>
            <a:endParaRPr lang="en-GB"/>
          </a:p>
        </p:txBody>
      </p:sp>
    </p:spTree>
    <p:extLst>
      <p:ext uri="{BB962C8B-B14F-4D97-AF65-F5344CB8AC3E}">
        <p14:creationId xmlns:p14="http://schemas.microsoft.com/office/powerpoint/2010/main" val="2248963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70686-DBF2-4B29-B2B7-CD5229EC5F8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1FF9C3F-B4F4-4DA2-B86A-C00F94AE6CBD}"/>
              </a:ext>
            </a:extLst>
          </p:cNvPr>
          <p:cNvSpPr>
            <a:spLocks noGrp="1"/>
          </p:cNvSpPr>
          <p:nvPr>
            <p:ph type="dt" sz="half" idx="10"/>
          </p:nvPr>
        </p:nvSpPr>
        <p:spPr/>
        <p:txBody>
          <a:bodyPr/>
          <a:lstStyle/>
          <a:p>
            <a:fld id="{49055F1C-A669-4282-A94A-D074D4871F9E}" type="datetimeFigureOut">
              <a:rPr lang="en-GB" smtClean="0"/>
              <a:t>15/11/2021</a:t>
            </a:fld>
            <a:endParaRPr lang="en-GB"/>
          </a:p>
        </p:txBody>
      </p:sp>
      <p:sp>
        <p:nvSpPr>
          <p:cNvPr id="4" name="Footer Placeholder 3">
            <a:extLst>
              <a:ext uri="{FF2B5EF4-FFF2-40B4-BE49-F238E27FC236}">
                <a16:creationId xmlns:a16="http://schemas.microsoft.com/office/drawing/2014/main" id="{4F5621CC-6E9B-4449-9055-1394F593651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D7CE88A-27BC-40D9-A68F-2C17D26FD72F}"/>
              </a:ext>
            </a:extLst>
          </p:cNvPr>
          <p:cNvSpPr>
            <a:spLocks noGrp="1"/>
          </p:cNvSpPr>
          <p:nvPr>
            <p:ph type="sldNum" sz="quarter" idx="12"/>
          </p:nvPr>
        </p:nvSpPr>
        <p:spPr/>
        <p:txBody>
          <a:bodyPr/>
          <a:lstStyle/>
          <a:p>
            <a:fld id="{6406CC4A-A2AA-43F5-9695-93E5CB921B68}" type="slidenum">
              <a:rPr lang="en-GB" smtClean="0"/>
              <a:t>‹#›</a:t>
            </a:fld>
            <a:endParaRPr lang="en-GB"/>
          </a:p>
        </p:txBody>
      </p:sp>
    </p:spTree>
    <p:extLst>
      <p:ext uri="{BB962C8B-B14F-4D97-AF65-F5344CB8AC3E}">
        <p14:creationId xmlns:p14="http://schemas.microsoft.com/office/powerpoint/2010/main" val="4173547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21E80CB-A869-48FB-B88A-E98F8F4F4916}"/>
              </a:ext>
            </a:extLst>
          </p:cNvPr>
          <p:cNvSpPr>
            <a:spLocks noGrp="1"/>
          </p:cNvSpPr>
          <p:nvPr>
            <p:ph type="dt" sz="half" idx="10"/>
          </p:nvPr>
        </p:nvSpPr>
        <p:spPr/>
        <p:txBody>
          <a:bodyPr/>
          <a:lstStyle/>
          <a:p>
            <a:fld id="{49055F1C-A669-4282-A94A-D074D4871F9E}" type="datetimeFigureOut">
              <a:rPr lang="en-GB" smtClean="0"/>
              <a:t>15/11/2021</a:t>
            </a:fld>
            <a:endParaRPr lang="en-GB"/>
          </a:p>
        </p:txBody>
      </p:sp>
      <p:sp>
        <p:nvSpPr>
          <p:cNvPr id="3" name="Footer Placeholder 2">
            <a:extLst>
              <a:ext uri="{FF2B5EF4-FFF2-40B4-BE49-F238E27FC236}">
                <a16:creationId xmlns:a16="http://schemas.microsoft.com/office/drawing/2014/main" id="{826507CF-BDFE-496F-96C6-F53545F7E84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D31DEAA-EC3C-4951-A6DB-BCDA94BA2CA7}"/>
              </a:ext>
            </a:extLst>
          </p:cNvPr>
          <p:cNvSpPr>
            <a:spLocks noGrp="1"/>
          </p:cNvSpPr>
          <p:nvPr>
            <p:ph type="sldNum" sz="quarter" idx="12"/>
          </p:nvPr>
        </p:nvSpPr>
        <p:spPr/>
        <p:txBody>
          <a:bodyPr/>
          <a:lstStyle/>
          <a:p>
            <a:fld id="{6406CC4A-A2AA-43F5-9695-93E5CB921B68}" type="slidenum">
              <a:rPr lang="en-GB" smtClean="0"/>
              <a:t>‹#›</a:t>
            </a:fld>
            <a:endParaRPr lang="en-GB"/>
          </a:p>
        </p:txBody>
      </p:sp>
    </p:spTree>
    <p:extLst>
      <p:ext uri="{BB962C8B-B14F-4D97-AF65-F5344CB8AC3E}">
        <p14:creationId xmlns:p14="http://schemas.microsoft.com/office/powerpoint/2010/main" val="3497452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C82C3-62BA-4A04-92A1-7FFA996178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0EC3395-5163-4979-B717-AC907EA1B9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54E68FB-94AE-4981-BFEF-2F258700B8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2BB0E89-2326-4557-91DB-B632F336F558}"/>
              </a:ext>
            </a:extLst>
          </p:cNvPr>
          <p:cNvSpPr>
            <a:spLocks noGrp="1"/>
          </p:cNvSpPr>
          <p:nvPr>
            <p:ph type="dt" sz="half" idx="10"/>
          </p:nvPr>
        </p:nvSpPr>
        <p:spPr/>
        <p:txBody>
          <a:bodyPr/>
          <a:lstStyle/>
          <a:p>
            <a:fld id="{49055F1C-A669-4282-A94A-D074D4871F9E}" type="datetimeFigureOut">
              <a:rPr lang="en-GB" smtClean="0"/>
              <a:t>15/11/2021</a:t>
            </a:fld>
            <a:endParaRPr lang="en-GB"/>
          </a:p>
        </p:txBody>
      </p:sp>
      <p:sp>
        <p:nvSpPr>
          <p:cNvPr id="6" name="Footer Placeholder 5">
            <a:extLst>
              <a:ext uri="{FF2B5EF4-FFF2-40B4-BE49-F238E27FC236}">
                <a16:creationId xmlns:a16="http://schemas.microsoft.com/office/drawing/2014/main" id="{624CBA13-02C8-43D4-8ABE-9398F4C134D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82E89C-E6A0-4357-8426-ED07268C1A1A}"/>
              </a:ext>
            </a:extLst>
          </p:cNvPr>
          <p:cNvSpPr>
            <a:spLocks noGrp="1"/>
          </p:cNvSpPr>
          <p:nvPr>
            <p:ph type="sldNum" sz="quarter" idx="12"/>
          </p:nvPr>
        </p:nvSpPr>
        <p:spPr/>
        <p:txBody>
          <a:bodyPr/>
          <a:lstStyle/>
          <a:p>
            <a:fld id="{6406CC4A-A2AA-43F5-9695-93E5CB921B68}" type="slidenum">
              <a:rPr lang="en-GB" smtClean="0"/>
              <a:t>‹#›</a:t>
            </a:fld>
            <a:endParaRPr lang="en-GB"/>
          </a:p>
        </p:txBody>
      </p:sp>
    </p:spTree>
    <p:extLst>
      <p:ext uri="{BB962C8B-B14F-4D97-AF65-F5344CB8AC3E}">
        <p14:creationId xmlns:p14="http://schemas.microsoft.com/office/powerpoint/2010/main" val="2971193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A34BE-8590-41D2-BEAB-CC28FCE8AA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BE420CE-FCCE-4B2C-AAA4-C7C41D56833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4568C14-6178-475B-BA3A-E733E337BC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EC09B74-E621-49D5-B6A5-F08EC8CE10E1}"/>
              </a:ext>
            </a:extLst>
          </p:cNvPr>
          <p:cNvSpPr>
            <a:spLocks noGrp="1"/>
          </p:cNvSpPr>
          <p:nvPr>
            <p:ph type="dt" sz="half" idx="10"/>
          </p:nvPr>
        </p:nvSpPr>
        <p:spPr/>
        <p:txBody>
          <a:bodyPr/>
          <a:lstStyle/>
          <a:p>
            <a:fld id="{49055F1C-A669-4282-A94A-D074D4871F9E}" type="datetimeFigureOut">
              <a:rPr lang="en-GB" smtClean="0"/>
              <a:t>15/11/2021</a:t>
            </a:fld>
            <a:endParaRPr lang="en-GB"/>
          </a:p>
        </p:txBody>
      </p:sp>
      <p:sp>
        <p:nvSpPr>
          <p:cNvPr id="6" name="Footer Placeholder 5">
            <a:extLst>
              <a:ext uri="{FF2B5EF4-FFF2-40B4-BE49-F238E27FC236}">
                <a16:creationId xmlns:a16="http://schemas.microsoft.com/office/drawing/2014/main" id="{2A836608-3E0D-4A26-92CE-886E7AC423F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9474D76-C581-4635-8283-55BE5F69DD00}"/>
              </a:ext>
            </a:extLst>
          </p:cNvPr>
          <p:cNvSpPr>
            <a:spLocks noGrp="1"/>
          </p:cNvSpPr>
          <p:nvPr>
            <p:ph type="sldNum" sz="quarter" idx="12"/>
          </p:nvPr>
        </p:nvSpPr>
        <p:spPr/>
        <p:txBody>
          <a:bodyPr/>
          <a:lstStyle/>
          <a:p>
            <a:fld id="{6406CC4A-A2AA-43F5-9695-93E5CB921B68}" type="slidenum">
              <a:rPr lang="en-GB" smtClean="0"/>
              <a:t>‹#›</a:t>
            </a:fld>
            <a:endParaRPr lang="en-GB"/>
          </a:p>
        </p:txBody>
      </p:sp>
    </p:spTree>
    <p:extLst>
      <p:ext uri="{BB962C8B-B14F-4D97-AF65-F5344CB8AC3E}">
        <p14:creationId xmlns:p14="http://schemas.microsoft.com/office/powerpoint/2010/main" val="2135723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CB7E9B1-0BA7-40C9-B8E9-E309F8C394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84DDDCD-D2B9-4D8F-9EED-3870EDAA21E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DDE9D14-9389-46EB-B6B1-F784741660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055F1C-A669-4282-A94A-D074D4871F9E}" type="datetimeFigureOut">
              <a:rPr lang="en-GB" smtClean="0"/>
              <a:t>15/11/2021</a:t>
            </a:fld>
            <a:endParaRPr lang="en-GB"/>
          </a:p>
        </p:txBody>
      </p:sp>
      <p:sp>
        <p:nvSpPr>
          <p:cNvPr id="5" name="Footer Placeholder 4">
            <a:extLst>
              <a:ext uri="{FF2B5EF4-FFF2-40B4-BE49-F238E27FC236}">
                <a16:creationId xmlns:a16="http://schemas.microsoft.com/office/drawing/2014/main" id="{9B9BA4A1-2DA6-45C4-8D8F-32F7A46A99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BABFE25-423F-4347-8F10-971E981A45E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06CC4A-A2AA-43F5-9695-93E5CB921B68}" type="slidenum">
              <a:rPr lang="en-GB" smtClean="0"/>
              <a:t>‹#›</a:t>
            </a:fld>
            <a:endParaRPr lang="en-GB"/>
          </a:p>
        </p:txBody>
      </p:sp>
    </p:spTree>
    <p:extLst>
      <p:ext uri="{BB962C8B-B14F-4D97-AF65-F5344CB8AC3E}">
        <p14:creationId xmlns:p14="http://schemas.microsoft.com/office/powerpoint/2010/main" val="6544104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Straight Connector 13">
            <a:extLst>
              <a:ext uri="{FF2B5EF4-FFF2-40B4-BE49-F238E27FC236}">
                <a16:creationId xmlns:a16="http://schemas.microsoft.com/office/drawing/2014/main" id="{A149B40C-E856-4F64-9621-78F1A695DA42}"/>
              </a:ext>
            </a:extLst>
          </p:cNvPr>
          <p:cNvCxnSpPr>
            <a:cxnSpLocks/>
            <a:stCxn id="21" idx="1"/>
            <a:endCxn id="9" idx="3"/>
          </p:cNvCxnSpPr>
          <p:nvPr/>
        </p:nvCxnSpPr>
        <p:spPr>
          <a:xfrm flipH="1">
            <a:off x="7600952" y="3215625"/>
            <a:ext cx="271275" cy="74876"/>
          </a:xfrm>
          <a:prstGeom prst="line">
            <a:avLst/>
          </a:prstGeom>
        </p:spPr>
        <p:style>
          <a:lnRef idx="1">
            <a:schemeClr val="accent1"/>
          </a:lnRef>
          <a:fillRef idx="0">
            <a:schemeClr val="accent1"/>
          </a:fillRef>
          <a:effectRef idx="0">
            <a:schemeClr val="accent1"/>
          </a:effectRef>
          <a:fontRef idx="minor">
            <a:schemeClr val="tx1"/>
          </a:fontRef>
        </p:style>
      </p:cxnSp>
      <p:sp>
        <p:nvSpPr>
          <p:cNvPr id="5" name="Google Shape;162;p14">
            <a:extLst>
              <a:ext uri="{FF2B5EF4-FFF2-40B4-BE49-F238E27FC236}">
                <a16:creationId xmlns:a16="http://schemas.microsoft.com/office/drawing/2014/main" id="{2A9821DF-89BA-4770-8C9A-EDB89A319439}"/>
              </a:ext>
            </a:extLst>
          </p:cNvPr>
          <p:cNvSpPr/>
          <p:nvPr/>
        </p:nvSpPr>
        <p:spPr>
          <a:xfrm>
            <a:off x="130339" y="116632"/>
            <a:ext cx="11854515" cy="6624736"/>
          </a:xfrm>
          <a:prstGeom prst="rect">
            <a:avLst/>
          </a:prstGeom>
          <a:no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6" name="Google Shape;163;p14">
            <a:extLst>
              <a:ext uri="{FF2B5EF4-FFF2-40B4-BE49-F238E27FC236}">
                <a16:creationId xmlns:a16="http://schemas.microsoft.com/office/drawing/2014/main" id="{D79841D8-7547-4A3B-8779-46175259FBE5}"/>
              </a:ext>
            </a:extLst>
          </p:cNvPr>
          <p:cNvSpPr txBox="1"/>
          <p:nvPr/>
        </p:nvSpPr>
        <p:spPr>
          <a:xfrm>
            <a:off x="1450345" y="179475"/>
            <a:ext cx="9277358" cy="447297"/>
          </a:xfrm>
          <a:prstGeom prst="rect">
            <a:avLst/>
          </a:prstGeom>
          <a:solidFill>
            <a:srgbClr val="FF0000"/>
          </a:solidFill>
          <a:ln>
            <a:noFill/>
          </a:ln>
        </p:spPr>
        <p:txBody>
          <a:bodyPr spcFirstLastPara="1" wrap="square" lIns="91425" tIns="45700" rIns="91425" bIns="45700" anchor="t" anchorCtr="0">
            <a:noAutofit/>
          </a:bodyPr>
          <a:lstStyle/>
          <a:p>
            <a:r>
              <a:rPr lang="en-GB" sz="1600" b="1" dirty="0">
                <a:solidFill>
                  <a:schemeClr val="lt1"/>
                </a:solidFill>
                <a:latin typeface="Calibri"/>
                <a:ea typeface="Calibri"/>
                <a:cs typeface="Calibri"/>
                <a:sym typeface="Calibri"/>
              </a:rPr>
              <a:t>GCSE History Knowledge Organiser: Henry VIII and his Ministers– Henry and his Kingdom 1509</a:t>
            </a:r>
            <a:endParaRPr sz="1600" b="1" dirty="0">
              <a:solidFill>
                <a:schemeClr val="lt1"/>
              </a:solidFill>
              <a:latin typeface="Calibri"/>
              <a:ea typeface="Calibri"/>
              <a:cs typeface="Calibri"/>
              <a:sym typeface="Calibri"/>
            </a:endParaRPr>
          </a:p>
        </p:txBody>
      </p:sp>
      <p:sp>
        <p:nvSpPr>
          <p:cNvPr id="7" name="Google Shape;164;p14">
            <a:extLst>
              <a:ext uri="{FF2B5EF4-FFF2-40B4-BE49-F238E27FC236}">
                <a16:creationId xmlns:a16="http://schemas.microsoft.com/office/drawing/2014/main" id="{60967044-DF86-4CCE-AFC8-B3F22F3C08A1}"/>
              </a:ext>
            </a:extLst>
          </p:cNvPr>
          <p:cNvSpPr/>
          <p:nvPr/>
        </p:nvSpPr>
        <p:spPr>
          <a:xfrm>
            <a:off x="130339" y="121412"/>
            <a:ext cx="1247318" cy="6624736"/>
          </a:xfrm>
          <a:prstGeom prst="rect">
            <a:avLst/>
          </a:prstGeom>
          <a:no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8" name="Google Shape;165;p14">
            <a:extLst>
              <a:ext uri="{FF2B5EF4-FFF2-40B4-BE49-F238E27FC236}">
                <a16:creationId xmlns:a16="http://schemas.microsoft.com/office/drawing/2014/main" id="{506A71DF-1936-48B4-AF78-5E2F187F9C11}"/>
              </a:ext>
            </a:extLst>
          </p:cNvPr>
          <p:cNvSpPr txBox="1"/>
          <p:nvPr/>
        </p:nvSpPr>
        <p:spPr>
          <a:xfrm>
            <a:off x="130339" y="134196"/>
            <a:ext cx="1352762" cy="6592655"/>
          </a:xfrm>
          <a:prstGeom prst="rect">
            <a:avLst/>
          </a:prstGeom>
          <a:noFill/>
          <a:ln>
            <a:noFill/>
          </a:ln>
        </p:spPr>
        <p:txBody>
          <a:bodyPr spcFirstLastPara="1" wrap="square" lIns="91425" tIns="45700" rIns="91425" bIns="45700" anchor="t" anchorCtr="0">
            <a:noAutofit/>
          </a:bodyPr>
          <a:lstStyle/>
          <a:p>
            <a:r>
              <a:rPr lang="en-GB" sz="1400" b="1" u="sng" dirty="0">
                <a:solidFill>
                  <a:schemeClr val="dk1"/>
                </a:solidFill>
                <a:ea typeface="Calibri"/>
                <a:cs typeface="Calibri"/>
                <a:sym typeface="Calibri"/>
              </a:rPr>
              <a:t>Key Terms:</a:t>
            </a:r>
          </a:p>
          <a:p>
            <a:endParaRPr lang="en-GB" sz="1400" b="1" u="sng" dirty="0">
              <a:solidFill>
                <a:schemeClr val="dk1"/>
              </a:solidFill>
              <a:ea typeface="Calibri"/>
              <a:cs typeface="Calibri"/>
              <a:sym typeface="Calibri"/>
            </a:endParaRPr>
          </a:p>
          <a:p>
            <a:r>
              <a:rPr lang="en-GB" sz="1400" b="1" u="sng" dirty="0">
                <a:solidFill>
                  <a:schemeClr val="dk1"/>
                </a:solidFill>
                <a:cs typeface="Calibri"/>
                <a:sym typeface="Calibri"/>
              </a:rPr>
              <a:t>Accession: </a:t>
            </a:r>
          </a:p>
          <a:p>
            <a:r>
              <a:rPr lang="en-GB" sz="1400" dirty="0">
                <a:solidFill>
                  <a:schemeClr val="dk1"/>
                </a:solidFill>
                <a:cs typeface="Calibri"/>
                <a:sym typeface="Calibri"/>
              </a:rPr>
              <a:t>Becoming king or queen.</a:t>
            </a:r>
          </a:p>
          <a:p>
            <a:endParaRPr lang="en-GB" sz="1400" dirty="0">
              <a:solidFill>
                <a:schemeClr val="dk1"/>
              </a:solidFill>
              <a:cs typeface="Calibri"/>
              <a:sym typeface="Calibri"/>
            </a:endParaRPr>
          </a:p>
          <a:p>
            <a:r>
              <a:rPr lang="en-GB" sz="1400" b="1" u="sng" dirty="0">
                <a:solidFill>
                  <a:schemeClr val="dk1"/>
                </a:solidFill>
                <a:cs typeface="Calibri"/>
                <a:sym typeface="Calibri"/>
              </a:rPr>
              <a:t>Betrothed: </a:t>
            </a:r>
          </a:p>
          <a:p>
            <a:r>
              <a:rPr lang="en-GB" sz="1400" dirty="0">
                <a:solidFill>
                  <a:schemeClr val="dk1"/>
                </a:solidFill>
                <a:cs typeface="Calibri"/>
                <a:sym typeface="Calibri"/>
              </a:rPr>
              <a:t>Formal engagement / promise to be married.</a:t>
            </a:r>
          </a:p>
          <a:p>
            <a:endParaRPr lang="en-GB" sz="1400" dirty="0">
              <a:solidFill>
                <a:schemeClr val="dk1"/>
              </a:solidFill>
              <a:cs typeface="Calibri"/>
              <a:sym typeface="Calibri"/>
            </a:endParaRPr>
          </a:p>
          <a:p>
            <a:r>
              <a:rPr lang="en-GB" sz="1400" b="1" u="sng" dirty="0">
                <a:solidFill>
                  <a:schemeClr val="dk1"/>
                </a:solidFill>
                <a:cs typeface="Calibri"/>
                <a:sym typeface="Calibri"/>
              </a:rPr>
              <a:t>Renaissance: </a:t>
            </a:r>
          </a:p>
          <a:p>
            <a:r>
              <a:rPr lang="en-GB" sz="1400" dirty="0">
                <a:solidFill>
                  <a:schemeClr val="dk1"/>
                </a:solidFill>
                <a:cs typeface="Calibri"/>
                <a:sym typeface="Calibri"/>
              </a:rPr>
              <a:t>Revival of European art and culture with an appreciation (love) of learning. </a:t>
            </a:r>
          </a:p>
          <a:p>
            <a:endParaRPr lang="en-GB" sz="1400" dirty="0">
              <a:solidFill>
                <a:schemeClr val="dk1"/>
              </a:solidFill>
              <a:cs typeface="Calibri"/>
              <a:sym typeface="Calibri"/>
            </a:endParaRPr>
          </a:p>
          <a:p>
            <a:r>
              <a:rPr lang="en-GB" sz="1400" b="1" u="sng" dirty="0">
                <a:solidFill>
                  <a:schemeClr val="dk1"/>
                </a:solidFill>
                <a:cs typeface="Calibri"/>
                <a:sym typeface="Calibri"/>
              </a:rPr>
              <a:t>Divine Right: </a:t>
            </a:r>
          </a:p>
          <a:p>
            <a:r>
              <a:rPr lang="en-GB" sz="1400" dirty="0">
                <a:solidFill>
                  <a:schemeClr val="dk1"/>
                </a:solidFill>
                <a:cs typeface="Calibri"/>
                <a:sym typeface="Calibri"/>
              </a:rPr>
              <a:t>He hand been appointed by God to rule the country without question. </a:t>
            </a:r>
          </a:p>
          <a:p>
            <a:endParaRPr lang="en-GB" sz="1400" dirty="0"/>
          </a:p>
        </p:txBody>
      </p:sp>
      <p:sp>
        <p:nvSpPr>
          <p:cNvPr id="9" name="TextBox 8">
            <a:extLst>
              <a:ext uri="{FF2B5EF4-FFF2-40B4-BE49-F238E27FC236}">
                <a16:creationId xmlns:a16="http://schemas.microsoft.com/office/drawing/2014/main" id="{3968038C-5392-489B-800F-80D10FD9C677}"/>
              </a:ext>
            </a:extLst>
          </p:cNvPr>
          <p:cNvSpPr txBox="1"/>
          <p:nvPr/>
        </p:nvSpPr>
        <p:spPr>
          <a:xfrm>
            <a:off x="5343527" y="2967335"/>
            <a:ext cx="2257425" cy="646331"/>
          </a:xfrm>
          <a:prstGeom prst="rect">
            <a:avLst/>
          </a:prstGeom>
          <a:noFill/>
          <a:ln>
            <a:solidFill>
              <a:schemeClr val="tx1"/>
            </a:solidFill>
          </a:ln>
        </p:spPr>
        <p:txBody>
          <a:bodyPr wrap="square" rtlCol="0">
            <a:spAutoFit/>
          </a:bodyPr>
          <a:lstStyle/>
          <a:p>
            <a:pPr algn="ctr"/>
            <a:r>
              <a:rPr lang="en-GB" dirty="0"/>
              <a:t>The Renaissance Prince</a:t>
            </a:r>
          </a:p>
        </p:txBody>
      </p:sp>
      <p:cxnSp>
        <p:nvCxnSpPr>
          <p:cNvPr id="13" name="Straight Connector 12">
            <a:extLst>
              <a:ext uri="{FF2B5EF4-FFF2-40B4-BE49-F238E27FC236}">
                <a16:creationId xmlns:a16="http://schemas.microsoft.com/office/drawing/2014/main" id="{F96B6041-E3EA-40FA-A60E-93037D9CD883}"/>
              </a:ext>
            </a:extLst>
          </p:cNvPr>
          <p:cNvCxnSpPr>
            <a:cxnSpLocks/>
            <a:stCxn id="9" idx="1"/>
            <a:endCxn id="23" idx="3"/>
          </p:cNvCxnSpPr>
          <p:nvPr/>
        </p:nvCxnSpPr>
        <p:spPr>
          <a:xfrm flipH="1">
            <a:off x="5067605" y="3290501"/>
            <a:ext cx="275922" cy="3695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5A82B74A-5724-4E30-A3A1-F2BB3384CE35}"/>
              </a:ext>
            </a:extLst>
          </p:cNvPr>
          <p:cNvCxnSpPr>
            <a:cxnSpLocks/>
            <a:stCxn id="9" idx="2"/>
            <a:endCxn id="26" idx="0"/>
          </p:cNvCxnSpPr>
          <p:nvPr/>
        </p:nvCxnSpPr>
        <p:spPr>
          <a:xfrm flipH="1">
            <a:off x="4824238" y="3613666"/>
            <a:ext cx="1648002" cy="964295"/>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726DC3-3E69-4F4D-9F0A-4BE032890A13}"/>
              </a:ext>
            </a:extLst>
          </p:cNvPr>
          <p:cNvSpPr txBox="1"/>
          <p:nvPr/>
        </p:nvSpPr>
        <p:spPr>
          <a:xfrm>
            <a:off x="7872227" y="3061736"/>
            <a:ext cx="1500187" cy="307777"/>
          </a:xfrm>
          <a:prstGeom prst="rect">
            <a:avLst/>
          </a:prstGeom>
          <a:noFill/>
          <a:ln>
            <a:solidFill>
              <a:schemeClr val="tx1"/>
            </a:solidFill>
          </a:ln>
        </p:spPr>
        <p:txBody>
          <a:bodyPr wrap="square" rtlCol="0">
            <a:spAutoFit/>
          </a:bodyPr>
          <a:lstStyle/>
          <a:p>
            <a:pPr algn="ctr"/>
            <a:r>
              <a:rPr lang="en-GB" sz="1400" dirty="0"/>
              <a:t>Tudor Society</a:t>
            </a:r>
          </a:p>
        </p:txBody>
      </p:sp>
      <p:sp>
        <p:nvSpPr>
          <p:cNvPr id="23" name="TextBox 22">
            <a:extLst>
              <a:ext uri="{FF2B5EF4-FFF2-40B4-BE49-F238E27FC236}">
                <a16:creationId xmlns:a16="http://schemas.microsoft.com/office/drawing/2014/main" id="{58979603-BB99-4066-806A-BD7CDF83C47E}"/>
              </a:ext>
            </a:extLst>
          </p:cNvPr>
          <p:cNvSpPr txBox="1"/>
          <p:nvPr/>
        </p:nvSpPr>
        <p:spPr>
          <a:xfrm>
            <a:off x="3567418" y="3065842"/>
            <a:ext cx="1500187" cy="523220"/>
          </a:xfrm>
          <a:prstGeom prst="rect">
            <a:avLst/>
          </a:prstGeom>
          <a:noFill/>
          <a:ln>
            <a:solidFill>
              <a:schemeClr val="tx1"/>
            </a:solidFill>
          </a:ln>
        </p:spPr>
        <p:txBody>
          <a:bodyPr wrap="square" rtlCol="0">
            <a:spAutoFit/>
          </a:bodyPr>
          <a:lstStyle/>
          <a:p>
            <a:pPr algn="ctr"/>
            <a:r>
              <a:rPr lang="en-GB" sz="1400" dirty="0"/>
              <a:t>Henry’s Government</a:t>
            </a:r>
          </a:p>
        </p:txBody>
      </p:sp>
      <p:sp>
        <p:nvSpPr>
          <p:cNvPr id="26" name="TextBox 25">
            <a:extLst>
              <a:ext uri="{FF2B5EF4-FFF2-40B4-BE49-F238E27FC236}">
                <a16:creationId xmlns:a16="http://schemas.microsoft.com/office/drawing/2014/main" id="{E3B32CBC-135B-48CE-911B-431A87B1F244}"/>
              </a:ext>
            </a:extLst>
          </p:cNvPr>
          <p:cNvSpPr txBox="1"/>
          <p:nvPr/>
        </p:nvSpPr>
        <p:spPr>
          <a:xfrm>
            <a:off x="4074144" y="4577961"/>
            <a:ext cx="1500187" cy="307777"/>
          </a:xfrm>
          <a:prstGeom prst="rect">
            <a:avLst/>
          </a:prstGeom>
          <a:noFill/>
          <a:ln>
            <a:solidFill>
              <a:schemeClr val="tx1"/>
            </a:solidFill>
          </a:ln>
        </p:spPr>
        <p:txBody>
          <a:bodyPr wrap="square" rtlCol="0">
            <a:spAutoFit/>
          </a:bodyPr>
          <a:lstStyle/>
          <a:p>
            <a:pPr algn="ctr"/>
            <a:r>
              <a:rPr lang="en-GB" sz="1400" dirty="0"/>
              <a:t>Henry’s aims</a:t>
            </a:r>
          </a:p>
        </p:txBody>
      </p:sp>
      <p:sp>
        <p:nvSpPr>
          <p:cNvPr id="38" name="TextBox 37">
            <a:extLst>
              <a:ext uri="{FF2B5EF4-FFF2-40B4-BE49-F238E27FC236}">
                <a16:creationId xmlns:a16="http://schemas.microsoft.com/office/drawing/2014/main" id="{9F0B7892-7AF5-47D8-A3DB-7A6FD5EB9C0C}"/>
              </a:ext>
            </a:extLst>
          </p:cNvPr>
          <p:cNvSpPr txBox="1"/>
          <p:nvPr/>
        </p:nvSpPr>
        <p:spPr>
          <a:xfrm>
            <a:off x="7534963" y="4672601"/>
            <a:ext cx="1500187" cy="523220"/>
          </a:xfrm>
          <a:prstGeom prst="rect">
            <a:avLst/>
          </a:prstGeom>
          <a:noFill/>
          <a:ln>
            <a:solidFill>
              <a:schemeClr val="tx1"/>
            </a:solidFill>
          </a:ln>
        </p:spPr>
        <p:txBody>
          <a:bodyPr wrap="square" rtlCol="0">
            <a:spAutoFit/>
          </a:bodyPr>
          <a:lstStyle/>
          <a:p>
            <a:pPr algn="ctr"/>
            <a:r>
              <a:rPr lang="en-GB" sz="1400" dirty="0"/>
              <a:t>‘Strengths and Weaknesses’</a:t>
            </a:r>
          </a:p>
        </p:txBody>
      </p:sp>
      <p:cxnSp>
        <p:nvCxnSpPr>
          <p:cNvPr id="39" name="Straight Connector 38">
            <a:extLst>
              <a:ext uri="{FF2B5EF4-FFF2-40B4-BE49-F238E27FC236}">
                <a16:creationId xmlns:a16="http://schemas.microsoft.com/office/drawing/2014/main" id="{FC47D784-B859-4930-8193-EFE477245493}"/>
              </a:ext>
            </a:extLst>
          </p:cNvPr>
          <p:cNvCxnSpPr>
            <a:cxnSpLocks/>
            <a:stCxn id="9" idx="2"/>
            <a:endCxn id="38" idx="0"/>
          </p:cNvCxnSpPr>
          <p:nvPr/>
        </p:nvCxnSpPr>
        <p:spPr>
          <a:xfrm>
            <a:off x="6472240" y="3613666"/>
            <a:ext cx="1812817" cy="1058935"/>
          </a:xfrm>
          <a:prstGeom prst="line">
            <a:avLst/>
          </a:prstGeom>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B8F43D04-2452-42FC-980B-5C6C16C438DB}"/>
              </a:ext>
            </a:extLst>
          </p:cNvPr>
          <p:cNvSpPr txBox="1"/>
          <p:nvPr/>
        </p:nvSpPr>
        <p:spPr>
          <a:xfrm>
            <a:off x="5722145" y="1980073"/>
            <a:ext cx="1500187" cy="307777"/>
          </a:xfrm>
          <a:prstGeom prst="rect">
            <a:avLst/>
          </a:prstGeom>
          <a:noFill/>
          <a:ln>
            <a:solidFill>
              <a:schemeClr val="tx1"/>
            </a:solidFill>
          </a:ln>
        </p:spPr>
        <p:txBody>
          <a:bodyPr wrap="square" rtlCol="0">
            <a:spAutoFit/>
          </a:bodyPr>
          <a:lstStyle/>
          <a:p>
            <a:pPr algn="ctr"/>
            <a:r>
              <a:rPr lang="en-GB" sz="1400" dirty="0"/>
              <a:t>The Young King</a:t>
            </a:r>
          </a:p>
        </p:txBody>
      </p:sp>
      <p:cxnSp>
        <p:nvCxnSpPr>
          <p:cNvPr id="47" name="Straight Connector 46">
            <a:extLst>
              <a:ext uri="{FF2B5EF4-FFF2-40B4-BE49-F238E27FC236}">
                <a16:creationId xmlns:a16="http://schemas.microsoft.com/office/drawing/2014/main" id="{1E613762-624E-4A22-B79E-70F4EBF7F64D}"/>
              </a:ext>
            </a:extLst>
          </p:cNvPr>
          <p:cNvCxnSpPr>
            <a:cxnSpLocks/>
            <a:stCxn id="45" idx="2"/>
            <a:endCxn id="9" idx="0"/>
          </p:cNvCxnSpPr>
          <p:nvPr/>
        </p:nvCxnSpPr>
        <p:spPr>
          <a:xfrm>
            <a:off x="6472239" y="2287850"/>
            <a:ext cx="1" cy="679485"/>
          </a:xfrm>
          <a:prstGeom prst="line">
            <a:avLst/>
          </a:prstGeom>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41581FC3-7A02-41EE-9F6C-5E51448EB9E2}"/>
              </a:ext>
            </a:extLst>
          </p:cNvPr>
          <p:cNvSpPr txBox="1"/>
          <p:nvPr/>
        </p:nvSpPr>
        <p:spPr>
          <a:xfrm>
            <a:off x="1511012" y="660405"/>
            <a:ext cx="2944551" cy="2292935"/>
          </a:xfrm>
          <a:prstGeom prst="rect">
            <a:avLst/>
          </a:prstGeom>
          <a:noFill/>
          <a:ln>
            <a:noFill/>
          </a:ln>
        </p:spPr>
        <p:txBody>
          <a:bodyPr wrap="square" rtlCol="0">
            <a:spAutoFit/>
          </a:bodyPr>
          <a:lstStyle/>
          <a:p>
            <a:pPr algn="ctr"/>
            <a:r>
              <a:rPr lang="en-GB" sz="1100" b="1" dirty="0"/>
              <a:t>King</a:t>
            </a:r>
            <a:r>
              <a:rPr lang="en-GB" sz="1100" dirty="0"/>
              <a:t> – Ruled the country and made all the domestic and foreign policy decisions.</a:t>
            </a:r>
          </a:p>
          <a:p>
            <a:pPr algn="ctr"/>
            <a:r>
              <a:rPr lang="en-GB" sz="1100" b="1" dirty="0"/>
              <a:t>Royal Household </a:t>
            </a:r>
            <a:r>
              <a:rPr lang="en-GB" sz="1100" dirty="0"/>
              <a:t>– Nobles and servants provided the king and their family with everything they needed e.g. food/advice.</a:t>
            </a:r>
          </a:p>
          <a:p>
            <a:pPr algn="ctr"/>
            <a:r>
              <a:rPr lang="en-GB" sz="1100" b="1" dirty="0"/>
              <a:t>Privy Chamber </a:t>
            </a:r>
            <a:r>
              <a:rPr lang="en-GB" sz="1100" dirty="0"/>
              <a:t>– Kings closest friends, attended to King’s personal needs and entertainment. </a:t>
            </a:r>
          </a:p>
          <a:p>
            <a:pPr algn="ctr"/>
            <a:r>
              <a:rPr lang="en-GB" sz="1100" b="1" dirty="0"/>
              <a:t>Council</a:t>
            </a:r>
            <a:r>
              <a:rPr lang="en-GB" sz="1100" dirty="0"/>
              <a:t> – Advisors from nobility and the Church – provided guidance.</a:t>
            </a:r>
          </a:p>
          <a:p>
            <a:pPr algn="ctr"/>
            <a:r>
              <a:rPr lang="en-GB" sz="1100" b="1" dirty="0"/>
              <a:t>Court</a:t>
            </a:r>
            <a:r>
              <a:rPr lang="en-GB" sz="1100" dirty="0"/>
              <a:t> – known as courtiers, advisors but also allowed Henry to show off his wealth through his men.</a:t>
            </a:r>
          </a:p>
          <a:p>
            <a:pPr algn="ctr"/>
            <a:r>
              <a:rPr lang="en-GB" sz="1100" b="1" dirty="0"/>
              <a:t>Parliament </a:t>
            </a:r>
            <a:r>
              <a:rPr lang="en-GB" sz="1100" dirty="0"/>
              <a:t>– pass laws e.g. taxes.</a:t>
            </a:r>
          </a:p>
        </p:txBody>
      </p:sp>
      <p:cxnSp>
        <p:nvCxnSpPr>
          <p:cNvPr id="35" name="Straight Connector 34">
            <a:extLst>
              <a:ext uri="{FF2B5EF4-FFF2-40B4-BE49-F238E27FC236}">
                <a16:creationId xmlns:a16="http://schemas.microsoft.com/office/drawing/2014/main" id="{CD072BC6-0D2A-4F82-9842-2EE0153B2090}"/>
              </a:ext>
            </a:extLst>
          </p:cNvPr>
          <p:cNvCxnSpPr>
            <a:cxnSpLocks/>
            <a:stCxn id="34" idx="2"/>
            <a:endCxn id="23" idx="1"/>
          </p:cNvCxnSpPr>
          <p:nvPr/>
        </p:nvCxnSpPr>
        <p:spPr>
          <a:xfrm>
            <a:off x="2983288" y="2953340"/>
            <a:ext cx="584130" cy="374112"/>
          </a:xfrm>
          <a:prstGeom prst="line">
            <a:avLst/>
          </a:prstGeom>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E7674869-832C-4711-BAE2-489BF2FF3852}"/>
              </a:ext>
            </a:extLst>
          </p:cNvPr>
          <p:cNvSpPr txBox="1"/>
          <p:nvPr/>
        </p:nvSpPr>
        <p:spPr>
          <a:xfrm>
            <a:off x="1631840" y="5355551"/>
            <a:ext cx="3530710" cy="1015663"/>
          </a:xfrm>
          <a:prstGeom prst="rect">
            <a:avLst/>
          </a:prstGeom>
          <a:noFill/>
          <a:ln>
            <a:noFill/>
          </a:ln>
        </p:spPr>
        <p:txBody>
          <a:bodyPr wrap="square" rtlCol="0">
            <a:spAutoFit/>
          </a:bodyPr>
          <a:lstStyle/>
          <a:p>
            <a:pPr algn="ctr"/>
            <a:r>
              <a:rPr lang="en-GB" sz="1200" dirty="0"/>
              <a:t>Wanted as much power as France and Spain.</a:t>
            </a:r>
          </a:p>
          <a:p>
            <a:pPr algn="ctr"/>
            <a:r>
              <a:rPr lang="en-GB" sz="1200" dirty="0"/>
              <a:t>Wanted to invade France and achieve victory abroad.</a:t>
            </a:r>
          </a:p>
          <a:p>
            <a:pPr algn="ctr"/>
            <a:r>
              <a:rPr lang="en-GB" sz="1200" dirty="0"/>
              <a:t>He wanted to dictate.</a:t>
            </a:r>
          </a:p>
          <a:p>
            <a:pPr algn="ctr"/>
            <a:r>
              <a:rPr lang="en-GB" sz="1200" dirty="0"/>
              <a:t>He wanted a magnificent Royal Court.</a:t>
            </a:r>
          </a:p>
          <a:p>
            <a:pPr algn="ctr"/>
            <a:r>
              <a:rPr lang="en-GB" sz="1200" dirty="0"/>
              <a:t>Wanted to be a traditional monarch. </a:t>
            </a:r>
          </a:p>
        </p:txBody>
      </p:sp>
      <p:cxnSp>
        <p:nvCxnSpPr>
          <p:cNvPr id="41" name="Straight Connector 40">
            <a:extLst>
              <a:ext uri="{FF2B5EF4-FFF2-40B4-BE49-F238E27FC236}">
                <a16:creationId xmlns:a16="http://schemas.microsoft.com/office/drawing/2014/main" id="{3F086E2A-7123-40CB-A49B-E9BD38E7E514}"/>
              </a:ext>
            </a:extLst>
          </p:cNvPr>
          <p:cNvCxnSpPr>
            <a:cxnSpLocks/>
            <a:stCxn id="40" idx="0"/>
            <a:endCxn id="26" idx="1"/>
          </p:cNvCxnSpPr>
          <p:nvPr/>
        </p:nvCxnSpPr>
        <p:spPr>
          <a:xfrm flipV="1">
            <a:off x="3397195" y="4731850"/>
            <a:ext cx="676949" cy="623701"/>
          </a:xfrm>
          <a:prstGeom prst="line">
            <a:avLst/>
          </a:prstGeom>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7AD5C45C-4219-41C8-9E36-0C37E587C79D}"/>
              </a:ext>
            </a:extLst>
          </p:cNvPr>
          <p:cNvSpPr txBox="1"/>
          <p:nvPr/>
        </p:nvSpPr>
        <p:spPr>
          <a:xfrm>
            <a:off x="7872227" y="5318932"/>
            <a:ext cx="3544742" cy="1384995"/>
          </a:xfrm>
          <a:prstGeom prst="rect">
            <a:avLst/>
          </a:prstGeom>
          <a:noFill/>
          <a:ln>
            <a:noFill/>
          </a:ln>
        </p:spPr>
        <p:txBody>
          <a:bodyPr wrap="square" rtlCol="0">
            <a:spAutoFit/>
          </a:bodyPr>
          <a:lstStyle/>
          <a:p>
            <a:pPr algn="ctr"/>
            <a:r>
              <a:rPr lang="en-GB" sz="1200" b="1" dirty="0"/>
              <a:t>Strengths: </a:t>
            </a:r>
            <a:r>
              <a:rPr lang="en-GB" sz="1200" dirty="0"/>
              <a:t>Popularity, inherited a rich and stable country, loving wife with a strong European alliance, team of experienced advisors and great ambition.</a:t>
            </a:r>
          </a:p>
          <a:p>
            <a:pPr algn="ctr"/>
            <a:r>
              <a:rPr lang="en-GB" sz="1200" b="1" dirty="0"/>
              <a:t>Weaknesses: </a:t>
            </a:r>
            <a:r>
              <a:rPr lang="en-GB" sz="1200" dirty="0"/>
              <a:t>Little political experience or little desire for day-to-day running of the country, attitude simplistic, wanted war over anything else, large ego and liked high risk sports.</a:t>
            </a:r>
          </a:p>
        </p:txBody>
      </p:sp>
      <p:cxnSp>
        <p:nvCxnSpPr>
          <p:cNvPr id="48" name="Straight Connector 47">
            <a:extLst>
              <a:ext uri="{FF2B5EF4-FFF2-40B4-BE49-F238E27FC236}">
                <a16:creationId xmlns:a16="http://schemas.microsoft.com/office/drawing/2014/main" id="{FEC97BE0-276F-4B30-9A6C-D45BA25FFD00}"/>
              </a:ext>
            </a:extLst>
          </p:cNvPr>
          <p:cNvCxnSpPr>
            <a:cxnSpLocks/>
            <a:stCxn id="46" idx="0"/>
            <a:endCxn id="38" idx="3"/>
          </p:cNvCxnSpPr>
          <p:nvPr/>
        </p:nvCxnSpPr>
        <p:spPr>
          <a:xfrm flipH="1" flipV="1">
            <a:off x="9035150" y="4934211"/>
            <a:ext cx="609448" cy="384721"/>
          </a:xfrm>
          <a:prstGeom prst="line">
            <a:avLst/>
          </a:prstGeom>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E0A7324F-466D-4D44-9299-4DDE6F289B84}"/>
              </a:ext>
            </a:extLst>
          </p:cNvPr>
          <p:cNvSpPr txBox="1"/>
          <p:nvPr/>
        </p:nvSpPr>
        <p:spPr>
          <a:xfrm>
            <a:off x="10028377" y="2736983"/>
            <a:ext cx="1567043" cy="1938992"/>
          </a:xfrm>
          <a:prstGeom prst="rect">
            <a:avLst/>
          </a:prstGeom>
          <a:noFill/>
          <a:ln>
            <a:noFill/>
          </a:ln>
        </p:spPr>
        <p:txBody>
          <a:bodyPr wrap="square" rtlCol="0">
            <a:spAutoFit/>
          </a:bodyPr>
          <a:lstStyle/>
          <a:p>
            <a:pPr algn="ctr"/>
            <a:r>
              <a:rPr lang="en-GB" sz="1200" b="1" dirty="0"/>
              <a:t>Hierarchical Society</a:t>
            </a:r>
            <a:r>
              <a:rPr lang="en-GB" sz="1200" dirty="0"/>
              <a:t>:</a:t>
            </a:r>
          </a:p>
          <a:p>
            <a:pPr algn="ctr"/>
            <a:r>
              <a:rPr lang="en-GB" sz="1200" dirty="0"/>
              <a:t>King.</a:t>
            </a:r>
          </a:p>
          <a:p>
            <a:pPr algn="ctr"/>
            <a:r>
              <a:rPr lang="en-GB" sz="1200" dirty="0"/>
              <a:t>Nobility-Gentry, </a:t>
            </a:r>
          </a:p>
          <a:p>
            <a:pPr algn="ctr"/>
            <a:r>
              <a:rPr lang="en-GB" sz="1200" dirty="0"/>
              <a:t>Yeomen-Merchants and Professionals,</a:t>
            </a:r>
          </a:p>
          <a:p>
            <a:pPr algn="ctr"/>
            <a:r>
              <a:rPr lang="en-GB" sz="1200" dirty="0"/>
              <a:t>Business Owners, Tennant Farmers,</a:t>
            </a:r>
          </a:p>
          <a:p>
            <a:pPr algn="ctr"/>
            <a:r>
              <a:rPr lang="en-GB" sz="1200" dirty="0"/>
              <a:t>Labourers-Craftsmen,</a:t>
            </a:r>
          </a:p>
          <a:p>
            <a:pPr algn="ctr"/>
            <a:r>
              <a:rPr lang="en-GB" sz="1200" dirty="0"/>
              <a:t>Unskilled-Vagrants and Homeless.  </a:t>
            </a:r>
          </a:p>
        </p:txBody>
      </p:sp>
      <p:cxnSp>
        <p:nvCxnSpPr>
          <p:cNvPr id="50" name="Straight Connector 49">
            <a:extLst>
              <a:ext uri="{FF2B5EF4-FFF2-40B4-BE49-F238E27FC236}">
                <a16:creationId xmlns:a16="http://schemas.microsoft.com/office/drawing/2014/main" id="{69570FC8-7A69-4A37-92DE-9EE09E42E765}"/>
              </a:ext>
            </a:extLst>
          </p:cNvPr>
          <p:cNvCxnSpPr>
            <a:cxnSpLocks/>
            <a:stCxn id="49" idx="1"/>
            <a:endCxn id="21" idx="3"/>
          </p:cNvCxnSpPr>
          <p:nvPr/>
        </p:nvCxnSpPr>
        <p:spPr>
          <a:xfrm flipH="1" flipV="1">
            <a:off x="9372414" y="3215625"/>
            <a:ext cx="655963" cy="490854"/>
          </a:xfrm>
          <a:prstGeom prst="line">
            <a:avLst/>
          </a:prstGeom>
        </p:spPr>
        <p:style>
          <a:lnRef idx="1">
            <a:schemeClr val="accent1"/>
          </a:lnRef>
          <a:fillRef idx="0">
            <a:schemeClr val="accent1"/>
          </a:fillRef>
          <a:effectRef idx="0">
            <a:schemeClr val="accent1"/>
          </a:effectRef>
          <a:fontRef idx="minor">
            <a:schemeClr val="tx1"/>
          </a:fontRef>
        </p:style>
      </p:cxnSp>
      <p:sp>
        <p:nvSpPr>
          <p:cNvPr id="54" name="TextBox 53">
            <a:extLst>
              <a:ext uri="{FF2B5EF4-FFF2-40B4-BE49-F238E27FC236}">
                <a16:creationId xmlns:a16="http://schemas.microsoft.com/office/drawing/2014/main" id="{1E150FD0-D5DB-465A-98A0-58427311ACCC}"/>
              </a:ext>
            </a:extLst>
          </p:cNvPr>
          <p:cNvSpPr txBox="1"/>
          <p:nvPr/>
        </p:nvSpPr>
        <p:spPr>
          <a:xfrm>
            <a:off x="8042156" y="731304"/>
            <a:ext cx="3122874" cy="1384995"/>
          </a:xfrm>
          <a:prstGeom prst="rect">
            <a:avLst/>
          </a:prstGeom>
          <a:noFill/>
          <a:ln>
            <a:noFill/>
          </a:ln>
        </p:spPr>
        <p:txBody>
          <a:bodyPr wrap="square" rtlCol="0">
            <a:spAutoFit/>
          </a:bodyPr>
          <a:lstStyle/>
          <a:p>
            <a:pPr algn="ctr"/>
            <a:r>
              <a:rPr lang="en-GB" sz="1200" dirty="0"/>
              <a:t>Born the second son of Henry VII (Arthur first).</a:t>
            </a:r>
          </a:p>
          <a:p>
            <a:pPr algn="ctr"/>
            <a:r>
              <a:rPr lang="en-GB" sz="1200" dirty="0"/>
              <a:t>Intelligent, athletic and popular.</a:t>
            </a:r>
          </a:p>
          <a:p>
            <a:pPr algn="ctr"/>
            <a:r>
              <a:rPr lang="en-GB" sz="1200" dirty="0"/>
              <a:t>18 when he became king in 1509.</a:t>
            </a:r>
          </a:p>
          <a:p>
            <a:pPr algn="ctr"/>
            <a:r>
              <a:rPr lang="en-GB" sz="1200" dirty="0"/>
              <a:t>Lack of political experience. </a:t>
            </a:r>
          </a:p>
          <a:p>
            <a:pPr algn="ctr"/>
            <a:r>
              <a:rPr lang="en-GB" sz="1200" dirty="0"/>
              <a:t>Married Catherine of Aragon – Spanish Princess (betrothed to Arthur).</a:t>
            </a:r>
          </a:p>
          <a:p>
            <a:pPr algn="ctr"/>
            <a:r>
              <a:rPr lang="en-GB" sz="1200" dirty="0"/>
              <a:t>Believed in Divine Right and Catholicism.</a:t>
            </a:r>
          </a:p>
        </p:txBody>
      </p:sp>
      <p:cxnSp>
        <p:nvCxnSpPr>
          <p:cNvPr id="55" name="Straight Connector 54">
            <a:extLst>
              <a:ext uri="{FF2B5EF4-FFF2-40B4-BE49-F238E27FC236}">
                <a16:creationId xmlns:a16="http://schemas.microsoft.com/office/drawing/2014/main" id="{774A3C45-CD92-4F49-8BF2-2781D5DE6E7F}"/>
              </a:ext>
            </a:extLst>
          </p:cNvPr>
          <p:cNvCxnSpPr>
            <a:cxnSpLocks/>
            <a:stCxn id="54" idx="1"/>
            <a:endCxn id="45" idx="3"/>
          </p:cNvCxnSpPr>
          <p:nvPr/>
        </p:nvCxnSpPr>
        <p:spPr>
          <a:xfrm flipH="1">
            <a:off x="7222332" y="1423802"/>
            <a:ext cx="819824" cy="71016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46466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162;p14">
            <a:extLst>
              <a:ext uri="{FF2B5EF4-FFF2-40B4-BE49-F238E27FC236}">
                <a16:creationId xmlns:a16="http://schemas.microsoft.com/office/drawing/2014/main" id="{2A9821DF-89BA-4770-8C9A-EDB89A319439}"/>
              </a:ext>
            </a:extLst>
          </p:cNvPr>
          <p:cNvSpPr/>
          <p:nvPr/>
        </p:nvSpPr>
        <p:spPr>
          <a:xfrm>
            <a:off x="130339" y="116632"/>
            <a:ext cx="11854515" cy="6624736"/>
          </a:xfrm>
          <a:prstGeom prst="rect">
            <a:avLst/>
          </a:prstGeom>
          <a:no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6" name="Google Shape;163;p14">
            <a:extLst>
              <a:ext uri="{FF2B5EF4-FFF2-40B4-BE49-F238E27FC236}">
                <a16:creationId xmlns:a16="http://schemas.microsoft.com/office/drawing/2014/main" id="{D79841D8-7547-4A3B-8779-46175259FBE5}"/>
              </a:ext>
            </a:extLst>
          </p:cNvPr>
          <p:cNvSpPr txBox="1"/>
          <p:nvPr/>
        </p:nvSpPr>
        <p:spPr>
          <a:xfrm>
            <a:off x="1450345" y="179475"/>
            <a:ext cx="10172904" cy="572686"/>
          </a:xfrm>
          <a:prstGeom prst="rect">
            <a:avLst/>
          </a:prstGeom>
          <a:solidFill>
            <a:srgbClr val="FF0000"/>
          </a:solidFill>
          <a:ln>
            <a:noFill/>
          </a:ln>
        </p:spPr>
        <p:txBody>
          <a:bodyPr spcFirstLastPara="1" wrap="square" lIns="91425" tIns="45700" rIns="91425" bIns="45700" anchor="t" anchorCtr="0">
            <a:noAutofit/>
          </a:bodyPr>
          <a:lstStyle/>
          <a:p>
            <a:r>
              <a:rPr lang="en-US" sz="1600" b="1" dirty="0">
                <a:solidFill>
                  <a:schemeClr val="lt1"/>
                </a:solidFill>
                <a:ea typeface="Calibri"/>
                <a:cs typeface="Calibri"/>
                <a:sym typeface="Calibri"/>
              </a:rPr>
              <a:t>GCSE History Knowledge </a:t>
            </a:r>
            <a:r>
              <a:rPr lang="en-US" sz="1600" b="1" dirty="0" err="1">
                <a:solidFill>
                  <a:schemeClr val="lt1"/>
                </a:solidFill>
                <a:ea typeface="Calibri"/>
                <a:cs typeface="Calibri"/>
                <a:sym typeface="Calibri"/>
              </a:rPr>
              <a:t>Organiser</a:t>
            </a:r>
            <a:r>
              <a:rPr lang="en-US" sz="1600" b="1" dirty="0">
                <a:solidFill>
                  <a:schemeClr val="lt1"/>
                </a:solidFill>
                <a:ea typeface="Calibri"/>
                <a:cs typeface="Calibri"/>
                <a:sym typeface="Calibri"/>
              </a:rPr>
              <a:t>: </a:t>
            </a:r>
            <a:r>
              <a:rPr lang="en-GB" sz="1600" b="1" dirty="0">
                <a:solidFill>
                  <a:schemeClr val="lt1"/>
                </a:solidFill>
                <a:ea typeface="Calibri"/>
                <a:cs typeface="Calibri"/>
                <a:sym typeface="Calibri"/>
              </a:rPr>
              <a:t>Henry VIII and his Ministers  - The Fall of Cromwell…</a:t>
            </a:r>
            <a:endParaRPr lang="en-US" sz="1600" b="1" dirty="0">
              <a:solidFill>
                <a:schemeClr val="lt1"/>
              </a:solidFill>
              <a:ea typeface="Calibri"/>
              <a:cs typeface="Calibri"/>
              <a:sym typeface="Calibri"/>
            </a:endParaRPr>
          </a:p>
        </p:txBody>
      </p:sp>
      <p:sp>
        <p:nvSpPr>
          <p:cNvPr id="7" name="Google Shape;164;p14">
            <a:extLst>
              <a:ext uri="{FF2B5EF4-FFF2-40B4-BE49-F238E27FC236}">
                <a16:creationId xmlns:a16="http://schemas.microsoft.com/office/drawing/2014/main" id="{60967044-DF86-4CCE-AFC8-B3F22F3C08A1}"/>
              </a:ext>
            </a:extLst>
          </p:cNvPr>
          <p:cNvSpPr/>
          <p:nvPr/>
        </p:nvSpPr>
        <p:spPr>
          <a:xfrm>
            <a:off x="130339" y="121412"/>
            <a:ext cx="1247318" cy="6624736"/>
          </a:xfrm>
          <a:prstGeom prst="rect">
            <a:avLst/>
          </a:prstGeom>
          <a:no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8" name="Google Shape;165;p14">
            <a:extLst>
              <a:ext uri="{FF2B5EF4-FFF2-40B4-BE49-F238E27FC236}">
                <a16:creationId xmlns:a16="http://schemas.microsoft.com/office/drawing/2014/main" id="{506A71DF-1936-48B4-AF78-5E2F187F9C11}"/>
              </a:ext>
            </a:extLst>
          </p:cNvPr>
          <p:cNvSpPr txBox="1"/>
          <p:nvPr/>
        </p:nvSpPr>
        <p:spPr>
          <a:xfrm>
            <a:off x="130339" y="134196"/>
            <a:ext cx="1247318" cy="6592655"/>
          </a:xfrm>
          <a:prstGeom prst="rect">
            <a:avLst/>
          </a:prstGeom>
          <a:noFill/>
          <a:ln>
            <a:noFill/>
          </a:ln>
        </p:spPr>
        <p:txBody>
          <a:bodyPr spcFirstLastPara="1" wrap="square" lIns="91425" tIns="45700" rIns="91425" bIns="45700" anchor="t" anchorCtr="0">
            <a:noAutofit/>
          </a:bodyPr>
          <a:lstStyle/>
          <a:p>
            <a:r>
              <a:rPr lang="en-GB" sz="1100" b="1" u="sng" dirty="0">
                <a:solidFill>
                  <a:schemeClr val="dk1"/>
                </a:solidFill>
                <a:ea typeface="Calibri"/>
                <a:cs typeface="Calibri"/>
                <a:sym typeface="Calibri"/>
              </a:rPr>
              <a:t>The execution of Cromwell:</a:t>
            </a:r>
          </a:p>
          <a:p>
            <a:endParaRPr lang="en-GB" sz="1100" b="1" u="sng" dirty="0">
              <a:solidFill>
                <a:schemeClr val="dk1"/>
              </a:solidFill>
              <a:ea typeface="Calibri"/>
              <a:cs typeface="Calibri"/>
              <a:sym typeface="Calibri"/>
            </a:endParaRPr>
          </a:p>
          <a:p>
            <a:r>
              <a:rPr lang="en-GB" sz="1100" b="1" dirty="0">
                <a:solidFill>
                  <a:schemeClr val="dk1"/>
                </a:solidFill>
                <a:ea typeface="Calibri"/>
                <a:cs typeface="Calibri"/>
                <a:sym typeface="Calibri"/>
              </a:rPr>
              <a:t>10</a:t>
            </a:r>
            <a:r>
              <a:rPr lang="en-GB" sz="1100" b="1" baseline="30000" dirty="0">
                <a:solidFill>
                  <a:schemeClr val="dk1"/>
                </a:solidFill>
                <a:ea typeface="Calibri"/>
                <a:cs typeface="Calibri"/>
                <a:sym typeface="Calibri"/>
              </a:rPr>
              <a:t>th</a:t>
            </a:r>
            <a:r>
              <a:rPr lang="en-GB" sz="1100" b="1" dirty="0">
                <a:solidFill>
                  <a:schemeClr val="dk1"/>
                </a:solidFill>
                <a:ea typeface="Calibri"/>
                <a:cs typeface="Calibri"/>
                <a:sym typeface="Calibri"/>
              </a:rPr>
              <a:t> June 1940 – </a:t>
            </a:r>
            <a:r>
              <a:rPr lang="en-GB" sz="1100" dirty="0">
                <a:solidFill>
                  <a:schemeClr val="dk1"/>
                </a:solidFill>
                <a:ea typeface="Calibri"/>
                <a:cs typeface="Calibri"/>
                <a:sym typeface="Calibri"/>
              </a:rPr>
              <a:t>a Cromwell was arrested at a Privy Council meeting for Treason and Heresy (having the wrong religion and going against the King.</a:t>
            </a:r>
          </a:p>
          <a:p>
            <a:endParaRPr lang="en-GB" sz="1100" b="1" dirty="0">
              <a:solidFill>
                <a:schemeClr val="dk1"/>
              </a:solidFill>
              <a:ea typeface="Calibri"/>
              <a:cs typeface="Calibri"/>
              <a:sym typeface="Calibri"/>
            </a:endParaRPr>
          </a:p>
          <a:p>
            <a:r>
              <a:rPr lang="en-GB" sz="1100" b="1" dirty="0">
                <a:solidFill>
                  <a:schemeClr val="dk1"/>
                </a:solidFill>
                <a:ea typeface="Calibri"/>
                <a:cs typeface="Calibri"/>
                <a:sym typeface="Calibri"/>
              </a:rPr>
              <a:t>Seizure– </a:t>
            </a:r>
            <a:r>
              <a:rPr lang="en-GB" sz="1100" dirty="0">
                <a:solidFill>
                  <a:schemeClr val="dk1"/>
                </a:solidFill>
                <a:ea typeface="Calibri"/>
                <a:cs typeface="Calibri"/>
                <a:sym typeface="Calibri"/>
              </a:rPr>
              <a:t>Royal goods were seized up to the value of 2 million pounds today (7,000 at the time).</a:t>
            </a:r>
          </a:p>
          <a:p>
            <a:endParaRPr lang="en-GB" sz="1100" b="1" dirty="0">
              <a:solidFill>
                <a:schemeClr val="dk1"/>
              </a:solidFill>
              <a:ea typeface="Calibri"/>
              <a:cs typeface="Calibri"/>
              <a:sym typeface="Calibri"/>
            </a:endParaRPr>
          </a:p>
          <a:p>
            <a:r>
              <a:rPr lang="en-GB" sz="1100" b="1" dirty="0">
                <a:solidFill>
                  <a:schemeClr val="dk1"/>
                </a:solidFill>
                <a:ea typeface="Calibri"/>
                <a:cs typeface="Calibri"/>
                <a:sym typeface="Calibri"/>
              </a:rPr>
              <a:t>29</a:t>
            </a:r>
            <a:r>
              <a:rPr lang="en-GB" sz="1100" b="1" baseline="30000" dirty="0">
                <a:solidFill>
                  <a:schemeClr val="dk1"/>
                </a:solidFill>
                <a:ea typeface="Calibri"/>
                <a:cs typeface="Calibri"/>
                <a:sym typeface="Calibri"/>
              </a:rPr>
              <a:t>th</a:t>
            </a:r>
            <a:r>
              <a:rPr lang="en-GB" sz="1100" b="1" dirty="0">
                <a:solidFill>
                  <a:schemeClr val="dk1"/>
                </a:solidFill>
                <a:ea typeface="Calibri"/>
                <a:cs typeface="Calibri"/>
                <a:sym typeface="Calibri"/>
              </a:rPr>
              <a:t> June 1540 – </a:t>
            </a:r>
            <a:r>
              <a:rPr lang="en-GB" sz="1100" dirty="0">
                <a:solidFill>
                  <a:schemeClr val="dk1"/>
                </a:solidFill>
                <a:ea typeface="Calibri"/>
                <a:cs typeface="Calibri"/>
                <a:sym typeface="Calibri"/>
              </a:rPr>
              <a:t>Parliament passed the Act of Attainder which meant Cromwell was declared guilty with no trial. Cromwell wrote Henry a letter hoping to change his mind.</a:t>
            </a:r>
          </a:p>
          <a:p>
            <a:endParaRPr lang="en-GB" sz="1100" b="1" dirty="0">
              <a:solidFill>
                <a:schemeClr val="dk1"/>
              </a:solidFill>
              <a:ea typeface="Calibri"/>
              <a:cs typeface="Calibri"/>
              <a:sym typeface="Calibri"/>
            </a:endParaRPr>
          </a:p>
          <a:p>
            <a:r>
              <a:rPr lang="en-GB" sz="1100" b="1" dirty="0">
                <a:solidFill>
                  <a:schemeClr val="dk1"/>
                </a:solidFill>
                <a:ea typeface="Calibri"/>
                <a:cs typeface="Calibri"/>
                <a:sym typeface="Calibri"/>
              </a:rPr>
              <a:t>28</a:t>
            </a:r>
            <a:r>
              <a:rPr lang="en-GB" sz="1100" b="1" baseline="30000" dirty="0">
                <a:solidFill>
                  <a:schemeClr val="dk1"/>
                </a:solidFill>
                <a:ea typeface="Calibri"/>
                <a:cs typeface="Calibri"/>
                <a:sym typeface="Calibri"/>
              </a:rPr>
              <a:t>th</a:t>
            </a:r>
            <a:r>
              <a:rPr lang="en-GB" sz="1100" b="1" dirty="0">
                <a:solidFill>
                  <a:schemeClr val="dk1"/>
                </a:solidFill>
                <a:ea typeface="Calibri"/>
                <a:cs typeface="Calibri"/>
                <a:sym typeface="Calibri"/>
              </a:rPr>
              <a:t> July 1540 – </a:t>
            </a:r>
            <a:r>
              <a:rPr lang="en-GB" sz="1100" dirty="0">
                <a:solidFill>
                  <a:schemeClr val="dk1"/>
                </a:solidFill>
                <a:ea typeface="Calibri"/>
                <a:cs typeface="Calibri"/>
                <a:sym typeface="Calibri"/>
              </a:rPr>
              <a:t>Cromwell was executed and Henry married Catherine Howard on the same day.</a:t>
            </a:r>
          </a:p>
          <a:p>
            <a:endParaRPr lang="en-GB" sz="1100" b="1" dirty="0">
              <a:solidFill>
                <a:schemeClr val="dk1"/>
              </a:solidFill>
              <a:ea typeface="Calibri"/>
              <a:cs typeface="Calibri"/>
              <a:sym typeface="Calibri"/>
            </a:endParaRPr>
          </a:p>
          <a:p>
            <a:endParaRPr lang="en-GB" sz="1100" b="1" dirty="0">
              <a:solidFill>
                <a:schemeClr val="dk1"/>
              </a:solidFill>
              <a:ea typeface="Calibri"/>
              <a:cs typeface="Calibri"/>
              <a:sym typeface="Calibri"/>
            </a:endParaRPr>
          </a:p>
          <a:p>
            <a:endParaRPr lang="en-GB" sz="1100" b="1" dirty="0">
              <a:solidFill>
                <a:schemeClr val="dk1"/>
              </a:solidFill>
              <a:ea typeface="Calibri"/>
              <a:cs typeface="Calibri"/>
              <a:sym typeface="Calibri"/>
            </a:endParaRPr>
          </a:p>
          <a:p>
            <a:endParaRPr lang="en-GB" sz="1100" b="1" dirty="0">
              <a:solidFill>
                <a:schemeClr val="dk1"/>
              </a:solidFill>
              <a:ea typeface="Calibri"/>
              <a:cs typeface="Calibri"/>
              <a:sym typeface="Calibri"/>
            </a:endParaRPr>
          </a:p>
          <a:p>
            <a:endParaRPr lang="en-GB" sz="1100" b="1" u="sng" dirty="0">
              <a:solidFill>
                <a:schemeClr val="dk1"/>
              </a:solidFill>
              <a:cs typeface="Calibri"/>
              <a:sym typeface="Calibri"/>
            </a:endParaRPr>
          </a:p>
          <a:p>
            <a:endParaRPr lang="en-GB" sz="1100" dirty="0"/>
          </a:p>
        </p:txBody>
      </p:sp>
      <p:sp>
        <p:nvSpPr>
          <p:cNvPr id="9" name="TextBox 8">
            <a:extLst>
              <a:ext uri="{FF2B5EF4-FFF2-40B4-BE49-F238E27FC236}">
                <a16:creationId xmlns:a16="http://schemas.microsoft.com/office/drawing/2014/main" id="{3968038C-5392-489B-800F-80D10FD9C677}"/>
              </a:ext>
            </a:extLst>
          </p:cNvPr>
          <p:cNvSpPr txBox="1"/>
          <p:nvPr/>
        </p:nvSpPr>
        <p:spPr>
          <a:xfrm>
            <a:off x="3755331" y="871899"/>
            <a:ext cx="5851852" cy="369332"/>
          </a:xfrm>
          <a:prstGeom prst="rect">
            <a:avLst/>
          </a:prstGeom>
          <a:noFill/>
          <a:ln w="28575">
            <a:solidFill>
              <a:schemeClr val="tx1"/>
            </a:solidFill>
          </a:ln>
        </p:spPr>
        <p:txBody>
          <a:bodyPr wrap="square" rtlCol="0">
            <a:spAutoFit/>
          </a:bodyPr>
          <a:lstStyle/>
          <a:p>
            <a:pPr algn="ctr"/>
            <a:r>
              <a:rPr lang="en-US" dirty="0"/>
              <a:t>How did Cromwell fall from power?</a:t>
            </a:r>
            <a:endParaRPr lang="en-GB" dirty="0"/>
          </a:p>
        </p:txBody>
      </p:sp>
      <p:cxnSp>
        <p:nvCxnSpPr>
          <p:cNvPr id="13" name="Straight Connector 12">
            <a:extLst>
              <a:ext uri="{FF2B5EF4-FFF2-40B4-BE49-F238E27FC236}">
                <a16:creationId xmlns:a16="http://schemas.microsoft.com/office/drawing/2014/main" id="{F96B6041-E3EA-40FA-A60E-93037D9CD883}"/>
              </a:ext>
            </a:extLst>
          </p:cNvPr>
          <p:cNvCxnSpPr>
            <a:cxnSpLocks/>
            <a:stCxn id="9" idx="2"/>
            <a:endCxn id="23" idx="3"/>
          </p:cNvCxnSpPr>
          <p:nvPr/>
        </p:nvCxnSpPr>
        <p:spPr>
          <a:xfrm flipH="1">
            <a:off x="4723807" y="1241231"/>
            <a:ext cx="1957450" cy="421249"/>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5A82B74A-5724-4E30-A3A1-F2BB3384CE35}"/>
              </a:ext>
            </a:extLst>
          </p:cNvPr>
          <p:cNvCxnSpPr>
            <a:cxnSpLocks/>
            <a:stCxn id="9" idx="2"/>
            <a:endCxn id="26" idx="0"/>
          </p:cNvCxnSpPr>
          <p:nvPr/>
        </p:nvCxnSpPr>
        <p:spPr>
          <a:xfrm>
            <a:off x="6681257" y="1241231"/>
            <a:ext cx="15205" cy="225545"/>
          </a:xfrm>
          <a:prstGeom prst="line">
            <a:avLst/>
          </a:prstGeom>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58979603-BB99-4066-806A-BD7CDF83C47E}"/>
              </a:ext>
            </a:extLst>
          </p:cNvPr>
          <p:cNvSpPr txBox="1"/>
          <p:nvPr/>
        </p:nvSpPr>
        <p:spPr>
          <a:xfrm>
            <a:off x="2218420" y="1508591"/>
            <a:ext cx="2505387" cy="307777"/>
          </a:xfrm>
          <a:prstGeom prst="rect">
            <a:avLst/>
          </a:prstGeom>
          <a:noFill/>
          <a:ln>
            <a:solidFill>
              <a:schemeClr val="tx1"/>
            </a:solidFill>
          </a:ln>
        </p:spPr>
        <p:txBody>
          <a:bodyPr wrap="square" rtlCol="0">
            <a:spAutoFit/>
          </a:bodyPr>
          <a:lstStyle/>
          <a:p>
            <a:pPr algn="ctr"/>
            <a:r>
              <a:rPr lang="en-GB" sz="1400" dirty="0"/>
              <a:t>Marriage to Anne of Cleves</a:t>
            </a:r>
          </a:p>
        </p:txBody>
      </p:sp>
      <p:sp>
        <p:nvSpPr>
          <p:cNvPr id="26" name="TextBox 25">
            <a:extLst>
              <a:ext uri="{FF2B5EF4-FFF2-40B4-BE49-F238E27FC236}">
                <a16:creationId xmlns:a16="http://schemas.microsoft.com/office/drawing/2014/main" id="{E3B32CBC-135B-48CE-911B-431A87B1F244}"/>
              </a:ext>
            </a:extLst>
          </p:cNvPr>
          <p:cNvSpPr txBox="1"/>
          <p:nvPr/>
        </p:nvSpPr>
        <p:spPr>
          <a:xfrm>
            <a:off x="5740293" y="1466776"/>
            <a:ext cx="1912338" cy="523220"/>
          </a:xfrm>
          <a:prstGeom prst="rect">
            <a:avLst/>
          </a:prstGeom>
          <a:noFill/>
          <a:ln>
            <a:solidFill>
              <a:schemeClr val="tx1"/>
            </a:solidFill>
          </a:ln>
        </p:spPr>
        <p:txBody>
          <a:bodyPr wrap="square" rtlCol="0">
            <a:spAutoFit/>
          </a:bodyPr>
          <a:lstStyle/>
          <a:p>
            <a:pPr algn="ctr"/>
            <a:r>
              <a:rPr lang="en-GB" sz="1400" dirty="0"/>
              <a:t>Duke of Norfolk and Catherine Howard</a:t>
            </a:r>
          </a:p>
        </p:txBody>
      </p:sp>
      <p:sp>
        <p:nvSpPr>
          <p:cNvPr id="38" name="TextBox 37">
            <a:extLst>
              <a:ext uri="{FF2B5EF4-FFF2-40B4-BE49-F238E27FC236}">
                <a16:creationId xmlns:a16="http://schemas.microsoft.com/office/drawing/2014/main" id="{9F0B7892-7AF5-47D8-A3DB-7A6FD5EB9C0C}"/>
              </a:ext>
            </a:extLst>
          </p:cNvPr>
          <p:cNvSpPr txBox="1"/>
          <p:nvPr/>
        </p:nvSpPr>
        <p:spPr>
          <a:xfrm>
            <a:off x="9367469" y="1508591"/>
            <a:ext cx="1410029" cy="307777"/>
          </a:xfrm>
          <a:prstGeom prst="rect">
            <a:avLst/>
          </a:prstGeom>
          <a:noFill/>
          <a:ln>
            <a:solidFill>
              <a:schemeClr val="tx1"/>
            </a:solidFill>
          </a:ln>
        </p:spPr>
        <p:txBody>
          <a:bodyPr wrap="square" rtlCol="0">
            <a:spAutoFit/>
          </a:bodyPr>
          <a:lstStyle/>
          <a:p>
            <a:pPr algn="ctr"/>
            <a:r>
              <a:rPr lang="en-GB" sz="1400" dirty="0"/>
              <a:t>Other reasons..</a:t>
            </a:r>
          </a:p>
        </p:txBody>
      </p:sp>
      <p:cxnSp>
        <p:nvCxnSpPr>
          <p:cNvPr id="39" name="Straight Connector 38">
            <a:extLst>
              <a:ext uri="{FF2B5EF4-FFF2-40B4-BE49-F238E27FC236}">
                <a16:creationId xmlns:a16="http://schemas.microsoft.com/office/drawing/2014/main" id="{FC47D784-B859-4930-8193-EFE477245493}"/>
              </a:ext>
            </a:extLst>
          </p:cNvPr>
          <p:cNvCxnSpPr>
            <a:cxnSpLocks/>
            <a:stCxn id="9" idx="2"/>
            <a:endCxn id="38" idx="1"/>
          </p:cNvCxnSpPr>
          <p:nvPr/>
        </p:nvCxnSpPr>
        <p:spPr>
          <a:xfrm>
            <a:off x="6681257" y="1241231"/>
            <a:ext cx="2686212" cy="421249"/>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55" name="Table 54">
            <a:extLst>
              <a:ext uri="{FF2B5EF4-FFF2-40B4-BE49-F238E27FC236}">
                <a16:creationId xmlns:a16="http://schemas.microsoft.com/office/drawing/2014/main" id="{0FD4D5D5-5A93-45F6-8DC1-F773020C734A}"/>
              </a:ext>
            </a:extLst>
          </p:cNvPr>
          <p:cNvGraphicFramePr>
            <a:graphicFrameLocks noGrp="1"/>
          </p:cNvGraphicFramePr>
          <p:nvPr>
            <p:extLst>
              <p:ext uri="{D42A27DB-BD31-4B8C-83A1-F6EECF244321}">
                <p14:modId xmlns:p14="http://schemas.microsoft.com/office/powerpoint/2010/main" val="1588976760"/>
              </p:ext>
            </p:extLst>
          </p:nvPr>
        </p:nvGraphicFramePr>
        <p:xfrm>
          <a:off x="1758320" y="1982388"/>
          <a:ext cx="2965487" cy="4606948"/>
        </p:xfrm>
        <a:graphic>
          <a:graphicData uri="http://schemas.openxmlformats.org/drawingml/2006/table">
            <a:tbl>
              <a:tblPr firstRow="1" bandRow="1">
                <a:tableStyleId>{073A0DAA-6AF3-43AB-8588-CEC1D06C72B9}</a:tableStyleId>
              </a:tblPr>
              <a:tblGrid>
                <a:gridCol w="2965487">
                  <a:extLst>
                    <a:ext uri="{9D8B030D-6E8A-4147-A177-3AD203B41FA5}">
                      <a16:colId xmlns:a16="http://schemas.microsoft.com/office/drawing/2014/main" val="3199530973"/>
                    </a:ext>
                  </a:extLst>
                </a:gridCol>
              </a:tblGrid>
              <a:tr h="487069">
                <a:tc>
                  <a:txBody>
                    <a:bodyPr/>
                    <a:lstStyle/>
                    <a:p>
                      <a:pPr algn="ctr"/>
                      <a:r>
                        <a:rPr lang="en-GB" sz="1100" dirty="0"/>
                        <a:t>The failed forth marriage…</a:t>
                      </a:r>
                    </a:p>
                  </a:txBody>
                  <a:tcPr/>
                </a:tc>
                <a:extLst>
                  <a:ext uri="{0D108BD9-81ED-4DB2-BD59-A6C34878D82A}">
                    <a16:rowId xmlns:a16="http://schemas.microsoft.com/office/drawing/2014/main" val="1994373642"/>
                  </a:ext>
                </a:extLst>
              </a:tr>
              <a:tr h="41198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i="0" kern="1200" dirty="0">
                          <a:solidFill>
                            <a:schemeClr val="tx1"/>
                          </a:solidFill>
                          <a:effectLst/>
                          <a:latin typeface="+mn-lt"/>
                          <a:ea typeface="+mn-ea"/>
                          <a:cs typeface="Times New Roman" panose="02020603050405020304" pitchFamily="18" charset="0"/>
                        </a:rPr>
                        <a:t>The Cleves marriage had been a disaster. Henry had believed that a foreign alliance was necessary in 1539 as he believed Francis I and Charles V could attack England and restore Catholicism.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0" i="0" kern="1200" dirty="0">
                        <a:solidFill>
                          <a:schemeClr val="tx1"/>
                        </a:solidFill>
                        <a:effectLst/>
                        <a:latin typeface="+mn-lt"/>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i="0" kern="1200" dirty="0">
                          <a:solidFill>
                            <a:schemeClr val="tx1"/>
                          </a:solidFill>
                          <a:effectLst/>
                          <a:latin typeface="+mn-lt"/>
                          <a:ea typeface="+mn-ea"/>
                          <a:cs typeface="Times New Roman" panose="02020603050405020304" pitchFamily="18" charset="0"/>
                        </a:rPr>
                        <a:t>Cromwell had a painting of Anne created prior to them meeting by Hans Holbein, but when the meeting did take place Henry took a disliking to Anne as he said she did not recognise him, she was not accustomed to being an English Queen and that he didn’t find her attractive. This was blamed on Cromwell as he had organised the marriage.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0" i="0" kern="1200" dirty="0">
                        <a:solidFill>
                          <a:schemeClr val="tx1"/>
                        </a:solidFill>
                        <a:effectLst/>
                        <a:latin typeface="+mn-lt"/>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i="0" kern="1200" dirty="0">
                          <a:solidFill>
                            <a:schemeClr val="tx1"/>
                          </a:solidFill>
                          <a:effectLst/>
                          <a:latin typeface="+mn-lt"/>
                          <a:ea typeface="+mn-ea"/>
                          <a:cs typeface="Times New Roman" panose="02020603050405020304" pitchFamily="18" charset="0"/>
                        </a:rPr>
                        <a:t>Due to the alliance, the divorce settlement was expensive and Henry was deeply angry at the humiliating marriage. The marriage didn’t quite last 6 months. Nothing had been gained and a lot of money and time had been wasted. This was blamed on Cromwell. </a:t>
                      </a:r>
                    </a:p>
                    <a:p>
                      <a:endParaRPr lang="en-GB" sz="1100" dirty="0"/>
                    </a:p>
                  </a:txBody>
                  <a:tcPr>
                    <a:solidFill>
                      <a:schemeClr val="bg1">
                        <a:lumMod val="95000"/>
                      </a:schemeClr>
                    </a:solidFill>
                  </a:tcPr>
                </a:tc>
                <a:extLst>
                  <a:ext uri="{0D108BD9-81ED-4DB2-BD59-A6C34878D82A}">
                    <a16:rowId xmlns:a16="http://schemas.microsoft.com/office/drawing/2014/main" val="2546777582"/>
                  </a:ext>
                </a:extLst>
              </a:tr>
            </a:tbl>
          </a:graphicData>
        </a:graphic>
      </p:graphicFrame>
      <p:pic>
        <p:nvPicPr>
          <p:cNvPr id="28" name="Picture 4" descr="https://static.thenounproject.com/png/2103921-200.png">
            <a:extLst>
              <a:ext uri="{FF2B5EF4-FFF2-40B4-BE49-F238E27FC236}">
                <a16:creationId xmlns:a16="http://schemas.microsoft.com/office/drawing/2014/main" id="{84A3D277-978E-426E-8250-62979D7334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83230" y="1400968"/>
            <a:ext cx="480318" cy="480318"/>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6" descr="https://static.thenounproject.com/png/576797-200.png">
            <a:extLst>
              <a:ext uri="{FF2B5EF4-FFF2-40B4-BE49-F238E27FC236}">
                <a16:creationId xmlns:a16="http://schemas.microsoft.com/office/drawing/2014/main" id="{7DF77C93-E161-4CAB-AA96-8DC8A9BEB00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8320" y="1443671"/>
            <a:ext cx="437615" cy="43761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3" name="Table 32">
            <a:extLst>
              <a:ext uri="{FF2B5EF4-FFF2-40B4-BE49-F238E27FC236}">
                <a16:creationId xmlns:a16="http://schemas.microsoft.com/office/drawing/2014/main" id="{F5D337BF-135A-4E6E-AFF3-8B3F89C21B9F}"/>
              </a:ext>
            </a:extLst>
          </p:cNvPr>
          <p:cNvGraphicFramePr>
            <a:graphicFrameLocks noGrp="1"/>
          </p:cNvGraphicFramePr>
          <p:nvPr>
            <p:extLst>
              <p:ext uri="{D42A27DB-BD31-4B8C-83A1-F6EECF244321}">
                <p14:modId xmlns:p14="http://schemas.microsoft.com/office/powerpoint/2010/main" val="1798849989"/>
              </p:ext>
            </p:extLst>
          </p:nvPr>
        </p:nvGraphicFramePr>
        <p:xfrm>
          <a:off x="5090353" y="1975394"/>
          <a:ext cx="2980334" cy="4606948"/>
        </p:xfrm>
        <a:graphic>
          <a:graphicData uri="http://schemas.openxmlformats.org/drawingml/2006/table">
            <a:tbl>
              <a:tblPr firstRow="1" bandRow="1">
                <a:tableStyleId>{073A0DAA-6AF3-43AB-8588-CEC1D06C72B9}</a:tableStyleId>
              </a:tblPr>
              <a:tblGrid>
                <a:gridCol w="2980334">
                  <a:extLst>
                    <a:ext uri="{9D8B030D-6E8A-4147-A177-3AD203B41FA5}">
                      <a16:colId xmlns:a16="http://schemas.microsoft.com/office/drawing/2014/main" val="3199530973"/>
                    </a:ext>
                  </a:extLst>
                </a:gridCol>
              </a:tblGrid>
              <a:tr h="487069">
                <a:tc>
                  <a:txBody>
                    <a:bodyPr/>
                    <a:lstStyle/>
                    <a:p>
                      <a:pPr algn="ctr"/>
                      <a:r>
                        <a:rPr lang="en-GB" sz="1100" dirty="0"/>
                        <a:t>The other woman and her uncle…</a:t>
                      </a:r>
                    </a:p>
                  </a:txBody>
                  <a:tcPr/>
                </a:tc>
                <a:extLst>
                  <a:ext uri="{0D108BD9-81ED-4DB2-BD59-A6C34878D82A}">
                    <a16:rowId xmlns:a16="http://schemas.microsoft.com/office/drawing/2014/main" val="1994373642"/>
                  </a:ext>
                </a:extLst>
              </a:tr>
              <a:tr h="4119879">
                <a:tc>
                  <a:txBody>
                    <a:bodyPr/>
                    <a:lstStyle/>
                    <a:p>
                      <a:r>
                        <a:rPr lang="en-GB" sz="1100" dirty="0"/>
                        <a:t>Thomas Howard, the Duke of Norfolk played a leading role in pushing Wolsey from power, and he did the same for Cromwell. There were three reasons why Norfolk impacted on Cromwell’s fate. Firstly, Norfolk believed that only those in high classes in society deserved important titles, not the likes of Cromwell, he believed he should be the king’s Chief Minister. </a:t>
                      </a:r>
                    </a:p>
                    <a:p>
                      <a:endParaRPr lang="en-GB" sz="1100" dirty="0"/>
                    </a:p>
                    <a:p>
                      <a:r>
                        <a:rPr lang="en-GB" sz="1100" dirty="0"/>
                        <a:t>Secondly, Norfolk was a Catholic and he convinced Henry that the protestant religion had gone to far, especially with the Dissolution of the Monasteries and Cromwell disrespecting Norfolk’s family by taking over the monastery where his family members were buried. </a:t>
                      </a:r>
                    </a:p>
                    <a:p>
                      <a:endParaRPr lang="en-GB" sz="1100" dirty="0"/>
                    </a:p>
                    <a:p>
                      <a:r>
                        <a:rPr lang="en-GB" sz="1100" dirty="0"/>
                        <a:t>Thirdly, Norfolk’s other niece (Anne Boleyn had also been his niece) Catherine Howard who Henry was interested in marrying, which would bring Norfolk closer to Henry, meaning greater problems for Cromwell</a:t>
                      </a:r>
                    </a:p>
                  </a:txBody>
                  <a:tcPr>
                    <a:solidFill>
                      <a:schemeClr val="bg1">
                        <a:lumMod val="95000"/>
                      </a:schemeClr>
                    </a:solidFill>
                  </a:tcPr>
                </a:tc>
                <a:extLst>
                  <a:ext uri="{0D108BD9-81ED-4DB2-BD59-A6C34878D82A}">
                    <a16:rowId xmlns:a16="http://schemas.microsoft.com/office/drawing/2014/main" val="2546777582"/>
                  </a:ext>
                </a:extLst>
              </a:tr>
            </a:tbl>
          </a:graphicData>
        </a:graphic>
      </p:graphicFrame>
      <p:graphicFrame>
        <p:nvGraphicFramePr>
          <p:cNvPr id="34" name="Table 33">
            <a:extLst>
              <a:ext uri="{FF2B5EF4-FFF2-40B4-BE49-F238E27FC236}">
                <a16:creationId xmlns:a16="http://schemas.microsoft.com/office/drawing/2014/main" id="{F149EB6F-1A7D-4B64-9E5B-B7493BE1206B}"/>
              </a:ext>
            </a:extLst>
          </p:cNvPr>
          <p:cNvGraphicFramePr>
            <a:graphicFrameLocks noGrp="1"/>
          </p:cNvGraphicFramePr>
          <p:nvPr>
            <p:extLst>
              <p:ext uri="{D42A27DB-BD31-4B8C-83A1-F6EECF244321}">
                <p14:modId xmlns:p14="http://schemas.microsoft.com/office/powerpoint/2010/main" val="1043774379"/>
              </p:ext>
            </p:extLst>
          </p:nvPr>
        </p:nvGraphicFramePr>
        <p:xfrm>
          <a:off x="8436867" y="1982388"/>
          <a:ext cx="3450333" cy="4693309"/>
        </p:xfrm>
        <a:graphic>
          <a:graphicData uri="http://schemas.openxmlformats.org/drawingml/2006/table">
            <a:tbl>
              <a:tblPr firstRow="1" bandRow="1">
                <a:tableStyleId>{073A0DAA-6AF3-43AB-8588-CEC1D06C72B9}</a:tableStyleId>
              </a:tblPr>
              <a:tblGrid>
                <a:gridCol w="3450333">
                  <a:extLst>
                    <a:ext uri="{9D8B030D-6E8A-4147-A177-3AD203B41FA5}">
                      <a16:colId xmlns:a16="http://schemas.microsoft.com/office/drawing/2014/main" val="3199530973"/>
                    </a:ext>
                  </a:extLst>
                </a:gridCol>
              </a:tblGrid>
              <a:tr h="487069">
                <a:tc>
                  <a:txBody>
                    <a:bodyPr/>
                    <a:lstStyle/>
                    <a:p>
                      <a:pPr algn="ctr"/>
                      <a:r>
                        <a:rPr lang="en-GB" sz="1100" dirty="0"/>
                        <a:t>The religion and power cause…</a:t>
                      </a:r>
                    </a:p>
                  </a:txBody>
                  <a:tcPr/>
                </a:tc>
                <a:extLst>
                  <a:ext uri="{0D108BD9-81ED-4DB2-BD59-A6C34878D82A}">
                    <a16:rowId xmlns:a16="http://schemas.microsoft.com/office/drawing/2014/main" val="1994373642"/>
                  </a:ext>
                </a:extLst>
              </a:tr>
              <a:tr h="41198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i="0" kern="1200" dirty="0">
                          <a:solidFill>
                            <a:schemeClr val="tx1"/>
                          </a:solidFill>
                          <a:effectLst/>
                          <a:latin typeface="+mn-lt"/>
                          <a:ea typeface="+mn-ea"/>
                          <a:cs typeface="Times New Roman" panose="02020603050405020304" pitchFamily="18" charset="0"/>
                        </a:rPr>
                        <a:t>One reason why Cromwell fell from power in 1540 was due to his ambitions for power. For over ten years he had been building up his power and wealth. Among the evidence for this was the claim that Cromwell had been planning to marry Henry’s eldest daughter – Mary Tudor, and therefore become a central member of the Royal family. This was seen as a way to rival Henry and would therefore be classed as treason. However, many say this was not true! Mary who was a catholic would never have married the person responsible for breaking with Rome. Although these trumped up charges or false accusations could have been responsible for Cromwell’s execution.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0" i="0" kern="1200" dirty="0">
                        <a:solidFill>
                          <a:schemeClr val="tx1"/>
                        </a:solidFill>
                        <a:effectLst/>
                        <a:latin typeface="+mn-lt"/>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i="0" kern="1200" dirty="0">
                          <a:solidFill>
                            <a:schemeClr val="tx1"/>
                          </a:solidFill>
                          <a:effectLst/>
                          <a:latin typeface="+mn-lt"/>
                          <a:ea typeface="+mn-ea"/>
                          <a:cs typeface="Times New Roman" panose="02020603050405020304" pitchFamily="18" charset="0"/>
                        </a:rPr>
                        <a:t>Religion was really important to Henry and not to Cromwell, this proved a problem in later life for Henry when he believed he may go to hell for becoming a protestant rather than a catholic. In 1539 Henry wanted to pass the Six Articles, which moved back towards Catholicism but in 1540 Cromwell’s enemies told Henry that Cromwell opposed this new act, which divided the king and Cromwell further.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0" i="0" kern="1200" dirty="0">
                        <a:solidFill>
                          <a:schemeClr val="tx1"/>
                        </a:solidFill>
                        <a:effectLst/>
                        <a:latin typeface="+mn-lt"/>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i="0" kern="1200" dirty="0">
                          <a:solidFill>
                            <a:schemeClr val="tx1"/>
                          </a:solidFill>
                          <a:effectLst/>
                          <a:latin typeface="+mn-lt"/>
                          <a:ea typeface="+mn-ea"/>
                          <a:cs typeface="Times New Roman" panose="02020603050405020304" pitchFamily="18" charset="0"/>
                        </a:rPr>
                        <a:t>Finally, Henry’s personality had changed over the years, especially after his accident in 1536 when he fell off his horse jousting. Since then his leg had been injured and ulcerated. Henry was always from then on quick to blame others for his problems and Cromwell was an easy target after the mistakes he had been making recently. </a:t>
                      </a:r>
                    </a:p>
                  </a:txBody>
                  <a:tcPr>
                    <a:solidFill>
                      <a:schemeClr val="bg1">
                        <a:lumMod val="95000"/>
                      </a:schemeClr>
                    </a:solidFill>
                  </a:tcPr>
                </a:tc>
                <a:extLst>
                  <a:ext uri="{0D108BD9-81ED-4DB2-BD59-A6C34878D82A}">
                    <a16:rowId xmlns:a16="http://schemas.microsoft.com/office/drawing/2014/main" val="2546777582"/>
                  </a:ext>
                </a:extLst>
              </a:tr>
            </a:tbl>
          </a:graphicData>
        </a:graphic>
      </p:graphicFrame>
    </p:spTree>
    <p:extLst>
      <p:ext uri="{BB962C8B-B14F-4D97-AF65-F5344CB8AC3E}">
        <p14:creationId xmlns:p14="http://schemas.microsoft.com/office/powerpoint/2010/main" val="19459401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162;p14">
            <a:extLst>
              <a:ext uri="{FF2B5EF4-FFF2-40B4-BE49-F238E27FC236}">
                <a16:creationId xmlns:a16="http://schemas.microsoft.com/office/drawing/2014/main" id="{2A9821DF-89BA-4770-8C9A-EDB89A319439}"/>
              </a:ext>
            </a:extLst>
          </p:cNvPr>
          <p:cNvSpPr/>
          <p:nvPr/>
        </p:nvSpPr>
        <p:spPr>
          <a:xfrm>
            <a:off x="130339" y="116632"/>
            <a:ext cx="11854515" cy="6624736"/>
          </a:xfrm>
          <a:prstGeom prst="rect">
            <a:avLst/>
          </a:prstGeom>
          <a:no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6" name="Google Shape;163;p14">
            <a:extLst>
              <a:ext uri="{FF2B5EF4-FFF2-40B4-BE49-F238E27FC236}">
                <a16:creationId xmlns:a16="http://schemas.microsoft.com/office/drawing/2014/main" id="{D79841D8-7547-4A3B-8779-46175259FBE5}"/>
              </a:ext>
            </a:extLst>
          </p:cNvPr>
          <p:cNvSpPr txBox="1"/>
          <p:nvPr/>
        </p:nvSpPr>
        <p:spPr>
          <a:xfrm>
            <a:off x="3257550" y="179477"/>
            <a:ext cx="8381433" cy="384863"/>
          </a:xfrm>
          <a:prstGeom prst="rect">
            <a:avLst/>
          </a:prstGeom>
          <a:solidFill>
            <a:srgbClr val="FF0000"/>
          </a:solidFill>
          <a:ln>
            <a:noFill/>
          </a:ln>
        </p:spPr>
        <p:txBody>
          <a:bodyPr spcFirstLastPara="1" wrap="square" lIns="91425" tIns="45700" rIns="91425" bIns="45700" anchor="t" anchorCtr="0">
            <a:noAutofit/>
          </a:bodyPr>
          <a:lstStyle/>
          <a:p>
            <a:r>
              <a:rPr lang="en-US" sz="1600" b="1" dirty="0">
                <a:solidFill>
                  <a:schemeClr val="lt1"/>
                </a:solidFill>
                <a:ea typeface="Calibri"/>
                <a:cs typeface="Calibri"/>
                <a:sym typeface="Calibri"/>
              </a:rPr>
              <a:t>GCSE History Knowledge </a:t>
            </a:r>
            <a:r>
              <a:rPr lang="en-US" sz="1600" b="1" dirty="0" err="1">
                <a:solidFill>
                  <a:schemeClr val="lt1"/>
                </a:solidFill>
                <a:ea typeface="Calibri"/>
                <a:cs typeface="Calibri"/>
                <a:sym typeface="Calibri"/>
              </a:rPr>
              <a:t>Organiser</a:t>
            </a:r>
            <a:r>
              <a:rPr lang="en-US" sz="1600" b="1" dirty="0">
                <a:solidFill>
                  <a:schemeClr val="lt1"/>
                </a:solidFill>
                <a:ea typeface="Calibri"/>
                <a:cs typeface="Calibri"/>
                <a:sym typeface="Calibri"/>
              </a:rPr>
              <a:t>: Henry VIII and his Ministers: The Reformation</a:t>
            </a:r>
          </a:p>
        </p:txBody>
      </p:sp>
      <p:sp>
        <p:nvSpPr>
          <p:cNvPr id="7" name="Google Shape;164;p14">
            <a:extLst>
              <a:ext uri="{FF2B5EF4-FFF2-40B4-BE49-F238E27FC236}">
                <a16:creationId xmlns:a16="http://schemas.microsoft.com/office/drawing/2014/main" id="{60967044-DF86-4CCE-AFC8-B3F22F3C08A1}"/>
              </a:ext>
            </a:extLst>
          </p:cNvPr>
          <p:cNvSpPr/>
          <p:nvPr/>
        </p:nvSpPr>
        <p:spPr>
          <a:xfrm>
            <a:off x="130338" y="121412"/>
            <a:ext cx="2226433" cy="6624736"/>
          </a:xfrm>
          <a:prstGeom prst="rect">
            <a:avLst/>
          </a:prstGeom>
          <a:no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8" name="Google Shape;165;p14">
            <a:extLst>
              <a:ext uri="{FF2B5EF4-FFF2-40B4-BE49-F238E27FC236}">
                <a16:creationId xmlns:a16="http://schemas.microsoft.com/office/drawing/2014/main" id="{506A71DF-1936-48B4-AF78-5E2F187F9C11}"/>
              </a:ext>
            </a:extLst>
          </p:cNvPr>
          <p:cNvSpPr txBox="1"/>
          <p:nvPr/>
        </p:nvSpPr>
        <p:spPr>
          <a:xfrm>
            <a:off x="140660" y="111853"/>
            <a:ext cx="2262049" cy="6967424"/>
          </a:xfrm>
          <a:prstGeom prst="rect">
            <a:avLst/>
          </a:prstGeom>
          <a:noFill/>
          <a:ln>
            <a:noFill/>
          </a:ln>
        </p:spPr>
        <p:txBody>
          <a:bodyPr spcFirstLastPara="1" wrap="square" lIns="91425" tIns="45700" rIns="91425" bIns="45700" anchor="t" anchorCtr="0">
            <a:noAutofit/>
          </a:bodyPr>
          <a:lstStyle/>
          <a:p>
            <a:r>
              <a:rPr lang="en-GB" sz="1400" b="1" u="sng" dirty="0">
                <a:solidFill>
                  <a:schemeClr val="dk1"/>
                </a:solidFill>
                <a:latin typeface="Calibri"/>
                <a:ea typeface="Calibri"/>
                <a:cs typeface="Calibri"/>
                <a:sym typeface="Calibri"/>
              </a:rPr>
              <a:t>Opposition and Support:</a:t>
            </a:r>
          </a:p>
          <a:p>
            <a:endParaRPr lang="en-GB" sz="1400" b="1" u="sng" dirty="0">
              <a:solidFill>
                <a:schemeClr val="dk1"/>
              </a:solidFill>
              <a:latin typeface="Calibri"/>
              <a:ea typeface="Calibri"/>
              <a:cs typeface="Calibri"/>
              <a:sym typeface="Calibri"/>
            </a:endParaRPr>
          </a:p>
          <a:p>
            <a:r>
              <a:rPr lang="en-GB" sz="1100" b="1" dirty="0">
                <a:solidFill>
                  <a:schemeClr val="dk1"/>
                </a:solidFill>
                <a:latin typeface="Calibri"/>
                <a:ea typeface="Calibri"/>
                <a:cs typeface="Calibri"/>
                <a:sym typeface="Calibri"/>
              </a:rPr>
              <a:t>Elizabeth Barton– </a:t>
            </a:r>
            <a:r>
              <a:rPr lang="en-GB" sz="1100" dirty="0">
                <a:solidFill>
                  <a:schemeClr val="dk1"/>
                </a:solidFill>
                <a:latin typeface="Calibri"/>
                <a:ea typeface="Calibri"/>
                <a:cs typeface="Calibri"/>
                <a:sym typeface="Calibri"/>
              </a:rPr>
              <a:t> The Nun from Kent disagreed with Henry’s annulment and said she had visions of Henry going to hell. She refused to take the oath of Supremacy and was executed in 1534. </a:t>
            </a:r>
          </a:p>
          <a:p>
            <a:endParaRPr lang="en-GB" sz="1100" b="1" dirty="0">
              <a:solidFill>
                <a:schemeClr val="dk1"/>
              </a:solidFill>
              <a:latin typeface="Calibri"/>
              <a:ea typeface="Calibri"/>
              <a:cs typeface="Calibri"/>
              <a:sym typeface="Calibri"/>
            </a:endParaRPr>
          </a:p>
          <a:p>
            <a:r>
              <a:rPr lang="en-GB" sz="1100" b="1" dirty="0">
                <a:solidFill>
                  <a:schemeClr val="dk1"/>
                </a:solidFill>
                <a:latin typeface="Calibri"/>
                <a:ea typeface="Calibri"/>
                <a:cs typeface="Calibri"/>
                <a:sym typeface="Calibri"/>
              </a:rPr>
              <a:t>Bishop Fisher – </a:t>
            </a:r>
            <a:r>
              <a:rPr lang="en-GB" sz="1100" dirty="0">
                <a:solidFill>
                  <a:schemeClr val="dk1"/>
                </a:solidFill>
                <a:latin typeface="Calibri"/>
                <a:ea typeface="Calibri"/>
                <a:cs typeface="Calibri"/>
                <a:sym typeface="Calibri"/>
              </a:rPr>
              <a:t>Refused to accept Henry’s marriage to Anne Boleyn and refused to take the Oath of Succession. He secretly contacted Charles V and was executed for Treason in 1535. </a:t>
            </a:r>
          </a:p>
          <a:p>
            <a:endParaRPr lang="en-GB" sz="1100" b="1" dirty="0">
              <a:solidFill>
                <a:schemeClr val="dk1"/>
              </a:solidFill>
              <a:latin typeface="Calibri"/>
              <a:ea typeface="Calibri"/>
              <a:cs typeface="Calibri"/>
              <a:sym typeface="Calibri"/>
            </a:endParaRPr>
          </a:p>
          <a:p>
            <a:r>
              <a:rPr lang="en-GB" sz="1100" b="1" dirty="0">
                <a:solidFill>
                  <a:schemeClr val="dk1"/>
                </a:solidFill>
                <a:latin typeface="Calibri"/>
                <a:ea typeface="Calibri"/>
                <a:cs typeface="Calibri"/>
                <a:sym typeface="Calibri"/>
              </a:rPr>
              <a:t>Thomas More– </a:t>
            </a:r>
            <a:r>
              <a:rPr lang="en-GB" sz="1100" dirty="0">
                <a:solidFill>
                  <a:schemeClr val="dk1"/>
                </a:solidFill>
                <a:latin typeface="Calibri"/>
                <a:ea typeface="Calibri"/>
                <a:cs typeface="Calibri"/>
                <a:sym typeface="Calibri"/>
              </a:rPr>
              <a:t>Was Henry’s Lord Chancellor after Wolsey. He was a devout Catholic and supporter of Catherine of Aragon. He refused to accept the annulment and refused to take the Oath of Succession. He was executed for Treason a few weeks after Fisher.</a:t>
            </a:r>
          </a:p>
          <a:p>
            <a:endParaRPr lang="en-GB" sz="1100" b="1" dirty="0">
              <a:solidFill>
                <a:schemeClr val="dk1"/>
              </a:solidFill>
              <a:latin typeface="Calibri"/>
              <a:ea typeface="Calibri"/>
              <a:cs typeface="Calibri"/>
              <a:sym typeface="Calibri"/>
            </a:endParaRPr>
          </a:p>
          <a:p>
            <a:r>
              <a:rPr lang="en-GB" sz="1100" b="1" dirty="0">
                <a:solidFill>
                  <a:schemeClr val="dk1"/>
                </a:solidFill>
                <a:latin typeface="Calibri"/>
                <a:ea typeface="Calibri"/>
                <a:cs typeface="Calibri"/>
                <a:sym typeface="Calibri"/>
              </a:rPr>
              <a:t>Thomas Cranmer – </a:t>
            </a:r>
            <a:r>
              <a:rPr lang="en-GB" sz="1100" dirty="0">
                <a:solidFill>
                  <a:schemeClr val="dk1"/>
                </a:solidFill>
                <a:latin typeface="Calibri"/>
                <a:ea typeface="Calibri"/>
                <a:cs typeface="Calibri"/>
                <a:sym typeface="Calibri"/>
              </a:rPr>
              <a:t>Was a Catholic (Archbishop of Canterbury) but a friend of Cromwell’s. He married Henry and Anne Boleyn in secret in 1533 and drafted the Ten Articles to move away from Catholicism to Protestantism. He also supported Bibles being written in English and helped with the Dissolution of the Monasteries. </a:t>
            </a:r>
          </a:p>
          <a:p>
            <a:endParaRPr lang="en-GB" sz="1100" b="1" dirty="0">
              <a:solidFill>
                <a:schemeClr val="dk1"/>
              </a:solidFill>
              <a:latin typeface="Calibri"/>
              <a:ea typeface="Calibri"/>
              <a:cs typeface="Calibri"/>
              <a:sym typeface="Calibri"/>
            </a:endParaRPr>
          </a:p>
          <a:p>
            <a:endParaRPr lang="en-GB" sz="1200" dirty="0"/>
          </a:p>
        </p:txBody>
      </p:sp>
      <p:sp>
        <p:nvSpPr>
          <p:cNvPr id="12" name="Google Shape;220;p15">
            <a:extLst>
              <a:ext uri="{FF2B5EF4-FFF2-40B4-BE49-F238E27FC236}">
                <a16:creationId xmlns:a16="http://schemas.microsoft.com/office/drawing/2014/main" id="{1B3E2A0D-0D48-4B52-8399-5DB4566CCC41}"/>
              </a:ext>
            </a:extLst>
          </p:cNvPr>
          <p:cNvSpPr/>
          <p:nvPr/>
        </p:nvSpPr>
        <p:spPr>
          <a:xfrm>
            <a:off x="2953148" y="1488686"/>
            <a:ext cx="189021" cy="180020"/>
          </a:xfrm>
          <a:prstGeom prst="ellipse">
            <a:avLst/>
          </a:prstGeom>
          <a:no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cxnSp>
        <p:nvCxnSpPr>
          <p:cNvPr id="13" name="Google Shape;224;p15">
            <a:extLst>
              <a:ext uri="{FF2B5EF4-FFF2-40B4-BE49-F238E27FC236}">
                <a16:creationId xmlns:a16="http://schemas.microsoft.com/office/drawing/2014/main" id="{033A4EF2-20F9-4200-8537-47FAD1642713}"/>
              </a:ext>
            </a:extLst>
          </p:cNvPr>
          <p:cNvCxnSpPr>
            <a:cxnSpLocks/>
            <a:stCxn id="16" idx="2"/>
            <a:endCxn id="12" idx="6"/>
          </p:cNvCxnSpPr>
          <p:nvPr/>
        </p:nvCxnSpPr>
        <p:spPr>
          <a:xfrm flipH="1">
            <a:off x="3142169" y="1578133"/>
            <a:ext cx="3859427" cy="565"/>
          </a:xfrm>
          <a:prstGeom prst="straightConnector1">
            <a:avLst/>
          </a:prstGeom>
          <a:noFill/>
          <a:ln w="25400" cap="flat" cmpd="sng">
            <a:solidFill>
              <a:schemeClr val="dk1"/>
            </a:solidFill>
            <a:prstDash val="solid"/>
            <a:round/>
            <a:headEnd type="none" w="sm" len="sm"/>
            <a:tailEnd type="none" w="sm" len="sm"/>
          </a:ln>
        </p:spPr>
      </p:cxnSp>
      <p:cxnSp>
        <p:nvCxnSpPr>
          <p:cNvPr id="14" name="Google Shape;226;p15">
            <a:extLst>
              <a:ext uri="{FF2B5EF4-FFF2-40B4-BE49-F238E27FC236}">
                <a16:creationId xmlns:a16="http://schemas.microsoft.com/office/drawing/2014/main" id="{28EC7B2D-52A4-42D3-80CC-CF03B217FC46}"/>
              </a:ext>
            </a:extLst>
          </p:cNvPr>
          <p:cNvCxnSpPr>
            <a:cxnSpLocks/>
            <a:stCxn id="17" idx="2"/>
            <a:endCxn id="16" idx="6"/>
          </p:cNvCxnSpPr>
          <p:nvPr/>
        </p:nvCxnSpPr>
        <p:spPr>
          <a:xfrm flipH="1">
            <a:off x="7190617" y="1544978"/>
            <a:ext cx="3696273" cy="33155"/>
          </a:xfrm>
          <a:prstGeom prst="straightConnector1">
            <a:avLst/>
          </a:prstGeom>
          <a:noFill/>
          <a:ln w="25400" cap="flat" cmpd="sng">
            <a:solidFill>
              <a:schemeClr val="dk1"/>
            </a:solidFill>
            <a:prstDash val="solid"/>
            <a:round/>
            <a:headEnd type="none" w="sm" len="sm"/>
            <a:tailEnd type="none" w="sm" len="sm"/>
          </a:ln>
        </p:spPr>
      </p:cxnSp>
      <p:sp>
        <p:nvSpPr>
          <p:cNvPr id="15" name="Google Shape;220;p15">
            <a:extLst>
              <a:ext uri="{FF2B5EF4-FFF2-40B4-BE49-F238E27FC236}">
                <a16:creationId xmlns:a16="http://schemas.microsoft.com/office/drawing/2014/main" id="{2B58F88D-8FDC-46F2-BD5D-D230EEC29EA0}"/>
              </a:ext>
            </a:extLst>
          </p:cNvPr>
          <p:cNvSpPr/>
          <p:nvPr/>
        </p:nvSpPr>
        <p:spPr>
          <a:xfrm>
            <a:off x="4940886" y="1488121"/>
            <a:ext cx="189021" cy="180020"/>
          </a:xfrm>
          <a:prstGeom prst="ellipse">
            <a:avLst/>
          </a:prstGeom>
          <a:solidFill>
            <a:schemeClr val="bg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16" name="Google Shape;220;p15">
            <a:extLst>
              <a:ext uri="{FF2B5EF4-FFF2-40B4-BE49-F238E27FC236}">
                <a16:creationId xmlns:a16="http://schemas.microsoft.com/office/drawing/2014/main" id="{8BECE90B-F979-47B6-8F4C-136DD2963510}"/>
              </a:ext>
            </a:extLst>
          </p:cNvPr>
          <p:cNvSpPr/>
          <p:nvPr/>
        </p:nvSpPr>
        <p:spPr>
          <a:xfrm>
            <a:off x="7001596" y="1488121"/>
            <a:ext cx="189021" cy="180020"/>
          </a:xfrm>
          <a:prstGeom prst="ellipse">
            <a:avLst/>
          </a:prstGeom>
          <a:solidFill>
            <a:schemeClr val="bg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17" name="Google Shape;220;p15">
            <a:extLst>
              <a:ext uri="{FF2B5EF4-FFF2-40B4-BE49-F238E27FC236}">
                <a16:creationId xmlns:a16="http://schemas.microsoft.com/office/drawing/2014/main" id="{3FFB5124-3E77-49E2-9316-577D981E977C}"/>
              </a:ext>
            </a:extLst>
          </p:cNvPr>
          <p:cNvSpPr/>
          <p:nvPr/>
        </p:nvSpPr>
        <p:spPr>
          <a:xfrm>
            <a:off x="10886888" y="1454966"/>
            <a:ext cx="189021" cy="180020"/>
          </a:xfrm>
          <a:prstGeom prst="ellipse">
            <a:avLst/>
          </a:prstGeom>
          <a:solidFill>
            <a:schemeClr val="bg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18" name="Google Shape;221;p15">
            <a:extLst>
              <a:ext uri="{FF2B5EF4-FFF2-40B4-BE49-F238E27FC236}">
                <a16:creationId xmlns:a16="http://schemas.microsoft.com/office/drawing/2014/main" id="{04AC80D0-8624-4677-B48A-83123320E477}"/>
              </a:ext>
            </a:extLst>
          </p:cNvPr>
          <p:cNvSpPr txBox="1"/>
          <p:nvPr/>
        </p:nvSpPr>
        <p:spPr>
          <a:xfrm>
            <a:off x="2410117" y="1783580"/>
            <a:ext cx="1315170" cy="298761"/>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latin typeface="Calibri"/>
                <a:ea typeface="Calibri"/>
                <a:cs typeface="Calibri"/>
                <a:sym typeface="Calibri"/>
              </a:rPr>
              <a:t>1532</a:t>
            </a:r>
            <a:endParaRPr sz="1200" b="1" dirty="0">
              <a:solidFill>
                <a:schemeClr val="dk1"/>
              </a:solidFill>
              <a:latin typeface="Calibri"/>
              <a:ea typeface="Calibri"/>
              <a:cs typeface="Calibri"/>
              <a:sym typeface="Calibri"/>
            </a:endParaRPr>
          </a:p>
        </p:txBody>
      </p:sp>
      <p:sp>
        <p:nvSpPr>
          <p:cNvPr id="19" name="Google Shape;236;p15">
            <a:extLst>
              <a:ext uri="{FF2B5EF4-FFF2-40B4-BE49-F238E27FC236}">
                <a16:creationId xmlns:a16="http://schemas.microsoft.com/office/drawing/2014/main" id="{DBEF5585-7EFC-4941-ABE4-2A8EE7BAA614}"/>
              </a:ext>
            </a:extLst>
          </p:cNvPr>
          <p:cNvSpPr txBox="1"/>
          <p:nvPr/>
        </p:nvSpPr>
        <p:spPr>
          <a:xfrm>
            <a:off x="2420523" y="2302553"/>
            <a:ext cx="1315170" cy="935622"/>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latin typeface="Calibri"/>
                <a:ea typeface="Calibri"/>
                <a:cs typeface="Calibri"/>
                <a:sym typeface="Calibri"/>
              </a:rPr>
              <a:t>The beginning</a:t>
            </a:r>
            <a:endParaRPr sz="1200" b="1" dirty="0">
              <a:solidFill>
                <a:schemeClr val="dk1"/>
              </a:solidFill>
              <a:latin typeface="Calibri"/>
              <a:ea typeface="Calibri"/>
              <a:cs typeface="Calibri"/>
              <a:sym typeface="Calibri"/>
            </a:endParaRPr>
          </a:p>
        </p:txBody>
      </p:sp>
      <p:sp>
        <p:nvSpPr>
          <p:cNvPr id="20" name="Google Shape;242;p15">
            <a:extLst>
              <a:ext uri="{FF2B5EF4-FFF2-40B4-BE49-F238E27FC236}">
                <a16:creationId xmlns:a16="http://schemas.microsoft.com/office/drawing/2014/main" id="{F3888C1E-52CB-4740-BC49-D478E0217727}"/>
              </a:ext>
            </a:extLst>
          </p:cNvPr>
          <p:cNvSpPr txBox="1"/>
          <p:nvPr/>
        </p:nvSpPr>
        <p:spPr>
          <a:xfrm>
            <a:off x="2309364" y="3117262"/>
            <a:ext cx="1665609" cy="2991875"/>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latin typeface="Calibri"/>
                <a:ea typeface="Calibri"/>
                <a:cs typeface="Calibri"/>
                <a:sym typeface="Calibri"/>
              </a:rPr>
              <a:t>Act of Restraint of Appeals: </a:t>
            </a:r>
          </a:p>
          <a:p>
            <a:pPr algn="ctr"/>
            <a:r>
              <a:rPr lang="en-GB" sz="1200" dirty="0">
                <a:solidFill>
                  <a:schemeClr val="dk1"/>
                </a:solidFill>
                <a:latin typeface="Calibri"/>
                <a:ea typeface="Calibri"/>
                <a:cs typeface="Calibri"/>
                <a:sym typeface="Calibri"/>
              </a:rPr>
              <a:t>The pope could no longer interfere in England. </a:t>
            </a:r>
          </a:p>
          <a:p>
            <a:pPr algn="ctr"/>
            <a:endParaRPr lang="en-GB" sz="1200" dirty="0">
              <a:solidFill>
                <a:schemeClr val="dk1"/>
              </a:solidFill>
              <a:latin typeface="Calibri"/>
              <a:ea typeface="Calibri"/>
              <a:cs typeface="Calibri"/>
              <a:sym typeface="Calibri"/>
            </a:endParaRPr>
          </a:p>
          <a:p>
            <a:pPr algn="ctr"/>
            <a:r>
              <a:rPr lang="en-GB" sz="1200" b="1" dirty="0">
                <a:solidFill>
                  <a:schemeClr val="dk1"/>
                </a:solidFill>
                <a:latin typeface="Calibri"/>
                <a:ea typeface="Calibri"/>
                <a:cs typeface="Calibri"/>
                <a:sym typeface="Calibri"/>
              </a:rPr>
              <a:t>Submission of Clergy:</a:t>
            </a:r>
          </a:p>
          <a:p>
            <a:pPr algn="ctr"/>
            <a:r>
              <a:rPr lang="en-GB" sz="1200" dirty="0">
                <a:solidFill>
                  <a:schemeClr val="dk1"/>
                </a:solidFill>
                <a:latin typeface="Calibri"/>
                <a:ea typeface="Calibri"/>
                <a:cs typeface="Calibri"/>
                <a:sym typeface="Calibri"/>
              </a:rPr>
              <a:t>The Bishops and Priests now had to accept the power of Henry rather that the Pope.</a:t>
            </a:r>
            <a:r>
              <a:rPr lang="en-GB" sz="1200" b="1" dirty="0">
                <a:solidFill>
                  <a:schemeClr val="dk1"/>
                </a:solidFill>
                <a:latin typeface="Calibri"/>
                <a:ea typeface="Calibri"/>
                <a:cs typeface="Calibri"/>
                <a:sym typeface="Calibri"/>
              </a:rPr>
              <a:t> </a:t>
            </a:r>
            <a:endParaRPr sz="1200" b="1" dirty="0">
              <a:solidFill>
                <a:schemeClr val="dk1"/>
              </a:solidFill>
              <a:latin typeface="Calibri"/>
              <a:ea typeface="Calibri"/>
              <a:cs typeface="Calibri"/>
              <a:sym typeface="Calibri"/>
            </a:endParaRPr>
          </a:p>
        </p:txBody>
      </p:sp>
      <p:sp>
        <p:nvSpPr>
          <p:cNvPr id="21" name="Google Shape;221;p15">
            <a:extLst>
              <a:ext uri="{FF2B5EF4-FFF2-40B4-BE49-F238E27FC236}">
                <a16:creationId xmlns:a16="http://schemas.microsoft.com/office/drawing/2014/main" id="{E5F7F357-8C4F-435B-A82F-9CF39D52E85B}"/>
              </a:ext>
            </a:extLst>
          </p:cNvPr>
          <p:cNvSpPr txBox="1"/>
          <p:nvPr/>
        </p:nvSpPr>
        <p:spPr>
          <a:xfrm>
            <a:off x="4377809" y="1777628"/>
            <a:ext cx="1315170" cy="298761"/>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latin typeface="Calibri"/>
                <a:ea typeface="Calibri"/>
                <a:cs typeface="Calibri"/>
                <a:sym typeface="Calibri"/>
              </a:rPr>
              <a:t>1533</a:t>
            </a:r>
            <a:endParaRPr sz="1200" b="1" dirty="0">
              <a:solidFill>
                <a:schemeClr val="dk1"/>
              </a:solidFill>
              <a:latin typeface="Calibri"/>
              <a:ea typeface="Calibri"/>
              <a:cs typeface="Calibri"/>
              <a:sym typeface="Calibri"/>
            </a:endParaRPr>
          </a:p>
        </p:txBody>
      </p:sp>
      <p:sp>
        <p:nvSpPr>
          <p:cNvPr id="22" name="Google Shape;236;p15">
            <a:extLst>
              <a:ext uri="{FF2B5EF4-FFF2-40B4-BE49-F238E27FC236}">
                <a16:creationId xmlns:a16="http://schemas.microsoft.com/office/drawing/2014/main" id="{02C9349F-7A42-42D3-A41D-2B50BA332237}"/>
              </a:ext>
            </a:extLst>
          </p:cNvPr>
          <p:cNvSpPr txBox="1"/>
          <p:nvPr/>
        </p:nvSpPr>
        <p:spPr>
          <a:xfrm>
            <a:off x="4384778" y="2344770"/>
            <a:ext cx="1315170" cy="325096"/>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latin typeface="Calibri"/>
                <a:ea typeface="Calibri"/>
                <a:cs typeface="Calibri"/>
                <a:sym typeface="Calibri"/>
              </a:rPr>
              <a:t>The annulment</a:t>
            </a:r>
            <a:endParaRPr sz="1200" b="1" dirty="0">
              <a:solidFill>
                <a:schemeClr val="dk1"/>
              </a:solidFill>
              <a:latin typeface="Calibri"/>
              <a:ea typeface="Calibri"/>
              <a:cs typeface="Calibri"/>
              <a:sym typeface="Calibri"/>
            </a:endParaRPr>
          </a:p>
        </p:txBody>
      </p:sp>
      <p:sp>
        <p:nvSpPr>
          <p:cNvPr id="24" name="Google Shape;221;p15">
            <a:extLst>
              <a:ext uri="{FF2B5EF4-FFF2-40B4-BE49-F238E27FC236}">
                <a16:creationId xmlns:a16="http://schemas.microsoft.com/office/drawing/2014/main" id="{DE9C9D0B-9F34-4CA2-A2C9-2E31A73DD91C}"/>
              </a:ext>
            </a:extLst>
          </p:cNvPr>
          <p:cNvSpPr txBox="1"/>
          <p:nvPr/>
        </p:nvSpPr>
        <p:spPr>
          <a:xfrm>
            <a:off x="6315969" y="1751609"/>
            <a:ext cx="1315170" cy="298761"/>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latin typeface="Calibri"/>
                <a:ea typeface="Calibri"/>
                <a:cs typeface="Calibri"/>
                <a:sym typeface="Calibri"/>
              </a:rPr>
              <a:t>1534</a:t>
            </a:r>
            <a:endParaRPr sz="1200" b="1" dirty="0">
              <a:solidFill>
                <a:schemeClr val="dk1"/>
              </a:solidFill>
              <a:latin typeface="Calibri"/>
              <a:ea typeface="Calibri"/>
              <a:cs typeface="Calibri"/>
              <a:sym typeface="Calibri"/>
            </a:endParaRPr>
          </a:p>
        </p:txBody>
      </p:sp>
      <p:sp>
        <p:nvSpPr>
          <p:cNvPr id="25" name="Google Shape;236;p15">
            <a:extLst>
              <a:ext uri="{FF2B5EF4-FFF2-40B4-BE49-F238E27FC236}">
                <a16:creationId xmlns:a16="http://schemas.microsoft.com/office/drawing/2014/main" id="{6DDFD6ED-94CF-424E-BF81-E6509F446A50}"/>
              </a:ext>
            </a:extLst>
          </p:cNvPr>
          <p:cNvSpPr txBox="1"/>
          <p:nvPr/>
        </p:nvSpPr>
        <p:spPr>
          <a:xfrm>
            <a:off x="5993164" y="2322786"/>
            <a:ext cx="2038468" cy="805823"/>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latin typeface="Calibri"/>
                <a:ea typeface="Calibri"/>
                <a:cs typeface="Calibri"/>
                <a:sym typeface="Calibri"/>
              </a:rPr>
              <a:t>The Church</a:t>
            </a:r>
            <a:endParaRPr sz="1200" b="1" dirty="0">
              <a:solidFill>
                <a:schemeClr val="dk1"/>
              </a:solidFill>
              <a:latin typeface="Calibri"/>
              <a:ea typeface="Calibri"/>
              <a:cs typeface="Calibri"/>
              <a:sym typeface="Calibri"/>
            </a:endParaRPr>
          </a:p>
        </p:txBody>
      </p:sp>
      <p:sp>
        <p:nvSpPr>
          <p:cNvPr id="28" name="Google Shape;236;p15">
            <a:extLst>
              <a:ext uri="{FF2B5EF4-FFF2-40B4-BE49-F238E27FC236}">
                <a16:creationId xmlns:a16="http://schemas.microsoft.com/office/drawing/2014/main" id="{EBA254C8-5055-4062-9AD9-7EE5EBE0D37F}"/>
              </a:ext>
            </a:extLst>
          </p:cNvPr>
          <p:cNvSpPr txBox="1"/>
          <p:nvPr/>
        </p:nvSpPr>
        <p:spPr>
          <a:xfrm>
            <a:off x="10246337" y="2335373"/>
            <a:ext cx="1470125" cy="330010"/>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latin typeface="Calibri"/>
                <a:ea typeface="Calibri"/>
                <a:cs typeface="Calibri"/>
                <a:sym typeface="Calibri"/>
              </a:rPr>
              <a:t>The retreat?</a:t>
            </a:r>
            <a:endParaRPr sz="1200" b="1" dirty="0">
              <a:solidFill>
                <a:schemeClr val="dk1"/>
              </a:solidFill>
              <a:latin typeface="Calibri"/>
              <a:ea typeface="Calibri"/>
              <a:cs typeface="Calibri"/>
              <a:sym typeface="Calibri"/>
            </a:endParaRPr>
          </a:p>
        </p:txBody>
      </p:sp>
      <p:sp>
        <p:nvSpPr>
          <p:cNvPr id="32" name="Google Shape;242;p15">
            <a:extLst>
              <a:ext uri="{FF2B5EF4-FFF2-40B4-BE49-F238E27FC236}">
                <a16:creationId xmlns:a16="http://schemas.microsoft.com/office/drawing/2014/main" id="{F943AF15-AC4A-42EF-99F0-A0021741CF15}"/>
              </a:ext>
            </a:extLst>
          </p:cNvPr>
          <p:cNvSpPr txBox="1"/>
          <p:nvPr/>
        </p:nvSpPr>
        <p:spPr>
          <a:xfrm>
            <a:off x="4156917" y="3117261"/>
            <a:ext cx="1818517" cy="3103917"/>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latin typeface="Calibri"/>
                <a:ea typeface="Calibri"/>
                <a:cs typeface="Calibri"/>
                <a:sym typeface="Calibri"/>
              </a:rPr>
              <a:t>Act of Succession:</a:t>
            </a:r>
          </a:p>
          <a:p>
            <a:pPr algn="ctr"/>
            <a:r>
              <a:rPr lang="en-GB" sz="1200" dirty="0">
                <a:solidFill>
                  <a:schemeClr val="dk1"/>
                </a:solidFill>
                <a:latin typeface="Calibri"/>
                <a:ea typeface="Calibri"/>
                <a:cs typeface="Calibri"/>
                <a:sym typeface="Calibri"/>
              </a:rPr>
              <a:t>1. This ended Henry’s marriage to Catherine of Aragon and made Mary illegitimate. </a:t>
            </a:r>
          </a:p>
          <a:p>
            <a:pPr algn="ctr"/>
            <a:r>
              <a:rPr lang="en-GB" sz="1200" dirty="0">
                <a:solidFill>
                  <a:schemeClr val="dk1"/>
                </a:solidFill>
                <a:latin typeface="Calibri"/>
                <a:ea typeface="Calibri"/>
                <a:cs typeface="Calibri"/>
                <a:sym typeface="Calibri"/>
              </a:rPr>
              <a:t>2. Gave Henry the right to choose his own heir.</a:t>
            </a:r>
          </a:p>
          <a:p>
            <a:pPr algn="ctr"/>
            <a:r>
              <a:rPr lang="en-GB" sz="1200" dirty="0">
                <a:solidFill>
                  <a:schemeClr val="dk1"/>
                </a:solidFill>
                <a:latin typeface="Calibri"/>
                <a:ea typeface="Calibri"/>
                <a:cs typeface="Calibri"/>
                <a:sym typeface="Calibri"/>
              </a:rPr>
              <a:t>3. Made his secret marriage to Anne Boleyn performed by Bishop Cranmer legitimate. </a:t>
            </a:r>
          </a:p>
        </p:txBody>
      </p:sp>
      <p:sp>
        <p:nvSpPr>
          <p:cNvPr id="33" name="Google Shape;242;p15">
            <a:extLst>
              <a:ext uri="{FF2B5EF4-FFF2-40B4-BE49-F238E27FC236}">
                <a16:creationId xmlns:a16="http://schemas.microsoft.com/office/drawing/2014/main" id="{9ACFC308-B5C4-4D39-9D5E-4752FECDA001}"/>
              </a:ext>
            </a:extLst>
          </p:cNvPr>
          <p:cNvSpPr txBox="1"/>
          <p:nvPr/>
        </p:nvSpPr>
        <p:spPr>
          <a:xfrm>
            <a:off x="6157378" y="3128042"/>
            <a:ext cx="1754504" cy="3103916"/>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latin typeface="Calibri"/>
                <a:ea typeface="Calibri"/>
                <a:cs typeface="Calibri"/>
                <a:sym typeface="Calibri"/>
              </a:rPr>
              <a:t>Act of Supremacy: </a:t>
            </a:r>
          </a:p>
          <a:p>
            <a:pPr algn="ctr"/>
            <a:r>
              <a:rPr lang="en-GB" sz="1200" dirty="0">
                <a:solidFill>
                  <a:schemeClr val="dk1"/>
                </a:solidFill>
                <a:latin typeface="Calibri"/>
                <a:ea typeface="Calibri"/>
                <a:cs typeface="Calibri"/>
                <a:sym typeface="Calibri"/>
              </a:rPr>
              <a:t>This created the Protestant Church or Church of England and made Henry the Supreme leader of the Church. </a:t>
            </a:r>
          </a:p>
          <a:p>
            <a:pPr algn="ctr"/>
            <a:endParaRPr lang="en-GB" sz="1200" dirty="0">
              <a:solidFill>
                <a:schemeClr val="dk1"/>
              </a:solidFill>
              <a:latin typeface="Calibri"/>
              <a:ea typeface="Calibri"/>
              <a:cs typeface="Calibri"/>
              <a:sym typeface="Calibri"/>
            </a:endParaRPr>
          </a:p>
          <a:p>
            <a:pPr algn="ctr"/>
            <a:r>
              <a:rPr lang="en-GB" sz="1200" b="1" dirty="0">
                <a:solidFill>
                  <a:schemeClr val="dk1"/>
                </a:solidFill>
                <a:latin typeface="Calibri"/>
                <a:ea typeface="Calibri"/>
                <a:cs typeface="Calibri"/>
                <a:sym typeface="Calibri"/>
              </a:rPr>
              <a:t>Treason Act:</a:t>
            </a:r>
          </a:p>
          <a:p>
            <a:pPr algn="ctr"/>
            <a:r>
              <a:rPr lang="en-GB" sz="1200" dirty="0">
                <a:solidFill>
                  <a:schemeClr val="dk1"/>
                </a:solidFill>
                <a:latin typeface="Calibri"/>
                <a:ea typeface="Calibri"/>
                <a:cs typeface="Calibri"/>
                <a:sym typeface="Calibri"/>
              </a:rPr>
              <a:t>Anyone that did not accept the power of the king would be executed for treason.  </a:t>
            </a:r>
            <a:endParaRPr sz="1200" dirty="0">
              <a:solidFill>
                <a:schemeClr val="dk1"/>
              </a:solidFill>
              <a:latin typeface="Calibri"/>
              <a:ea typeface="Calibri"/>
              <a:cs typeface="Calibri"/>
              <a:sym typeface="Calibri"/>
            </a:endParaRPr>
          </a:p>
        </p:txBody>
      </p:sp>
      <p:sp>
        <p:nvSpPr>
          <p:cNvPr id="34" name="Google Shape;242;p15">
            <a:extLst>
              <a:ext uri="{FF2B5EF4-FFF2-40B4-BE49-F238E27FC236}">
                <a16:creationId xmlns:a16="http://schemas.microsoft.com/office/drawing/2014/main" id="{651DE1E9-EF88-44E3-AD14-96884AD8FDF6}"/>
              </a:ext>
            </a:extLst>
          </p:cNvPr>
          <p:cNvSpPr txBox="1"/>
          <p:nvPr/>
        </p:nvSpPr>
        <p:spPr>
          <a:xfrm>
            <a:off x="9882636" y="2615624"/>
            <a:ext cx="2038467" cy="3417051"/>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latin typeface="Calibri"/>
                <a:ea typeface="Calibri"/>
                <a:cs typeface="Calibri"/>
                <a:sym typeface="Calibri"/>
              </a:rPr>
              <a:t>Royal injunctions:</a:t>
            </a:r>
          </a:p>
          <a:p>
            <a:pPr algn="ctr"/>
            <a:r>
              <a:rPr lang="en-GB" sz="1200" dirty="0">
                <a:latin typeface="Calibri" panose="020F0502020204030204" pitchFamily="34" charset="0"/>
                <a:ea typeface="Calibri" panose="020F0502020204030204" pitchFamily="34" charset="0"/>
                <a:cs typeface="Times New Roman" panose="02020603050405020304" pitchFamily="18" charset="0"/>
              </a:rPr>
              <a:t>This declared that every church should have a Bible translated into English and that all holy relics, statues and images were to be destroyed as well as pilgrimage sites.</a:t>
            </a:r>
          </a:p>
          <a:p>
            <a:pPr algn="ctr"/>
            <a:endParaRPr lang="en-GB" sz="1200" dirty="0">
              <a:solidFill>
                <a:schemeClr val="dk1"/>
              </a:solidFill>
              <a:latin typeface="Calibri" panose="020F0502020204030204" pitchFamily="34" charset="0"/>
              <a:ea typeface="Calibri"/>
              <a:cs typeface="Times New Roman" panose="02020603050405020304" pitchFamily="18" charset="0"/>
              <a:sym typeface="Calibri"/>
            </a:endParaRPr>
          </a:p>
          <a:p>
            <a:pPr algn="ctr"/>
            <a:r>
              <a:rPr lang="en-GB" sz="1200" b="1" dirty="0">
                <a:solidFill>
                  <a:schemeClr val="dk1"/>
                </a:solidFill>
                <a:latin typeface="Calibri"/>
                <a:ea typeface="Calibri"/>
                <a:cs typeface="Calibri"/>
                <a:sym typeface="Calibri"/>
              </a:rPr>
              <a:t>The Dissolution of the Greater Monasteries:</a:t>
            </a:r>
          </a:p>
          <a:p>
            <a:pPr algn="ctr"/>
            <a:r>
              <a:rPr lang="en-GB" sz="1200" dirty="0">
                <a:solidFill>
                  <a:schemeClr val="dk1"/>
                </a:solidFill>
                <a:latin typeface="Calibri"/>
                <a:ea typeface="Calibri"/>
                <a:cs typeface="Calibri"/>
                <a:sym typeface="Calibri"/>
              </a:rPr>
              <a:t>This closed all monasteries that earned / owned more than £200.</a:t>
            </a:r>
          </a:p>
          <a:p>
            <a:pPr algn="ctr"/>
            <a:endParaRPr lang="en-GB" sz="1200" dirty="0">
              <a:solidFill>
                <a:schemeClr val="dk1"/>
              </a:solidFill>
              <a:latin typeface="Calibri"/>
              <a:ea typeface="Calibri"/>
              <a:cs typeface="Calibri"/>
              <a:sym typeface="Calibri"/>
            </a:endParaRPr>
          </a:p>
          <a:p>
            <a:pPr algn="ctr"/>
            <a:r>
              <a:rPr lang="en-GB" sz="1200" b="1" dirty="0">
                <a:solidFill>
                  <a:schemeClr val="dk1"/>
                </a:solidFill>
                <a:latin typeface="Calibri"/>
                <a:ea typeface="Calibri"/>
                <a:cs typeface="Calibri"/>
                <a:sym typeface="Calibri"/>
              </a:rPr>
              <a:t>The Act of the Six Articles</a:t>
            </a:r>
            <a:r>
              <a:rPr lang="en-GB" sz="1200" dirty="0">
                <a:solidFill>
                  <a:schemeClr val="dk1"/>
                </a:solidFill>
                <a:latin typeface="Calibri"/>
                <a:ea typeface="Calibri"/>
                <a:cs typeface="Calibri"/>
                <a:sym typeface="Calibri"/>
              </a:rPr>
              <a:t>:</a:t>
            </a:r>
          </a:p>
          <a:p>
            <a:pPr algn="ctr"/>
            <a:r>
              <a:rPr lang="en-GB" sz="1200" dirty="0">
                <a:solidFill>
                  <a:schemeClr val="dk1"/>
                </a:solidFill>
                <a:latin typeface="Calibri"/>
                <a:ea typeface="Calibri"/>
                <a:cs typeface="Calibri"/>
                <a:sym typeface="Calibri"/>
              </a:rPr>
              <a:t>Return to Catholic practises including priests couldn’t marry and confirmed beliefs in Purgatory and transubstantiation. </a:t>
            </a:r>
          </a:p>
        </p:txBody>
      </p:sp>
      <p:sp>
        <p:nvSpPr>
          <p:cNvPr id="35" name="Google Shape;220;p15">
            <a:extLst>
              <a:ext uri="{FF2B5EF4-FFF2-40B4-BE49-F238E27FC236}">
                <a16:creationId xmlns:a16="http://schemas.microsoft.com/office/drawing/2014/main" id="{E58FB241-F27E-429C-8DCC-FF94E0544848}"/>
              </a:ext>
            </a:extLst>
          </p:cNvPr>
          <p:cNvSpPr/>
          <p:nvPr/>
        </p:nvSpPr>
        <p:spPr>
          <a:xfrm>
            <a:off x="8823379" y="1477341"/>
            <a:ext cx="189021" cy="180020"/>
          </a:xfrm>
          <a:prstGeom prst="ellipse">
            <a:avLst/>
          </a:prstGeom>
          <a:solidFill>
            <a:schemeClr val="bg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36" name="Google Shape;221;p15">
            <a:extLst>
              <a:ext uri="{FF2B5EF4-FFF2-40B4-BE49-F238E27FC236}">
                <a16:creationId xmlns:a16="http://schemas.microsoft.com/office/drawing/2014/main" id="{ACCD7C9C-1EE8-459A-9EA1-99FD24D25043}"/>
              </a:ext>
            </a:extLst>
          </p:cNvPr>
          <p:cNvSpPr txBox="1"/>
          <p:nvPr/>
        </p:nvSpPr>
        <p:spPr>
          <a:xfrm>
            <a:off x="8299146" y="1801079"/>
            <a:ext cx="1315170" cy="298761"/>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ea typeface="Calibri"/>
                <a:cs typeface="Calibri"/>
                <a:sym typeface="Calibri"/>
              </a:rPr>
              <a:t>1536</a:t>
            </a:r>
          </a:p>
        </p:txBody>
      </p:sp>
      <p:sp>
        <p:nvSpPr>
          <p:cNvPr id="37" name="Google Shape;236;p15">
            <a:extLst>
              <a:ext uri="{FF2B5EF4-FFF2-40B4-BE49-F238E27FC236}">
                <a16:creationId xmlns:a16="http://schemas.microsoft.com/office/drawing/2014/main" id="{EAFFC77B-8E37-4479-8735-649D45986B8E}"/>
              </a:ext>
            </a:extLst>
          </p:cNvPr>
          <p:cNvSpPr txBox="1"/>
          <p:nvPr/>
        </p:nvSpPr>
        <p:spPr>
          <a:xfrm>
            <a:off x="7939477" y="2271870"/>
            <a:ext cx="2038468" cy="805823"/>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ea typeface="Calibri"/>
                <a:cs typeface="Calibri"/>
                <a:sym typeface="Calibri"/>
              </a:rPr>
              <a:t>The Monasteries</a:t>
            </a:r>
          </a:p>
        </p:txBody>
      </p:sp>
      <p:sp>
        <p:nvSpPr>
          <p:cNvPr id="38" name="Google Shape;242;p15">
            <a:extLst>
              <a:ext uri="{FF2B5EF4-FFF2-40B4-BE49-F238E27FC236}">
                <a16:creationId xmlns:a16="http://schemas.microsoft.com/office/drawing/2014/main" id="{A6AD0D2C-4E61-415B-93E6-9578A4730DFA}"/>
              </a:ext>
            </a:extLst>
          </p:cNvPr>
          <p:cNvSpPr txBox="1"/>
          <p:nvPr/>
        </p:nvSpPr>
        <p:spPr>
          <a:xfrm>
            <a:off x="8066902" y="2728283"/>
            <a:ext cx="1754504" cy="3561261"/>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latin typeface="Calibri"/>
                <a:ea typeface="Calibri"/>
                <a:cs typeface="Calibri"/>
                <a:sym typeface="Calibri"/>
              </a:rPr>
              <a:t>The Dissolution of the Lesser Monasteries:</a:t>
            </a:r>
          </a:p>
          <a:p>
            <a:pPr algn="ctr"/>
            <a:r>
              <a:rPr lang="en-GB" sz="1200" dirty="0">
                <a:solidFill>
                  <a:schemeClr val="dk1"/>
                </a:solidFill>
                <a:latin typeface="Calibri"/>
                <a:ea typeface="Calibri"/>
                <a:cs typeface="Calibri"/>
                <a:sym typeface="Calibri"/>
              </a:rPr>
              <a:t>This closed all monasteries that earned / owned less than £200.</a:t>
            </a:r>
          </a:p>
          <a:p>
            <a:pPr algn="ctr"/>
            <a:endParaRPr lang="en-GB" sz="1200" dirty="0">
              <a:solidFill>
                <a:schemeClr val="dk1"/>
              </a:solidFill>
              <a:latin typeface="Calibri"/>
              <a:ea typeface="Calibri"/>
              <a:cs typeface="Calibri"/>
              <a:sym typeface="Calibri"/>
            </a:endParaRPr>
          </a:p>
          <a:p>
            <a:pPr algn="ctr"/>
            <a:r>
              <a:rPr lang="en-GB" sz="1200" dirty="0">
                <a:solidFill>
                  <a:schemeClr val="dk1"/>
                </a:solidFill>
                <a:latin typeface="Calibri"/>
                <a:ea typeface="Calibri"/>
                <a:cs typeface="Calibri"/>
                <a:sym typeface="Calibri"/>
              </a:rPr>
              <a:t> </a:t>
            </a:r>
            <a:r>
              <a:rPr lang="en-GB" sz="1200" b="1" dirty="0">
                <a:solidFill>
                  <a:schemeClr val="dk1"/>
                </a:solidFill>
                <a:latin typeface="Calibri"/>
                <a:ea typeface="Calibri"/>
                <a:cs typeface="Calibri"/>
                <a:sym typeface="Calibri"/>
              </a:rPr>
              <a:t>Act of Ten Articles: </a:t>
            </a:r>
          </a:p>
          <a:p>
            <a:pPr algn="ctr"/>
            <a:r>
              <a:rPr lang="en-GB" sz="1200" dirty="0">
                <a:latin typeface="Calibri" panose="020F0502020204030204" pitchFamily="34" charset="0"/>
                <a:ea typeface="Calibri" panose="020F0502020204030204" pitchFamily="34" charset="0"/>
                <a:cs typeface="Times New Roman" panose="02020603050405020304" pitchFamily="18" charset="0"/>
              </a:rPr>
              <a:t>This set out the beliefs of Henry’s new church. It reduced 7 sacraments to 3: the </a:t>
            </a:r>
            <a:r>
              <a:rPr lang="en-GB" sz="1200" dirty="0" err="1">
                <a:latin typeface="Calibri" panose="020F0502020204030204" pitchFamily="34" charset="0"/>
                <a:ea typeface="Calibri" panose="020F0502020204030204" pitchFamily="34" charset="0"/>
                <a:cs typeface="Times New Roman" panose="02020603050405020304" pitchFamily="18" charset="0"/>
              </a:rPr>
              <a:t>Eurachrist</a:t>
            </a:r>
            <a:r>
              <a:rPr lang="en-GB" sz="1200" dirty="0">
                <a:latin typeface="Calibri" panose="020F0502020204030204" pitchFamily="34" charset="0"/>
                <a:ea typeface="Calibri" panose="020F0502020204030204" pitchFamily="34" charset="0"/>
                <a:cs typeface="Times New Roman" panose="02020603050405020304" pitchFamily="18" charset="0"/>
              </a:rPr>
              <a:t> or Communion; Baptism; and penance</a:t>
            </a:r>
          </a:p>
          <a:p>
            <a:pPr algn="ctr"/>
            <a:endParaRPr lang="en-GB" sz="1200" b="1" dirty="0">
              <a:solidFill>
                <a:schemeClr val="dk1"/>
              </a:solidFill>
              <a:latin typeface="Calibri" panose="020F0502020204030204" pitchFamily="34" charset="0"/>
              <a:ea typeface="Calibri"/>
              <a:cs typeface="Times New Roman" panose="02020603050405020304" pitchFamily="18" charset="0"/>
              <a:sym typeface="Calibri"/>
            </a:endParaRPr>
          </a:p>
          <a:p>
            <a:pPr algn="ctr"/>
            <a:r>
              <a:rPr lang="en-GB" sz="1200" b="1" dirty="0">
                <a:solidFill>
                  <a:schemeClr val="dk1"/>
                </a:solidFill>
                <a:latin typeface="Calibri" panose="020F0502020204030204" pitchFamily="34" charset="0"/>
                <a:ea typeface="Calibri"/>
                <a:cs typeface="Times New Roman" panose="02020603050405020304" pitchFamily="18" charset="0"/>
                <a:sym typeface="Calibri"/>
              </a:rPr>
              <a:t>Royal Injunctions:</a:t>
            </a:r>
          </a:p>
          <a:p>
            <a:pPr algn="ctr"/>
            <a:r>
              <a:rPr lang="en-GB" sz="1200" dirty="0">
                <a:latin typeface="Calibri" panose="020F0502020204030204" pitchFamily="34" charset="0"/>
                <a:ea typeface="Calibri" panose="020F0502020204030204" pitchFamily="34" charset="0"/>
                <a:cs typeface="Times New Roman" panose="02020603050405020304" pitchFamily="18" charset="0"/>
              </a:rPr>
              <a:t>All priests practiced the same thing: to speak in English and discourage pilgrimages. The number of Holy Days was also reduced.</a:t>
            </a:r>
            <a:endParaRPr sz="1200" dirty="0">
              <a:solidFill>
                <a:schemeClr val="dk1"/>
              </a:solidFill>
              <a:latin typeface="Calibri"/>
              <a:ea typeface="Calibri"/>
              <a:cs typeface="Calibri"/>
              <a:sym typeface="Calibri"/>
            </a:endParaRPr>
          </a:p>
        </p:txBody>
      </p:sp>
      <p:pic>
        <p:nvPicPr>
          <p:cNvPr id="23" name="Picture 4" descr="https://static.thenounproject.com/png/303160-200.png">
            <a:extLst>
              <a:ext uri="{FF2B5EF4-FFF2-40B4-BE49-F238E27FC236}">
                <a16:creationId xmlns:a16="http://schemas.microsoft.com/office/drawing/2014/main" id="{7FADAB88-0294-41C3-B78B-9ACF7BCC306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90269" y="673657"/>
            <a:ext cx="447635" cy="447635"/>
          </a:xfrm>
          <a:prstGeom prst="rect">
            <a:avLst/>
          </a:prstGeom>
          <a:noFill/>
          <a:extLst>
            <a:ext uri="{909E8E84-426E-40DD-AFC4-6F175D3DCCD1}">
              <a14:hiddenFill xmlns:a14="http://schemas.microsoft.com/office/drawing/2010/main">
                <a:solidFill>
                  <a:srgbClr val="FFFFFF"/>
                </a:solidFill>
              </a14:hiddenFill>
            </a:ext>
          </a:extLst>
        </p:spPr>
      </p:pic>
      <p:sp>
        <p:nvSpPr>
          <p:cNvPr id="29" name="Google Shape;221;p15">
            <a:extLst>
              <a:ext uri="{FF2B5EF4-FFF2-40B4-BE49-F238E27FC236}">
                <a16:creationId xmlns:a16="http://schemas.microsoft.com/office/drawing/2014/main" id="{EEE3C108-A456-48FA-B827-730757854CE2}"/>
              </a:ext>
            </a:extLst>
          </p:cNvPr>
          <p:cNvSpPr txBox="1"/>
          <p:nvPr/>
        </p:nvSpPr>
        <p:spPr>
          <a:xfrm>
            <a:off x="10338360" y="1772443"/>
            <a:ext cx="1315170" cy="298761"/>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ea typeface="Calibri"/>
                <a:cs typeface="Calibri"/>
                <a:sym typeface="Calibri"/>
              </a:rPr>
              <a:t>1538-1539</a:t>
            </a:r>
          </a:p>
        </p:txBody>
      </p:sp>
    </p:spTree>
    <p:extLst>
      <p:ext uri="{BB962C8B-B14F-4D97-AF65-F5344CB8AC3E}">
        <p14:creationId xmlns:p14="http://schemas.microsoft.com/office/powerpoint/2010/main" val="2294701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Straight Connector 13">
            <a:extLst>
              <a:ext uri="{FF2B5EF4-FFF2-40B4-BE49-F238E27FC236}">
                <a16:creationId xmlns:a16="http://schemas.microsoft.com/office/drawing/2014/main" id="{A149B40C-E856-4F64-9621-78F1A695DA42}"/>
              </a:ext>
            </a:extLst>
          </p:cNvPr>
          <p:cNvCxnSpPr>
            <a:cxnSpLocks/>
            <a:stCxn id="21" idx="1"/>
            <a:endCxn id="9" idx="3"/>
          </p:cNvCxnSpPr>
          <p:nvPr/>
        </p:nvCxnSpPr>
        <p:spPr>
          <a:xfrm flipH="1" flipV="1">
            <a:off x="6882687" y="3180656"/>
            <a:ext cx="1078044" cy="153889"/>
          </a:xfrm>
          <a:prstGeom prst="line">
            <a:avLst/>
          </a:prstGeom>
        </p:spPr>
        <p:style>
          <a:lnRef idx="1">
            <a:schemeClr val="accent1"/>
          </a:lnRef>
          <a:fillRef idx="0">
            <a:schemeClr val="accent1"/>
          </a:fillRef>
          <a:effectRef idx="0">
            <a:schemeClr val="accent1"/>
          </a:effectRef>
          <a:fontRef idx="minor">
            <a:schemeClr val="tx1"/>
          </a:fontRef>
        </p:style>
      </p:cxnSp>
      <p:sp>
        <p:nvSpPr>
          <p:cNvPr id="5" name="Google Shape;162;p14">
            <a:extLst>
              <a:ext uri="{FF2B5EF4-FFF2-40B4-BE49-F238E27FC236}">
                <a16:creationId xmlns:a16="http://schemas.microsoft.com/office/drawing/2014/main" id="{2A9821DF-89BA-4770-8C9A-EDB89A319439}"/>
              </a:ext>
            </a:extLst>
          </p:cNvPr>
          <p:cNvSpPr/>
          <p:nvPr/>
        </p:nvSpPr>
        <p:spPr>
          <a:xfrm>
            <a:off x="130339" y="116632"/>
            <a:ext cx="11854515" cy="6624736"/>
          </a:xfrm>
          <a:prstGeom prst="rect">
            <a:avLst/>
          </a:prstGeom>
          <a:no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6" name="Google Shape;163;p14">
            <a:extLst>
              <a:ext uri="{FF2B5EF4-FFF2-40B4-BE49-F238E27FC236}">
                <a16:creationId xmlns:a16="http://schemas.microsoft.com/office/drawing/2014/main" id="{D79841D8-7547-4A3B-8779-46175259FBE5}"/>
              </a:ext>
            </a:extLst>
          </p:cNvPr>
          <p:cNvSpPr txBox="1"/>
          <p:nvPr/>
        </p:nvSpPr>
        <p:spPr>
          <a:xfrm>
            <a:off x="1450346" y="179477"/>
            <a:ext cx="9805259" cy="391539"/>
          </a:xfrm>
          <a:prstGeom prst="rect">
            <a:avLst/>
          </a:prstGeom>
          <a:solidFill>
            <a:srgbClr val="FF0000"/>
          </a:solidFill>
          <a:ln>
            <a:noFill/>
          </a:ln>
        </p:spPr>
        <p:txBody>
          <a:bodyPr spcFirstLastPara="1" wrap="square" lIns="91425" tIns="45700" rIns="91425" bIns="45700" anchor="t" anchorCtr="0">
            <a:noAutofit/>
          </a:bodyPr>
          <a:lstStyle/>
          <a:p>
            <a:r>
              <a:rPr lang="en-GB" sz="1600" b="1" dirty="0">
                <a:solidFill>
                  <a:schemeClr val="lt1"/>
                </a:solidFill>
                <a:latin typeface="Calibri"/>
                <a:ea typeface="Calibri"/>
                <a:cs typeface="Calibri"/>
                <a:sym typeface="Calibri"/>
              </a:rPr>
              <a:t>GCSE History Knowledge Organiser: Henry VIII and his Ministers: The Dissolution of the Monasteries 1536-39.</a:t>
            </a:r>
            <a:endParaRPr sz="1600" b="1" dirty="0">
              <a:solidFill>
                <a:schemeClr val="lt1"/>
              </a:solidFill>
              <a:latin typeface="Calibri"/>
              <a:ea typeface="Calibri"/>
              <a:cs typeface="Calibri"/>
              <a:sym typeface="Calibri"/>
            </a:endParaRPr>
          </a:p>
        </p:txBody>
      </p:sp>
      <p:sp>
        <p:nvSpPr>
          <p:cNvPr id="9" name="TextBox 8">
            <a:extLst>
              <a:ext uri="{FF2B5EF4-FFF2-40B4-BE49-F238E27FC236}">
                <a16:creationId xmlns:a16="http://schemas.microsoft.com/office/drawing/2014/main" id="{3968038C-5392-489B-800F-80D10FD9C677}"/>
              </a:ext>
            </a:extLst>
          </p:cNvPr>
          <p:cNvSpPr txBox="1"/>
          <p:nvPr/>
        </p:nvSpPr>
        <p:spPr>
          <a:xfrm>
            <a:off x="4625262" y="2995990"/>
            <a:ext cx="2257425" cy="369332"/>
          </a:xfrm>
          <a:prstGeom prst="rect">
            <a:avLst/>
          </a:prstGeom>
          <a:noFill/>
          <a:ln>
            <a:solidFill>
              <a:schemeClr val="tx1"/>
            </a:solidFill>
          </a:ln>
        </p:spPr>
        <p:txBody>
          <a:bodyPr wrap="square" rtlCol="0">
            <a:spAutoFit/>
          </a:bodyPr>
          <a:lstStyle/>
          <a:p>
            <a:pPr algn="ctr"/>
            <a:r>
              <a:rPr lang="en-US" dirty="0"/>
              <a:t>The Monasteries</a:t>
            </a:r>
            <a:endParaRPr lang="en-GB" dirty="0"/>
          </a:p>
        </p:txBody>
      </p:sp>
      <p:cxnSp>
        <p:nvCxnSpPr>
          <p:cNvPr id="13" name="Straight Connector 12">
            <a:extLst>
              <a:ext uri="{FF2B5EF4-FFF2-40B4-BE49-F238E27FC236}">
                <a16:creationId xmlns:a16="http://schemas.microsoft.com/office/drawing/2014/main" id="{F96B6041-E3EA-40FA-A60E-93037D9CD883}"/>
              </a:ext>
            </a:extLst>
          </p:cNvPr>
          <p:cNvCxnSpPr>
            <a:cxnSpLocks/>
            <a:stCxn id="9" idx="1"/>
            <a:endCxn id="23" idx="3"/>
          </p:cNvCxnSpPr>
          <p:nvPr/>
        </p:nvCxnSpPr>
        <p:spPr>
          <a:xfrm flipH="1">
            <a:off x="3944672" y="3180656"/>
            <a:ext cx="680590" cy="1936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5A82B74A-5724-4E30-A3A1-F2BB3384CE35}"/>
              </a:ext>
            </a:extLst>
          </p:cNvPr>
          <p:cNvCxnSpPr>
            <a:cxnSpLocks/>
            <a:stCxn id="9" idx="2"/>
            <a:endCxn id="26" idx="0"/>
          </p:cNvCxnSpPr>
          <p:nvPr/>
        </p:nvCxnSpPr>
        <p:spPr>
          <a:xfrm flipH="1">
            <a:off x="4773212" y="3365322"/>
            <a:ext cx="980763" cy="445432"/>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726DC3-3E69-4F4D-9F0A-4BE032890A13}"/>
              </a:ext>
            </a:extLst>
          </p:cNvPr>
          <p:cNvSpPr txBox="1"/>
          <p:nvPr/>
        </p:nvSpPr>
        <p:spPr>
          <a:xfrm>
            <a:off x="7960731" y="3180656"/>
            <a:ext cx="1743727" cy="307777"/>
          </a:xfrm>
          <a:prstGeom prst="rect">
            <a:avLst/>
          </a:prstGeom>
          <a:noFill/>
          <a:ln>
            <a:solidFill>
              <a:schemeClr val="tx1"/>
            </a:solidFill>
          </a:ln>
        </p:spPr>
        <p:txBody>
          <a:bodyPr wrap="square" rtlCol="0">
            <a:spAutoFit/>
          </a:bodyPr>
          <a:lstStyle/>
          <a:p>
            <a:pPr algn="ctr"/>
            <a:r>
              <a:rPr lang="en-GB" sz="1400" dirty="0"/>
              <a:t>Previous Functions</a:t>
            </a:r>
          </a:p>
        </p:txBody>
      </p:sp>
      <p:sp>
        <p:nvSpPr>
          <p:cNvPr id="23" name="TextBox 22">
            <a:extLst>
              <a:ext uri="{FF2B5EF4-FFF2-40B4-BE49-F238E27FC236}">
                <a16:creationId xmlns:a16="http://schemas.microsoft.com/office/drawing/2014/main" id="{58979603-BB99-4066-806A-BD7CDF83C47E}"/>
              </a:ext>
            </a:extLst>
          </p:cNvPr>
          <p:cNvSpPr txBox="1"/>
          <p:nvPr/>
        </p:nvSpPr>
        <p:spPr>
          <a:xfrm>
            <a:off x="2444485" y="3220454"/>
            <a:ext cx="1500187" cy="307777"/>
          </a:xfrm>
          <a:prstGeom prst="rect">
            <a:avLst/>
          </a:prstGeom>
          <a:noFill/>
          <a:ln>
            <a:solidFill>
              <a:schemeClr val="tx1"/>
            </a:solidFill>
          </a:ln>
        </p:spPr>
        <p:txBody>
          <a:bodyPr wrap="square" rtlCol="0">
            <a:spAutoFit/>
          </a:bodyPr>
          <a:lstStyle/>
          <a:p>
            <a:pPr algn="ctr"/>
            <a:r>
              <a:rPr lang="en-GB" sz="1400" dirty="0"/>
              <a:t>Winners</a:t>
            </a:r>
          </a:p>
        </p:txBody>
      </p:sp>
      <p:sp>
        <p:nvSpPr>
          <p:cNvPr id="26" name="TextBox 25">
            <a:extLst>
              <a:ext uri="{FF2B5EF4-FFF2-40B4-BE49-F238E27FC236}">
                <a16:creationId xmlns:a16="http://schemas.microsoft.com/office/drawing/2014/main" id="{E3B32CBC-135B-48CE-911B-431A87B1F244}"/>
              </a:ext>
            </a:extLst>
          </p:cNvPr>
          <p:cNvSpPr txBox="1"/>
          <p:nvPr/>
        </p:nvSpPr>
        <p:spPr>
          <a:xfrm>
            <a:off x="4023118" y="3810754"/>
            <a:ext cx="1500187" cy="307777"/>
          </a:xfrm>
          <a:prstGeom prst="rect">
            <a:avLst/>
          </a:prstGeom>
          <a:noFill/>
          <a:ln>
            <a:solidFill>
              <a:schemeClr val="tx1"/>
            </a:solidFill>
          </a:ln>
        </p:spPr>
        <p:txBody>
          <a:bodyPr wrap="square" rtlCol="0">
            <a:spAutoFit/>
          </a:bodyPr>
          <a:lstStyle/>
          <a:p>
            <a:pPr algn="ctr"/>
            <a:r>
              <a:rPr lang="en-GB" sz="1400" dirty="0"/>
              <a:t>Losers?</a:t>
            </a:r>
          </a:p>
        </p:txBody>
      </p:sp>
      <p:sp>
        <p:nvSpPr>
          <p:cNvPr id="38" name="TextBox 37">
            <a:extLst>
              <a:ext uri="{FF2B5EF4-FFF2-40B4-BE49-F238E27FC236}">
                <a16:creationId xmlns:a16="http://schemas.microsoft.com/office/drawing/2014/main" id="{9F0B7892-7AF5-47D8-A3DB-7A6FD5EB9C0C}"/>
              </a:ext>
            </a:extLst>
          </p:cNvPr>
          <p:cNvSpPr txBox="1"/>
          <p:nvPr/>
        </p:nvSpPr>
        <p:spPr>
          <a:xfrm>
            <a:off x="6873532" y="3745344"/>
            <a:ext cx="1500187" cy="307777"/>
          </a:xfrm>
          <a:prstGeom prst="rect">
            <a:avLst/>
          </a:prstGeom>
          <a:noFill/>
          <a:ln>
            <a:solidFill>
              <a:schemeClr val="tx1"/>
            </a:solidFill>
          </a:ln>
        </p:spPr>
        <p:txBody>
          <a:bodyPr wrap="square" rtlCol="0">
            <a:spAutoFit/>
          </a:bodyPr>
          <a:lstStyle/>
          <a:p>
            <a:pPr algn="ctr"/>
            <a:r>
              <a:rPr lang="en-GB" sz="1400" dirty="0"/>
              <a:t>Details:</a:t>
            </a:r>
          </a:p>
        </p:txBody>
      </p:sp>
      <p:cxnSp>
        <p:nvCxnSpPr>
          <p:cNvPr id="39" name="Straight Connector 38">
            <a:extLst>
              <a:ext uri="{FF2B5EF4-FFF2-40B4-BE49-F238E27FC236}">
                <a16:creationId xmlns:a16="http://schemas.microsoft.com/office/drawing/2014/main" id="{FC47D784-B859-4930-8193-EFE477245493}"/>
              </a:ext>
            </a:extLst>
          </p:cNvPr>
          <p:cNvCxnSpPr>
            <a:cxnSpLocks/>
          </p:cNvCxnSpPr>
          <p:nvPr/>
        </p:nvCxnSpPr>
        <p:spPr>
          <a:xfrm>
            <a:off x="6456827" y="3381354"/>
            <a:ext cx="524998" cy="333213"/>
          </a:xfrm>
          <a:prstGeom prst="line">
            <a:avLst/>
          </a:prstGeom>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B8F43D04-2452-42FC-980B-5C6C16C438DB}"/>
              </a:ext>
            </a:extLst>
          </p:cNvPr>
          <p:cNvSpPr txBox="1"/>
          <p:nvPr/>
        </p:nvSpPr>
        <p:spPr>
          <a:xfrm>
            <a:off x="5077521" y="1930877"/>
            <a:ext cx="1500187" cy="307777"/>
          </a:xfrm>
          <a:prstGeom prst="rect">
            <a:avLst/>
          </a:prstGeom>
          <a:noFill/>
          <a:ln>
            <a:solidFill>
              <a:schemeClr val="tx1"/>
            </a:solidFill>
          </a:ln>
        </p:spPr>
        <p:txBody>
          <a:bodyPr wrap="square" rtlCol="0">
            <a:spAutoFit/>
          </a:bodyPr>
          <a:lstStyle/>
          <a:p>
            <a:pPr algn="ctr"/>
            <a:r>
              <a:rPr lang="en-GB" sz="1400" dirty="0"/>
              <a:t>Reasons why.</a:t>
            </a:r>
          </a:p>
        </p:txBody>
      </p:sp>
      <p:cxnSp>
        <p:nvCxnSpPr>
          <p:cNvPr id="47" name="Straight Connector 46">
            <a:extLst>
              <a:ext uri="{FF2B5EF4-FFF2-40B4-BE49-F238E27FC236}">
                <a16:creationId xmlns:a16="http://schemas.microsoft.com/office/drawing/2014/main" id="{1E613762-624E-4A22-B79E-70F4EBF7F64D}"/>
              </a:ext>
            </a:extLst>
          </p:cNvPr>
          <p:cNvCxnSpPr>
            <a:cxnSpLocks/>
            <a:stCxn id="45" idx="2"/>
            <a:endCxn id="9" idx="0"/>
          </p:cNvCxnSpPr>
          <p:nvPr/>
        </p:nvCxnSpPr>
        <p:spPr>
          <a:xfrm flipH="1">
            <a:off x="5753975" y="2238654"/>
            <a:ext cx="73640" cy="757336"/>
          </a:xfrm>
          <a:prstGeom prst="line">
            <a:avLst/>
          </a:prstGeom>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41581FC3-7A02-41EE-9F6C-5E51448EB9E2}"/>
              </a:ext>
            </a:extLst>
          </p:cNvPr>
          <p:cNvSpPr txBox="1"/>
          <p:nvPr/>
        </p:nvSpPr>
        <p:spPr>
          <a:xfrm>
            <a:off x="401546" y="2878633"/>
            <a:ext cx="1733823" cy="3838358"/>
          </a:xfrm>
          <a:prstGeom prst="rect">
            <a:avLst/>
          </a:prstGeom>
          <a:noFill/>
          <a:ln>
            <a:noFill/>
          </a:ln>
        </p:spPr>
        <p:txBody>
          <a:bodyPr wrap="square" rtlCol="0">
            <a:spAutoFit/>
          </a:bodyPr>
          <a:lstStyle/>
          <a:p>
            <a:pPr marL="342900" lvl="0" indent="-342900">
              <a:lnSpc>
                <a:spcPct val="107000"/>
              </a:lnSpc>
              <a:spcAft>
                <a:spcPts val="0"/>
              </a:spcAft>
              <a:buFont typeface="+mj-lt"/>
              <a:buAutoNum type="arabicPeriod"/>
            </a:pPr>
            <a:r>
              <a:rPr lang="en-GB" sz="1200" dirty="0">
                <a:effectLst/>
              </a:rPr>
              <a:t>Religious reformers like Cromwell and Cranmer were pleased to further develop the Protestant Church.</a:t>
            </a:r>
          </a:p>
          <a:p>
            <a:pPr marL="342900" lvl="0" indent="-342900">
              <a:lnSpc>
                <a:spcPct val="107000"/>
              </a:lnSpc>
              <a:spcAft>
                <a:spcPts val="0"/>
              </a:spcAft>
              <a:buFont typeface="+mj-lt"/>
              <a:buAutoNum type="arabicPeriod"/>
            </a:pPr>
            <a:r>
              <a:rPr lang="en-GB" sz="1200" dirty="0">
                <a:effectLst/>
              </a:rPr>
              <a:t>Henry VIII - wealth created by the dissolution of the monasteries made Henry financially independent and very rich.</a:t>
            </a:r>
          </a:p>
          <a:p>
            <a:pPr marL="342900" lvl="0" indent="-342900">
              <a:lnSpc>
                <a:spcPct val="107000"/>
              </a:lnSpc>
              <a:spcAft>
                <a:spcPts val="0"/>
              </a:spcAft>
              <a:buFont typeface="+mj-lt"/>
              <a:buAutoNum type="arabicPeriod"/>
            </a:pPr>
            <a:r>
              <a:rPr lang="en-GB" sz="1200" dirty="0">
                <a:effectLst/>
              </a:rPr>
              <a:t>The nobility received monastic lands from the king either as a gift or sold to them cheaply.</a:t>
            </a:r>
          </a:p>
        </p:txBody>
      </p:sp>
      <p:cxnSp>
        <p:nvCxnSpPr>
          <p:cNvPr id="35" name="Straight Connector 34">
            <a:extLst>
              <a:ext uri="{FF2B5EF4-FFF2-40B4-BE49-F238E27FC236}">
                <a16:creationId xmlns:a16="http://schemas.microsoft.com/office/drawing/2014/main" id="{CD072BC6-0D2A-4F82-9842-2EE0153B2090}"/>
              </a:ext>
            </a:extLst>
          </p:cNvPr>
          <p:cNvCxnSpPr>
            <a:cxnSpLocks/>
            <a:stCxn id="34" idx="3"/>
            <a:endCxn id="23" idx="1"/>
          </p:cNvCxnSpPr>
          <p:nvPr/>
        </p:nvCxnSpPr>
        <p:spPr>
          <a:xfrm flipV="1">
            <a:off x="2135369" y="3374343"/>
            <a:ext cx="309116" cy="1423469"/>
          </a:xfrm>
          <a:prstGeom prst="line">
            <a:avLst/>
          </a:prstGeom>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E7674869-832C-4711-BAE2-489BF2FF3852}"/>
              </a:ext>
            </a:extLst>
          </p:cNvPr>
          <p:cNvSpPr txBox="1"/>
          <p:nvPr/>
        </p:nvSpPr>
        <p:spPr>
          <a:xfrm>
            <a:off x="2562105" y="4508022"/>
            <a:ext cx="4705349" cy="1466940"/>
          </a:xfrm>
          <a:prstGeom prst="rect">
            <a:avLst/>
          </a:prstGeom>
          <a:noFill/>
          <a:ln>
            <a:noFill/>
          </a:ln>
        </p:spPr>
        <p:txBody>
          <a:bodyPr wrap="square" rtlCol="0">
            <a:spAutoFit/>
          </a:bodyPr>
          <a:lstStyle/>
          <a:p>
            <a:pPr marL="342900" lvl="0" indent="-342900">
              <a:lnSpc>
                <a:spcPct val="107000"/>
              </a:lnSpc>
              <a:spcAft>
                <a:spcPts val="0"/>
              </a:spcAft>
              <a:buFont typeface="+mj-lt"/>
              <a:buAutoNum type="arabicPeriod"/>
            </a:pPr>
            <a:r>
              <a:rPr lang="en-GB" sz="1200" dirty="0">
                <a:effectLst/>
              </a:rPr>
              <a:t>Monks lost their homes and livelihood. </a:t>
            </a:r>
            <a:r>
              <a:rPr lang="en-GB" sz="1200" dirty="0"/>
              <a:t>Although,</a:t>
            </a:r>
            <a:r>
              <a:rPr lang="en-GB" sz="1200" dirty="0">
                <a:effectLst/>
              </a:rPr>
              <a:t> many monks were re-employed. Nuns lost their homes and livelihood. Nuns weren’t able to work in churches or marry. </a:t>
            </a:r>
          </a:p>
          <a:p>
            <a:pPr marL="342900" lvl="0" indent="-342900">
              <a:lnSpc>
                <a:spcPct val="107000"/>
              </a:lnSpc>
              <a:spcAft>
                <a:spcPts val="0"/>
              </a:spcAft>
              <a:buFont typeface="+mj-lt"/>
              <a:buAutoNum type="arabicPeriod"/>
            </a:pPr>
            <a:r>
              <a:rPr lang="en-GB" sz="1200" dirty="0">
                <a:effectLst/>
              </a:rPr>
              <a:t>The poor and the sick had nowhere to go if they could not provide for themselves or fell ill. Many became beggars and vagrants. </a:t>
            </a:r>
          </a:p>
          <a:p>
            <a:pPr marL="342900" lvl="0" indent="-342900">
              <a:lnSpc>
                <a:spcPct val="107000"/>
              </a:lnSpc>
              <a:spcAft>
                <a:spcPts val="0"/>
              </a:spcAft>
              <a:buFont typeface="+mj-lt"/>
              <a:buAutoNum type="arabicPeriod"/>
            </a:pPr>
            <a:r>
              <a:rPr lang="en-GB" sz="1200" dirty="0">
                <a:effectLst/>
              </a:rPr>
              <a:t>Tenant farmers who had rented land from the monasteries saw rents rise or they were thrown off the land by the gentry.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41" name="Straight Connector 40">
            <a:extLst>
              <a:ext uri="{FF2B5EF4-FFF2-40B4-BE49-F238E27FC236}">
                <a16:creationId xmlns:a16="http://schemas.microsoft.com/office/drawing/2014/main" id="{3F086E2A-7123-40CB-A49B-E9BD38E7E514}"/>
              </a:ext>
            </a:extLst>
          </p:cNvPr>
          <p:cNvCxnSpPr>
            <a:cxnSpLocks/>
          </p:cNvCxnSpPr>
          <p:nvPr/>
        </p:nvCxnSpPr>
        <p:spPr>
          <a:xfrm flipV="1">
            <a:off x="4625262" y="4118531"/>
            <a:ext cx="0" cy="321772"/>
          </a:xfrm>
          <a:prstGeom prst="line">
            <a:avLst/>
          </a:prstGeom>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7AD5C45C-4219-41C8-9E36-0C37E587C79D}"/>
              </a:ext>
            </a:extLst>
          </p:cNvPr>
          <p:cNvSpPr txBox="1"/>
          <p:nvPr/>
        </p:nvSpPr>
        <p:spPr>
          <a:xfrm>
            <a:off x="7267454" y="4278078"/>
            <a:ext cx="4639507" cy="2367571"/>
          </a:xfrm>
          <a:prstGeom prst="rect">
            <a:avLst/>
          </a:prstGeom>
          <a:noFill/>
          <a:ln>
            <a:noFill/>
          </a:ln>
        </p:spPr>
        <p:txBody>
          <a:bodyPr wrap="square" rtlCol="0">
            <a:spAutoFit/>
          </a:bodyPr>
          <a:lstStyle/>
          <a:p>
            <a:pPr>
              <a:lnSpc>
                <a:spcPct val="107000"/>
              </a:lnSpc>
              <a:spcAft>
                <a:spcPts val="800"/>
              </a:spcAft>
            </a:pPr>
            <a:r>
              <a:rPr lang="en-GB" sz="1200" dirty="0">
                <a:latin typeface="Calibri" panose="020F0502020204030204" pitchFamily="34" charset="0"/>
                <a:ea typeface="Calibri" panose="020F0502020204030204" pitchFamily="34" charset="0"/>
                <a:cs typeface="Times New Roman" panose="02020603050405020304" pitchFamily="18" charset="0"/>
              </a:rPr>
              <a:t>In 1535, Cromwell commissioned a survey into the workings of the smaller monasteries and nunneries. </a:t>
            </a:r>
          </a:p>
          <a:p>
            <a:pPr>
              <a:lnSpc>
                <a:spcPct val="107000"/>
              </a:lnSpc>
              <a:spcAft>
                <a:spcPts val="800"/>
              </a:spcAft>
            </a:pPr>
            <a:r>
              <a:rPr lang="en-GB" sz="1200" dirty="0">
                <a:latin typeface="Calibri" panose="020F0502020204030204" pitchFamily="34" charset="0"/>
                <a:ea typeface="Calibri" panose="020F0502020204030204" pitchFamily="34" charset="0"/>
                <a:cs typeface="Times New Roman" panose="02020603050405020304" pitchFamily="18" charset="0"/>
              </a:rPr>
              <a:t>This led to a series of visitations (inspections) of monasteries. These alleged that monks had mistresses, engaged in homosexual practices, gambled and, in the case of nuns, bore children. The survey also confirmed the wealth of the monasteries giving a combined total of £160000 per year. </a:t>
            </a:r>
          </a:p>
          <a:p>
            <a:pPr>
              <a:lnSpc>
                <a:spcPct val="107000"/>
              </a:lnSpc>
              <a:spcAft>
                <a:spcPts val="800"/>
              </a:spcAft>
            </a:pPr>
            <a:r>
              <a:rPr lang="en-GB" sz="1200" dirty="0">
                <a:latin typeface="Calibri" panose="020F0502020204030204" pitchFamily="34" charset="0"/>
                <a:ea typeface="Calibri" panose="020F0502020204030204" pitchFamily="34" charset="0"/>
                <a:cs typeface="Times New Roman" panose="02020603050405020304" pitchFamily="18" charset="0"/>
              </a:rPr>
              <a:t>The Act for the Dissolution of the Lesser Monasteries in 1536 closed the smaller monasteries and nunneries and 1539 they were all closed. </a:t>
            </a:r>
          </a:p>
          <a:p>
            <a:pPr>
              <a:lnSpc>
                <a:spcPct val="107000"/>
              </a:lnSpc>
              <a:spcAft>
                <a:spcPts val="800"/>
              </a:spcAft>
            </a:pPr>
            <a:endParaRPr lang="en-GB" sz="1200" dirty="0">
              <a:latin typeface="Calibri" panose="020F0502020204030204" pitchFamily="34" charset="0"/>
              <a:ea typeface="Calibri" panose="020F0502020204030204" pitchFamily="34" charset="0"/>
              <a:cs typeface="Times New Roman" panose="02020603050405020304" pitchFamily="18" charset="0"/>
            </a:endParaRPr>
          </a:p>
        </p:txBody>
      </p:sp>
      <p:cxnSp>
        <p:nvCxnSpPr>
          <p:cNvPr id="48" name="Straight Connector 47">
            <a:extLst>
              <a:ext uri="{FF2B5EF4-FFF2-40B4-BE49-F238E27FC236}">
                <a16:creationId xmlns:a16="http://schemas.microsoft.com/office/drawing/2014/main" id="{FEC97BE0-276F-4B30-9A6C-D45BA25FFD00}"/>
              </a:ext>
            </a:extLst>
          </p:cNvPr>
          <p:cNvCxnSpPr>
            <a:cxnSpLocks/>
          </p:cNvCxnSpPr>
          <p:nvPr/>
        </p:nvCxnSpPr>
        <p:spPr>
          <a:xfrm flipV="1">
            <a:off x="8082702" y="4059937"/>
            <a:ext cx="0" cy="192087"/>
          </a:xfrm>
          <a:prstGeom prst="line">
            <a:avLst/>
          </a:prstGeom>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E0A7324F-466D-4D44-9299-4DDE6F289B84}"/>
              </a:ext>
            </a:extLst>
          </p:cNvPr>
          <p:cNvSpPr txBox="1"/>
          <p:nvPr/>
        </p:nvSpPr>
        <p:spPr>
          <a:xfrm>
            <a:off x="7110356" y="571016"/>
            <a:ext cx="4843664" cy="2367571"/>
          </a:xfrm>
          <a:prstGeom prst="rect">
            <a:avLst/>
          </a:prstGeom>
          <a:noFill/>
          <a:ln>
            <a:noFill/>
          </a:ln>
        </p:spPr>
        <p:txBody>
          <a:bodyPr wrap="square" rtlCol="0">
            <a:spAutoFit/>
          </a:bodyPr>
          <a:lstStyle/>
          <a:p>
            <a:pPr>
              <a:lnSpc>
                <a:spcPct val="107000"/>
              </a:lnSpc>
              <a:spcAft>
                <a:spcPts val="800"/>
              </a:spcAft>
            </a:pPr>
            <a:r>
              <a:rPr lang="en-GB" sz="1200" b="1" u="sng" dirty="0">
                <a:latin typeface="Calibri" panose="020F0502020204030204" pitchFamily="34" charset="0"/>
                <a:ea typeface="Calibri" panose="020F0502020204030204" pitchFamily="34" charset="0"/>
                <a:cs typeface="Times New Roman" panose="02020603050405020304" pitchFamily="18" charset="0"/>
              </a:rPr>
              <a:t>Religious</a:t>
            </a:r>
            <a:r>
              <a:rPr lang="en-GB" sz="1200" dirty="0">
                <a:latin typeface="Calibri" panose="020F0502020204030204" pitchFamily="34" charset="0"/>
                <a:ea typeface="Calibri" panose="020F0502020204030204" pitchFamily="34" charset="0"/>
                <a:cs typeface="Times New Roman" panose="02020603050405020304" pitchFamily="18" charset="0"/>
              </a:rPr>
              <a:t> – monasteries acted as places of religious contemplation. Monastic rules required monks to engage in worship and prayer on a daily basis. </a:t>
            </a:r>
          </a:p>
          <a:p>
            <a:pPr>
              <a:lnSpc>
                <a:spcPct val="107000"/>
              </a:lnSpc>
              <a:spcAft>
                <a:spcPts val="800"/>
              </a:spcAft>
            </a:pPr>
            <a:r>
              <a:rPr lang="en-GB" sz="1200" b="1" u="sng" dirty="0">
                <a:latin typeface="Calibri" panose="020F0502020204030204" pitchFamily="34" charset="0"/>
                <a:ea typeface="Calibri" panose="020F0502020204030204" pitchFamily="34" charset="0"/>
                <a:cs typeface="Times New Roman" panose="02020603050405020304" pitchFamily="18" charset="0"/>
              </a:rPr>
              <a:t>Medical</a:t>
            </a:r>
            <a:r>
              <a:rPr lang="en-GB" sz="1200" dirty="0">
                <a:latin typeface="Calibri" panose="020F0502020204030204" pitchFamily="34" charset="0"/>
                <a:ea typeface="Calibri" panose="020F0502020204030204" pitchFamily="34" charset="0"/>
                <a:cs typeface="Times New Roman" panose="02020603050405020304" pitchFamily="18" charset="0"/>
              </a:rPr>
              <a:t> – Monasteries also acted as hospitals and hospices looking after the sick and the dying. </a:t>
            </a:r>
          </a:p>
          <a:p>
            <a:pPr>
              <a:lnSpc>
                <a:spcPct val="107000"/>
              </a:lnSpc>
              <a:spcAft>
                <a:spcPts val="800"/>
              </a:spcAft>
            </a:pPr>
            <a:r>
              <a:rPr lang="en-GB" sz="1200" b="1" u="sng" dirty="0">
                <a:latin typeface="Calibri" panose="020F0502020204030204" pitchFamily="34" charset="0"/>
                <a:ea typeface="Calibri" panose="020F0502020204030204" pitchFamily="34" charset="0"/>
                <a:cs typeface="Times New Roman" panose="02020603050405020304" pitchFamily="18" charset="0"/>
              </a:rPr>
              <a:t>Educational</a:t>
            </a:r>
            <a:r>
              <a:rPr lang="en-GB" sz="1200" dirty="0">
                <a:latin typeface="Calibri" panose="020F0502020204030204" pitchFamily="34" charset="0"/>
                <a:ea typeface="Calibri" panose="020F0502020204030204" pitchFamily="34" charset="0"/>
                <a:cs typeface="Times New Roman" panose="02020603050405020304" pitchFamily="18" charset="0"/>
              </a:rPr>
              <a:t> – monks often educated young boys of the nobility and gentry. Monasteries also acted as places of learning and where manuscripts and books were written.</a:t>
            </a:r>
            <a:r>
              <a:rPr lang="en-GB" sz="1200" b="1" u="sng"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200" b="1" u="sng" dirty="0">
                <a:latin typeface="Calibri" panose="020F0502020204030204" pitchFamily="34" charset="0"/>
                <a:ea typeface="Calibri" panose="020F0502020204030204" pitchFamily="34" charset="0"/>
                <a:cs typeface="Times New Roman" panose="02020603050405020304" pitchFamily="18" charset="0"/>
              </a:rPr>
              <a:t>Social and economic </a:t>
            </a:r>
            <a:r>
              <a:rPr lang="en-GB" sz="1200" dirty="0">
                <a:latin typeface="Calibri" panose="020F0502020204030204" pitchFamily="34" charset="0"/>
                <a:ea typeface="Calibri" panose="020F0502020204030204" pitchFamily="34" charset="0"/>
                <a:cs typeface="Times New Roman" panose="02020603050405020304" pitchFamily="18" charset="0"/>
              </a:rPr>
              <a:t>– monasteries provided help for the poor and a home for widows and widowers, as well as elderly nobles.</a:t>
            </a:r>
          </a:p>
        </p:txBody>
      </p:sp>
      <p:cxnSp>
        <p:nvCxnSpPr>
          <p:cNvPr id="50" name="Straight Connector 49">
            <a:extLst>
              <a:ext uri="{FF2B5EF4-FFF2-40B4-BE49-F238E27FC236}">
                <a16:creationId xmlns:a16="http://schemas.microsoft.com/office/drawing/2014/main" id="{69570FC8-7A69-4A37-92DE-9EE09E42E765}"/>
              </a:ext>
            </a:extLst>
          </p:cNvPr>
          <p:cNvCxnSpPr>
            <a:cxnSpLocks/>
          </p:cNvCxnSpPr>
          <p:nvPr/>
        </p:nvCxnSpPr>
        <p:spPr>
          <a:xfrm flipH="1">
            <a:off x="8573251" y="2855183"/>
            <a:ext cx="266330" cy="307777"/>
          </a:xfrm>
          <a:prstGeom prst="line">
            <a:avLst/>
          </a:prstGeom>
        </p:spPr>
        <p:style>
          <a:lnRef idx="1">
            <a:schemeClr val="accent1"/>
          </a:lnRef>
          <a:fillRef idx="0">
            <a:schemeClr val="accent1"/>
          </a:fillRef>
          <a:effectRef idx="0">
            <a:schemeClr val="accent1"/>
          </a:effectRef>
          <a:fontRef idx="minor">
            <a:schemeClr val="tx1"/>
          </a:fontRef>
        </p:style>
      </p:cxnSp>
      <p:sp>
        <p:nvSpPr>
          <p:cNvPr id="54" name="TextBox 53">
            <a:extLst>
              <a:ext uri="{FF2B5EF4-FFF2-40B4-BE49-F238E27FC236}">
                <a16:creationId xmlns:a16="http://schemas.microsoft.com/office/drawing/2014/main" id="{1E150FD0-D5DB-465A-98A0-58427311ACCC}"/>
              </a:ext>
            </a:extLst>
          </p:cNvPr>
          <p:cNvSpPr txBox="1"/>
          <p:nvPr/>
        </p:nvSpPr>
        <p:spPr>
          <a:xfrm>
            <a:off x="1591918" y="659010"/>
            <a:ext cx="3989732" cy="556691"/>
          </a:xfrm>
          <a:prstGeom prst="rect">
            <a:avLst/>
          </a:prstGeom>
          <a:noFill/>
          <a:ln>
            <a:noFill/>
          </a:ln>
        </p:spPr>
        <p:txBody>
          <a:bodyPr wrap="square" rtlCol="0">
            <a:spAutoFit/>
          </a:bodyPr>
          <a:lstStyle/>
          <a:p>
            <a:pPr>
              <a:lnSpc>
                <a:spcPct val="107000"/>
              </a:lnSpc>
              <a:spcAft>
                <a:spcPts val="800"/>
              </a:spcAft>
            </a:pPr>
            <a:endParaRPr lang="en-GB" sz="105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1200" dirty="0">
              <a:latin typeface="Calibri" panose="020F0502020204030204" pitchFamily="34" charset="0"/>
              <a:ea typeface="Calibri" panose="020F0502020204030204" pitchFamily="34" charset="0"/>
              <a:cs typeface="Times New Roman" panose="02020603050405020304" pitchFamily="18" charset="0"/>
            </a:endParaRPr>
          </a:p>
        </p:txBody>
      </p:sp>
      <p:cxnSp>
        <p:nvCxnSpPr>
          <p:cNvPr id="55" name="Straight Connector 54">
            <a:extLst>
              <a:ext uri="{FF2B5EF4-FFF2-40B4-BE49-F238E27FC236}">
                <a16:creationId xmlns:a16="http://schemas.microsoft.com/office/drawing/2014/main" id="{774A3C45-CD92-4F49-8BF2-2781D5DE6E7F}"/>
              </a:ext>
            </a:extLst>
          </p:cNvPr>
          <p:cNvCxnSpPr>
            <a:cxnSpLocks/>
          </p:cNvCxnSpPr>
          <p:nvPr/>
        </p:nvCxnSpPr>
        <p:spPr>
          <a:xfrm>
            <a:off x="4305165" y="1555018"/>
            <a:ext cx="936095" cy="382847"/>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36" name="Table 35">
            <a:extLst>
              <a:ext uri="{FF2B5EF4-FFF2-40B4-BE49-F238E27FC236}">
                <a16:creationId xmlns:a16="http://schemas.microsoft.com/office/drawing/2014/main" id="{468065EB-E6C3-49E6-A381-50963A21C720}"/>
              </a:ext>
            </a:extLst>
          </p:cNvPr>
          <p:cNvGraphicFramePr>
            <a:graphicFrameLocks noGrp="1"/>
          </p:cNvGraphicFramePr>
          <p:nvPr>
            <p:extLst>
              <p:ext uri="{D42A27DB-BD31-4B8C-83A1-F6EECF244321}">
                <p14:modId xmlns:p14="http://schemas.microsoft.com/office/powerpoint/2010/main" val="3609368555"/>
              </p:ext>
            </p:extLst>
          </p:nvPr>
        </p:nvGraphicFramePr>
        <p:xfrm>
          <a:off x="407219" y="625433"/>
          <a:ext cx="3768174" cy="2109047"/>
        </p:xfrm>
        <a:graphic>
          <a:graphicData uri="http://schemas.openxmlformats.org/drawingml/2006/table">
            <a:tbl>
              <a:tblPr firstRow="1" bandRow="1">
                <a:tableStyleId>{5940675A-B579-460E-94D1-54222C63F5DA}</a:tableStyleId>
              </a:tblPr>
              <a:tblGrid>
                <a:gridCol w="742120">
                  <a:extLst>
                    <a:ext uri="{9D8B030D-6E8A-4147-A177-3AD203B41FA5}">
                      <a16:colId xmlns:a16="http://schemas.microsoft.com/office/drawing/2014/main" val="872855775"/>
                    </a:ext>
                  </a:extLst>
                </a:gridCol>
                <a:gridCol w="3026054">
                  <a:extLst>
                    <a:ext uri="{9D8B030D-6E8A-4147-A177-3AD203B41FA5}">
                      <a16:colId xmlns:a16="http://schemas.microsoft.com/office/drawing/2014/main" val="940805940"/>
                    </a:ext>
                  </a:extLst>
                </a:gridCol>
              </a:tblGrid>
              <a:tr h="402167">
                <a:tc>
                  <a:txBody>
                    <a:bodyPr/>
                    <a:lstStyle/>
                    <a:p>
                      <a:r>
                        <a:rPr lang="en-GB" sz="1000" b="1" dirty="0"/>
                        <a:t>Religious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n-lt"/>
                          <a:ea typeface="+mn-ea"/>
                          <a:cs typeface="+mn-cs"/>
                        </a:rPr>
                        <a:t>England was no longer Catholic and therefore had no use for a Catholic building still worshipping the Pope. </a:t>
                      </a:r>
                    </a:p>
                  </a:txBody>
                  <a:tcPr/>
                </a:tc>
                <a:extLst>
                  <a:ext uri="{0D108BD9-81ED-4DB2-BD59-A6C34878D82A}">
                    <a16:rowId xmlns:a16="http://schemas.microsoft.com/office/drawing/2014/main" val="1235983334"/>
                  </a:ext>
                </a:extLst>
              </a:tr>
              <a:tr h="666750">
                <a:tc>
                  <a:txBody>
                    <a:bodyPr/>
                    <a:lstStyle/>
                    <a:p>
                      <a:r>
                        <a:rPr lang="en-GB" sz="1000" b="1" dirty="0"/>
                        <a:t>Political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n-lt"/>
                          <a:ea typeface="+mn-ea"/>
                          <a:cs typeface="+mn-cs"/>
                        </a:rPr>
                        <a:t>Henry VIII may have felt that many monks and nuns were loyal to the Pope rather than the king. This seemed to be confirmed by the fact that many religious houses had supported the Pilgrimage of Grace. </a:t>
                      </a:r>
                    </a:p>
                  </a:txBody>
                  <a:tcPr/>
                </a:tc>
                <a:extLst>
                  <a:ext uri="{0D108BD9-81ED-4DB2-BD59-A6C34878D82A}">
                    <a16:rowId xmlns:a16="http://schemas.microsoft.com/office/drawing/2014/main" val="803075286"/>
                  </a:ext>
                </a:extLst>
              </a:tr>
              <a:tr h="491666">
                <a:tc>
                  <a:txBody>
                    <a:bodyPr/>
                    <a:lstStyle/>
                    <a:p>
                      <a:r>
                        <a:rPr lang="en-GB" sz="1000" b="1" dirty="0"/>
                        <a:t>Financial</a:t>
                      </a:r>
                    </a:p>
                  </a:txBody>
                  <a:tcPr/>
                </a:tc>
                <a:tc>
                  <a:txBody>
                    <a:bodyPr/>
                    <a:lstStyle/>
                    <a:p>
                      <a:r>
                        <a:rPr lang="en-GB" sz="1000" kern="1200" dirty="0">
                          <a:solidFill>
                            <a:schemeClr val="tx1"/>
                          </a:solidFill>
                          <a:effectLst/>
                          <a:latin typeface="+mn-lt"/>
                          <a:ea typeface="+mn-ea"/>
                          <a:cs typeface="+mn-cs"/>
                        </a:rPr>
                        <a:t>The monasteries were very wealthy. Closing down the monasteries, taking over and renting out the land would benefit Henry financially as: it would pay for any future wars and the defence of England against any Catholic crusade organised by Francis I and Charles V.</a:t>
                      </a:r>
                    </a:p>
                  </a:txBody>
                  <a:tcPr/>
                </a:tc>
                <a:extLst>
                  <a:ext uri="{0D108BD9-81ED-4DB2-BD59-A6C34878D82A}">
                    <a16:rowId xmlns:a16="http://schemas.microsoft.com/office/drawing/2014/main" val="1683337036"/>
                  </a:ext>
                </a:extLst>
              </a:tr>
            </a:tbl>
          </a:graphicData>
        </a:graphic>
      </p:graphicFrame>
    </p:spTree>
    <p:extLst>
      <p:ext uri="{BB962C8B-B14F-4D97-AF65-F5344CB8AC3E}">
        <p14:creationId xmlns:p14="http://schemas.microsoft.com/office/powerpoint/2010/main" val="10258406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162;p14">
            <a:extLst>
              <a:ext uri="{FF2B5EF4-FFF2-40B4-BE49-F238E27FC236}">
                <a16:creationId xmlns:a16="http://schemas.microsoft.com/office/drawing/2014/main" id="{2A9821DF-89BA-4770-8C9A-EDB89A319439}"/>
              </a:ext>
            </a:extLst>
          </p:cNvPr>
          <p:cNvSpPr/>
          <p:nvPr/>
        </p:nvSpPr>
        <p:spPr>
          <a:xfrm>
            <a:off x="130339" y="116632"/>
            <a:ext cx="11854515" cy="6624736"/>
          </a:xfrm>
          <a:prstGeom prst="rect">
            <a:avLst/>
          </a:prstGeom>
          <a:no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6" name="Google Shape;163;p14">
            <a:extLst>
              <a:ext uri="{FF2B5EF4-FFF2-40B4-BE49-F238E27FC236}">
                <a16:creationId xmlns:a16="http://schemas.microsoft.com/office/drawing/2014/main" id="{D79841D8-7547-4A3B-8779-46175259FBE5}"/>
              </a:ext>
            </a:extLst>
          </p:cNvPr>
          <p:cNvSpPr txBox="1"/>
          <p:nvPr/>
        </p:nvSpPr>
        <p:spPr>
          <a:xfrm>
            <a:off x="3257550" y="179477"/>
            <a:ext cx="8381433" cy="384863"/>
          </a:xfrm>
          <a:prstGeom prst="rect">
            <a:avLst/>
          </a:prstGeom>
          <a:solidFill>
            <a:srgbClr val="FF0000"/>
          </a:solidFill>
          <a:ln>
            <a:noFill/>
          </a:ln>
        </p:spPr>
        <p:txBody>
          <a:bodyPr spcFirstLastPara="1" wrap="square" lIns="91425" tIns="45700" rIns="91425" bIns="45700" anchor="t" anchorCtr="0">
            <a:noAutofit/>
          </a:bodyPr>
          <a:lstStyle/>
          <a:p>
            <a:r>
              <a:rPr lang="en-US" sz="1600" b="1" dirty="0">
                <a:solidFill>
                  <a:schemeClr val="lt1"/>
                </a:solidFill>
                <a:ea typeface="Calibri"/>
                <a:cs typeface="Calibri"/>
                <a:sym typeface="Calibri"/>
              </a:rPr>
              <a:t>GCSE History Knowledge </a:t>
            </a:r>
            <a:r>
              <a:rPr lang="en-US" sz="1600" b="1" dirty="0" err="1">
                <a:solidFill>
                  <a:schemeClr val="lt1"/>
                </a:solidFill>
                <a:ea typeface="Calibri"/>
                <a:cs typeface="Calibri"/>
                <a:sym typeface="Calibri"/>
              </a:rPr>
              <a:t>Organiser</a:t>
            </a:r>
            <a:r>
              <a:rPr lang="en-US" sz="1600" b="1" dirty="0">
                <a:solidFill>
                  <a:schemeClr val="lt1"/>
                </a:solidFill>
                <a:ea typeface="Calibri"/>
                <a:cs typeface="Calibri"/>
                <a:sym typeface="Calibri"/>
              </a:rPr>
              <a:t>: Henry VIII and his Ministers: The Pilgrimage of Grace 1536</a:t>
            </a:r>
          </a:p>
        </p:txBody>
      </p:sp>
      <p:sp>
        <p:nvSpPr>
          <p:cNvPr id="7" name="Google Shape;164;p14">
            <a:extLst>
              <a:ext uri="{FF2B5EF4-FFF2-40B4-BE49-F238E27FC236}">
                <a16:creationId xmlns:a16="http://schemas.microsoft.com/office/drawing/2014/main" id="{60967044-DF86-4CCE-AFC8-B3F22F3C08A1}"/>
              </a:ext>
            </a:extLst>
          </p:cNvPr>
          <p:cNvSpPr/>
          <p:nvPr/>
        </p:nvSpPr>
        <p:spPr>
          <a:xfrm>
            <a:off x="130338" y="121412"/>
            <a:ext cx="2226433" cy="6624736"/>
          </a:xfrm>
          <a:prstGeom prst="rect">
            <a:avLst/>
          </a:prstGeom>
          <a:no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8" name="Google Shape;165;p14">
            <a:extLst>
              <a:ext uri="{FF2B5EF4-FFF2-40B4-BE49-F238E27FC236}">
                <a16:creationId xmlns:a16="http://schemas.microsoft.com/office/drawing/2014/main" id="{506A71DF-1936-48B4-AF78-5E2F187F9C11}"/>
              </a:ext>
            </a:extLst>
          </p:cNvPr>
          <p:cNvSpPr txBox="1"/>
          <p:nvPr/>
        </p:nvSpPr>
        <p:spPr>
          <a:xfrm>
            <a:off x="140660" y="111853"/>
            <a:ext cx="2262049" cy="6967424"/>
          </a:xfrm>
          <a:prstGeom prst="rect">
            <a:avLst/>
          </a:prstGeom>
          <a:noFill/>
          <a:ln>
            <a:noFill/>
          </a:ln>
        </p:spPr>
        <p:txBody>
          <a:bodyPr spcFirstLastPara="1" wrap="square" lIns="91425" tIns="45700" rIns="91425" bIns="45700" anchor="t" anchorCtr="0">
            <a:noAutofit/>
          </a:bodyPr>
          <a:lstStyle/>
          <a:p>
            <a:r>
              <a:rPr lang="en-GB" sz="1400" b="1" u="sng" dirty="0">
                <a:solidFill>
                  <a:schemeClr val="dk1"/>
                </a:solidFill>
                <a:latin typeface="Calibri"/>
                <a:ea typeface="Calibri"/>
                <a:cs typeface="Calibri"/>
                <a:sym typeface="Calibri"/>
              </a:rPr>
              <a:t>Reasons for the Rebellion and Key Individuals:</a:t>
            </a:r>
          </a:p>
          <a:p>
            <a:endParaRPr lang="en-GB" sz="1400" b="1" u="sng" dirty="0">
              <a:solidFill>
                <a:schemeClr val="dk1"/>
              </a:solidFill>
              <a:latin typeface="Calibri"/>
              <a:ea typeface="Calibri"/>
              <a:cs typeface="Calibri"/>
              <a:sym typeface="Calibri"/>
            </a:endParaRPr>
          </a:p>
          <a:p>
            <a:r>
              <a:rPr lang="en-GB" sz="1100" b="1" u="sng" kern="1200" dirty="0">
                <a:solidFill>
                  <a:schemeClr val="tx1"/>
                </a:solidFill>
                <a:effectLst/>
                <a:latin typeface="+mn-lt"/>
                <a:ea typeface="+mn-ea"/>
                <a:cs typeface="+mn-cs"/>
              </a:rPr>
              <a:t>Leaders of the rebellion</a:t>
            </a:r>
          </a:p>
          <a:p>
            <a:r>
              <a:rPr lang="en-GB" sz="1100" b="0" kern="1200" dirty="0">
                <a:solidFill>
                  <a:schemeClr val="tx1"/>
                </a:solidFill>
                <a:effectLst/>
                <a:latin typeface="+mn-lt"/>
                <a:ea typeface="+mn-ea"/>
                <a:cs typeface="+mn-cs"/>
              </a:rPr>
              <a:t>Robert Aske – a lawyer</a:t>
            </a:r>
          </a:p>
          <a:p>
            <a:r>
              <a:rPr lang="en-GB" sz="1100" b="0" kern="1200" dirty="0">
                <a:solidFill>
                  <a:schemeClr val="tx1"/>
                </a:solidFill>
                <a:effectLst/>
                <a:latin typeface="+mn-lt"/>
                <a:ea typeface="+mn-ea"/>
                <a:cs typeface="+mn-cs"/>
              </a:rPr>
              <a:t>Nicholas Melton – a shoemakers</a:t>
            </a:r>
          </a:p>
          <a:p>
            <a:r>
              <a:rPr lang="en-GB" sz="1100" b="0" kern="1200" dirty="0">
                <a:solidFill>
                  <a:schemeClr val="tx1"/>
                </a:solidFill>
                <a:effectLst/>
                <a:latin typeface="+mn-lt"/>
                <a:ea typeface="+mn-ea"/>
                <a:cs typeface="+mn-cs"/>
              </a:rPr>
              <a:t>Lord Darcy – A nobleman</a:t>
            </a:r>
          </a:p>
          <a:p>
            <a:endParaRPr lang="en-GB" sz="1100" b="1" u="sng" dirty="0">
              <a:latin typeface="Calibri" panose="020F0502020204030204" pitchFamily="34" charset="0"/>
              <a:ea typeface="Calibri" panose="020F0502020204030204" pitchFamily="34" charset="0"/>
              <a:cs typeface="Times New Roman" panose="02020603050405020304" pitchFamily="18" charset="0"/>
            </a:endParaRPr>
          </a:p>
          <a:p>
            <a:r>
              <a:rPr lang="en-GB" sz="1100" b="1" u="sng" kern="1200" dirty="0">
                <a:solidFill>
                  <a:schemeClr val="tx1"/>
                </a:solidFill>
                <a:effectLst/>
                <a:latin typeface="+mn-lt"/>
                <a:ea typeface="+mn-ea"/>
                <a:cs typeface="+mn-cs"/>
              </a:rPr>
              <a:t>Henry’s men</a:t>
            </a:r>
          </a:p>
          <a:p>
            <a:r>
              <a:rPr lang="en-GB" sz="1100" b="0" kern="1200" dirty="0">
                <a:solidFill>
                  <a:schemeClr val="tx1"/>
                </a:solidFill>
                <a:effectLst/>
                <a:latin typeface="+mn-lt"/>
                <a:ea typeface="+mn-ea"/>
                <a:cs typeface="+mn-cs"/>
              </a:rPr>
              <a:t>Charles Brandon, Duke of Suffolk</a:t>
            </a:r>
          </a:p>
          <a:p>
            <a:r>
              <a:rPr lang="en-GB" sz="1100" b="0" kern="1200" dirty="0">
                <a:solidFill>
                  <a:schemeClr val="tx1"/>
                </a:solidFill>
                <a:effectLst/>
                <a:latin typeface="+mn-lt"/>
                <a:ea typeface="+mn-ea"/>
                <a:cs typeface="+mn-cs"/>
              </a:rPr>
              <a:t>Thomas Howard, Duke of Norfolk</a:t>
            </a:r>
          </a:p>
          <a:p>
            <a:endParaRPr lang="en-GB" sz="1100" b="1" u="sng" dirty="0">
              <a:latin typeface="Calibri" panose="020F0502020204030204" pitchFamily="34" charset="0"/>
              <a:ea typeface="Calibri" panose="020F0502020204030204" pitchFamily="34" charset="0"/>
              <a:cs typeface="Times New Roman" panose="02020603050405020304" pitchFamily="18" charset="0"/>
            </a:endParaRPr>
          </a:p>
          <a:p>
            <a:r>
              <a:rPr lang="en-GB" sz="1100" b="1" u="sng" dirty="0">
                <a:latin typeface="Calibri" panose="020F0502020204030204" pitchFamily="34" charset="0"/>
                <a:ea typeface="Calibri" panose="020F0502020204030204" pitchFamily="34" charset="0"/>
                <a:cs typeface="Times New Roman" panose="02020603050405020304" pitchFamily="18" charset="0"/>
              </a:rPr>
              <a:t>Social: </a:t>
            </a:r>
            <a:r>
              <a:rPr lang="en-GB" sz="1100" dirty="0">
                <a:latin typeface="Calibri" panose="020F0502020204030204" pitchFamily="34" charset="0"/>
                <a:ea typeface="Calibri" panose="020F0502020204030204" pitchFamily="34" charset="0"/>
                <a:cs typeface="Times New Roman" panose="02020603050405020304" pitchFamily="18" charset="0"/>
              </a:rPr>
              <a:t>Anger at the closure of the monasteries that led to, among other things, hunger and homelessness and no help for the sick.</a:t>
            </a:r>
          </a:p>
          <a:p>
            <a:endParaRPr lang="en-GB" sz="1100" b="1" dirty="0">
              <a:solidFill>
                <a:schemeClr val="dk1"/>
              </a:solidFill>
              <a:latin typeface="Calibri"/>
              <a:ea typeface="Calibri"/>
              <a:cs typeface="Calibri"/>
              <a:sym typeface="Calibri"/>
            </a:endParaRPr>
          </a:p>
          <a:p>
            <a:r>
              <a:rPr lang="en-GB" sz="1100" b="1" u="sng" dirty="0">
                <a:latin typeface="Calibri" panose="020F0502020204030204" pitchFamily="34" charset="0"/>
                <a:ea typeface="Calibri" panose="020F0502020204030204" pitchFamily="34" charset="0"/>
                <a:cs typeface="Times New Roman" panose="02020603050405020304" pitchFamily="18" charset="0"/>
              </a:rPr>
              <a:t>Political: </a:t>
            </a:r>
            <a:r>
              <a:rPr lang="en-GB" sz="1100" dirty="0">
                <a:latin typeface="Calibri" panose="020F0502020204030204" pitchFamily="34" charset="0"/>
                <a:ea typeface="Calibri" panose="020F0502020204030204" pitchFamily="34" charset="0"/>
                <a:cs typeface="Times New Roman" panose="02020603050405020304" pitchFamily="18" charset="0"/>
              </a:rPr>
              <a:t>Resentment at Cromwell’s interference in local affairs and his attempts to centralise power.</a:t>
            </a:r>
          </a:p>
          <a:p>
            <a:endParaRPr lang="en-GB" sz="1100" b="1" dirty="0">
              <a:solidFill>
                <a:schemeClr val="dk1"/>
              </a:solidFill>
              <a:latin typeface="Calibri"/>
              <a:ea typeface="Calibri"/>
              <a:cs typeface="Calibri"/>
              <a:sym typeface="Calibri"/>
            </a:endParaRPr>
          </a:p>
          <a:p>
            <a:r>
              <a:rPr lang="en-GB" sz="1100" b="1" u="sng" dirty="0">
                <a:latin typeface="Calibri" panose="020F0502020204030204" pitchFamily="34" charset="0"/>
                <a:ea typeface="Calibri" panose="020F0502020204030204" pitchFamily="34" charset="0"/>
                <a:cs typeface="Times New Roman" panose="02020603050405020304" pitchFamily="18" charset="0"/>
              </a:rPr>
              <a:t>Religious</a:t>
            </a:r>
            <a:r>
              <a:rPr lang="en-GB" sz="1100" dirty="0">
                <a:latin typeface="Calibri" panose="020F0502020204030204" pitchFamily="34" charset="0"/>
                <a:ea typeface="Calibri" panose="020F0502020204030204" pitchFamily="34" charset="0"/>
                <a:cs typeface="Times New Roman" panose="02020603050405020304" pitchFamily="18" charset="0"/>
              </a:rPr>
              <a:t>: Fear that the attack on the ‘old religion’ would continue and parish churches would be next. </a:t>
            </a:r>
          </a:p>
          <a:p>
            <a:endParaRPr lang="en-GB" sz="1100" b="1" dirty="0">
              <a:solidFill>
                <a:schemeClr val="dk1"/>
              </a:solidFill>
              <a:latin typeface="Calibri" panose="020F0502020204030204" pitchFamily="34" charset="0"/>
              <a:ea typeface="Calibri"/>
              <a:cs typeface="Times New Roman" panose="02020603050405020304" pitchFamily="18" charset="0"/>
              <a:sym typeface="Calibri"/>
            </a:endParaRPr>
          </a:p>
          <a:p>
            <a:r>
              <a:rPr lang="en-GB" sz="1100" b="1" u="sng" dirty="0">
                <a:latin typeface="Calibri" panose="020F0502020204030204" pitchFamily="34" charset="0"/>
                <a:ea typeface="Calibri" panose="020F0502020204030204" pitchFamily="34" charset="0"/>
                <a:cs typeface="Times New Roman" panose="02020603050405020304" pitchFamily="18" charset="0"/>
              </a:rPr>
              <a:t>Economic: </a:t>
            </a:r>
            <a:r>
              <a:rPr lang="en-GB" sz="1100" dirty="0">
                <a:latin typeface="Calibri" panose="020F0502020204030204" pitchFamily="34" charset="0"/>
                <a:ea typeface="Calibri" panose="020F0502020204030204" pitchFamily="34" charset="0"/>
                <a:cs typeface="Times New Roman" panose="02020603050405020304" pitchFamily="18" charset="0"/>
              </a:rPr>
              <a:t>Resentment at continuing taxation with the 1534 Subsidy Act still being collected</a:t>
            </a:r>
            <a:br>
              <a:rPr lang="en-GB" sz="1100" dirty="0">
                <a:latin typeface="Calibri" panose="020F0502020204030204" pitchFamily="34" charset="0"/>
                <a:ea typeface="Calibri" panose="020F0502020204030204" pitchFamily="34" charset="0"/>
                <a:cs typeface="Times New Roman" panose="02020603050405020304" pitchFamily="18" charset="0"/>
              </a:rPr>
            </a:br>
            <a:r>
              <a:rPr lang="en-GB" sz="1100" dirty="0">
                <a:latin typeface="Calibri" panose="020F0502020204030204" pitchFamily="34" charset="0"/>
                <a:ea typeface="Calibri" panose="020F0502020204030204" pitchFamily="34" charset="0"/>
                <a:cs typeface="Times New Roman" panose="02020603050405020304" pitchFamily="18" charset="0"/>
              </a:rPr>
              <a:t>-At rising rents</a:t>
            </a:r>
            <a:br>
              <a:rPr lang="en-GB" sz="1100" dirty="0">
                <a:latin typeface="Calibri" panose="020F0502020204030204" pitchFamily="34" charset="0"/>
                <a:ea typeface="Calibri" panose="020F0502020204030204" pitchFamily="34" charset="0"/>
                <a:cs typeface="Times New Roman" panose="02020603050405020304" pitchFamily="18" charset="0"/>
              </a:rPr>
            </a:br>
            <a:r>
              <a:rPr lang="en-GB" sz="1100" dirty="0">
                <a:latin typeface="Calibri" panose="020F0502020204030204" pitchFamily="34" charset="0"/>
                <a:ea typeface="Calibri" panose="020F0502020204030204" pitchFamily="34" charset="0"/>
                <a:cs typeface="Times New Roman" panose="02020603050405020304" pitchFamily="18" charset="0"/>
              </a:rPr>
              <a:t>-An increase in enclosures</a:t>
            </a:r>
            <a:br>
              <a:rPr lang="en-GB" sz="1100" dirty="0">
                <a:latin typeface="Calibri" panose="020F0502020204030204" pitchFamily="34" charset="0"/>
                <a:ea typeface="Calibri" panose="020F0502020204030204" pitchFamily="34" charset="0"/>
                <a:cs typeface="Times New Roman" panose="02020603050405020304" pitchFamily="18" charset="0"/>
              </a:rPr>
            </a:br>
            <a:r>
              <a:rPr lang="en-GB" sz="1100" dirty="0">
                <a:latin typeface="Calibri" panose="020F0502020204030204" pitchFamily="34" charset="0"/>
                <a:ea typeface="Calibri" panose="020F0502020204030204" pitchFamily="34" charset="0"/>
                <a:cs typeface="Times New Roman" panose="02020603050405020304" pitchFamily="18" charset="0"/>
              </a:rPr>
              <a:t>-By landowners towards the Statute of Uses introduced in 1536 – a tax on inheritance/</a:t>
            </a:r>
            <a:br>
              <a:rPr lang="en-GB" sz="1100" dirty="0">
                <a:latin typeface="Calibri" panose="020F0502020204030204" pitchFamily="34" charset="0"/>
                <a:ea typeface="Calibri" panose="020F0502020204030204" pitchFamily="34" charset="0"/>
                <a:cs typeface="Times New Roman" panose="02020603050405020304" pitchFamily="18" charset="0"/>
              </a:rPr>
            </a:br>
            <a:r>
              <a:rPr lang="en-GB" sz="1100" dirty="0">
                <a:latin typeface="Calibri" panose="020F0502020204030204" pitchFamily="34" charset="0"/>
                <a:ea typeface="Calibri" panose="020F0502020204030204" pitchFamily="34" charset="0"/>
                <a:cs typeface="Times New Roman" panose="02020603050405020304" pitchFamily="18" charset="0"/>
              </a:rPr>
              <a:t>-Also, bad weather had led to a poor harvest, increasing dissatisfaction.</a:t>
            </a:r>
          </a:p>
          <a:p>
            <a:endParaRPr lang="en-GB" sz="1100" b="1" dirty="0">
              <a:solidFill>
                <a:schemeClr val="dk1"/>
              </a:solidFill>
              <a:latin typeface="Calibri"/>
              <a:ea typeface="Calibri"/>
              <a:cs typeface="Calibri"/>
              <a:sym typeface="Calibri"/>
            </a:endParaRPr>
          </a:p>
          <a:p>
            <a:endParaRPr lang="en-GB" sz="1200" dirty="0"/>
          </a:p>
        </p:txBody>
      </p:sp>
      <p:sp>
        <p:nvSpPr>
          <p:cNvPr id="12" name="Google Shape;220;p15">
            <a:extLst>
              <a:ext uri="{FF2B5EF4-FFF2-40B4-BE49-F238E27FC236}">
                <a16:creationId xmlns:a16="http://schemas.microsoft.com/office/drawing/2014/main" id="{1B3E2A0D-0D48-4B52-8399-5DB4566CCC41}"/>
              </a:ext>
            </a:extLst>
          </p:cNvPr>
          <p:cNvSpPr/>
          <p:nvPr/>
        </p:nvSpPr>
        <p:spPr>
          <a:xfrm>
            <a:off x="2953148" y="1488686"/>
            <a:ext cx="189021" cy="180020"/>
          </a:xfrm>
          <a:prstGeom prst="ellipse">
            <a:avLst/>
          </a:prstGeom>
          <a:no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cxnSp>
        <p:nvCxnSpPr>
          <p:cNvPr id="13" name="Google Shape;224;p15">
            <a:extLst>
              <a:ext uri="{FF2B5EF4-FFF2-40B4-BE49-F238E27FC236}">
                <a16:creationId xmlns:a16="http://schemas.microsoft.com/office/drawing/2014/main" id="{033A4EF2-20F9-4200-8537-47FAD1642713}"/>
              </a:ext>
            </a:extLst>
          </p:cNvPr>
          <p:cNvCxnSpPr>
            <a:cxnSpLocks/>
            <a:stCxn id="16" idx="2"/>
            <a:endCxn id="12" idx="6"/>
          </p:cNvCxnSpPr>
          <p:nvPr/>
        </p:nvCxnSpPr>
        <p:spPr>
          <a:xfrm flipH="1">
            <a:off x="3142169" y="1578133"/>
            <a:ext cx="3859427" cy="565"/>
          </a:xfrm>
          <a:prstGeom prst="straightConnector1">
            <a:avLst/>
          </a:prstGeom>
          <a:noFill/>
          <a:ln w="25400" cap="flat" cmpd="sng">
            <a:solidFill>
              <a:schemeClr val="dk1"/>
            </a:solidFill>
            <a:prstDash val="solid"/>
            <a:round/>
            <a:headEnd type="none" w="sm" len="sm"/>
            <a:tailEnd type="none" w="sm" len="sm"/>
          </a:ln>
        </p:spPr>
      </p:cxnSp>
      <p:cxnSp>
        <p:nvCxnSpPr>
          <p:cNvPr id="14" name="Google Shape;226;p15">
            <a:extLst>
              <a:ext uri="{FF2B5EF4-FFF2-40B4-BE49-F238E27FC236}">
                <a16:creationId xmlns:a16="http://schemas.microsoft.com/office/drawing/2014/main" id="{28EC7B2D-52A4-42D3-80CC-CF03B217FC46}"/>
              </a:ext>
            </a:extLst>
          </p:cNvPr>
          <p:cNvCxnSpPr>
            <a:cxnSpLocks/>
            <a:stCxn id="17" idx="2"/>
            <a:endCxn id="16" idx="6"/>
          </p:cNvCxnSpPr>
          <p:nvPr/>
        </p:nvCxnSpPr>
        <p:spPr>
          <a:xfrm flipH="1">
            <a:off x="7190617" y="1544978"/>
            <a:ext cx="3696273" cy="33155"/>
          </a:xfrm>
          <a:prstGeom prst="straightConnector1">
            <a:avLst/>
          </a:prstGeom>
          <a:noFill/>
          <a:ln w="25400" cap="flat" cmpd="sng">
            <a:solidFill>
              <a:schemeClr val="dk1"/>
            </a:solidFill>
            <a:prstDash val="solid"/>
            <a:round/>
            <a:headEnd type="none" w="sm" len="sm"/>
            <a:tailEnd type="none" w="sm" len="sm"/>
          </a:ln>
        </p:spPr>
      </p:cxnSp>
      <p:sp>
        <p:nvSpPr>
          <p:cNvPr id="15" name="Google Shape;220;p15">
            <a:extLst>
              <a:ext uri="{FF2B5EF4-FFF2-40B4-BE49-F238E27FC236}">
                <a16:creationId xmlns:a16="http://schemas.microsoft.com/office/drawing/2014/main" id="{2B58F88D-8FDC-46F2-BD5D-D230EEC29EA0}"/>
              </a:ext>
            </a:extLst>
          </p:cNvPr>
          <p:cNvSpPr/>
          <p:nvPr/>
        </p:nvSpPr>
        <p:spPr>
          <a:xfrm>
            <a:off x="4940886" y="1488121"/>
            <a:ext cx="189021" cy="180020"/>
          </a:xfrm>
          <a:prstGeom prst="ellipse">
            <a:avLst/>
          </a:prstGeom>
          <a:solidFill>
            <a:schemeClr val="bg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16" name="Google Shape;220;p15">
            <a:extLst>
              <a:ext uri="{FF2B5EF4-FFF2-40B4-BE49-F238E27FC236}">
                <a16:creationId xmlns:a16="http://schemas.microsoft.com/office/drawing/2014/main" id="{8BECE90B-F979-47B6-8F4C-136DD2963510}"/>
              </a:ext>
            </a:extLst>
          </p:cNvPr>
          <p:cNvSpPr/>
          <p:nvPr/>
        </p:nvSpPr>
        <p:spPr>
          <a:xfrm>
            <a:off x="7001596" y="1488121"/>
            <a:ext cx="189021" cy="180020"/>
          </a:xfrm>
          <a:prstGeom prst="ellipse">
            <a:avLst/>
          </a:prstGeom>
          <a:solidFill>
            <a:schemeClr val="bg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17" name="Google Shape;220;p15">
            <a:extLst>
              <a:ext uri="{FF2B5EF4-FFF2-40B4-BE49-F238E27FC236}">
                <a16:creationId xmlns:a16="http://schemas.microsoft.com/office/drawing/2014/main" id="{3FFB5124-3E77-49E2-9316-577D981E977C}"/>
              </a:ext>
            </a:extLst>
          </p:cNvPr>
          <p:cNvSpPr/>
          <p:nvPr/>
        </p:nvSpPr>
        <p:spPr>
          <a:xfrm>
            <a:off x="10886888" y="1454966"/>
            <a:ext cx="189021" cy="180020"/>
          </a:xfrm>
          <a:prstGeom prst="ellipse">
            <a:avLst/>
          </a:prstGeom>
          <a:solidFill>
            <a:schemeClr val="bg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18" name="Google Shape;221;p15">
            <a:extLst>
              <a:ext uri="{FF2B5EF4-FFF2-40B4-BE49-F238E27FC236}">
                <a16:creationId xmlns:a16="http://schemas.microsoft.com/office/drawing/2014/main" id="{04AC80D0-8624-4677-B48A-83123320E477}"/>
              </a:ext>
            </a:extLst>
          </p:cNvPr>
          <p:cNvSpPr txBox="1"/>
          <p:nvPr/>
        </p:nvSpPr>
        <p:spPr>
          <a:xfrm>
            <a:off x="2410117" y="1783580"/>
            <a:ext cx="1315170" cy="298761"/>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latin typeface="Calibri"/>
                <a:ea typeface="Calibri"/>
                <a:cs typeface="Calibri"/>
                <a:sym typeface="Calibri"/>
              </a:rPr>
              <a:t>2</a:t>
            </a:r>
            <a:r>
              <a:rPr lang="en-GB" sz="1200" b="1" baseline="30000" dirty="0">
                <a:solidFill>
                  <a:schemeClr val="dk1"/>
                </a:solidFill>
                <a:latin typeface="Calibri"/>
                <a:ea typeface="Calibri"/>
                <a:cs typeface="Calibri"/>
                <a:sym typeface="Calibri"/>
              </a:rPr>
              <a:t>nd</a:t>
            </a:r>
            <a:r>
              <a:rPr lang="en-GB" sz="1200" b="1" dirty="0">
                <a:solidFill>
                  <a:schemeClr val="dk1"/>
                </a:solidFill>
                <a:latin typeface="Calibri"/>
                <a:ea typeface="Calibri"/>
                <a:cs typeface="Calibri"/>
                <a:sym typeface="Calibri"/>
              </a:rPr>
              <a:t> -4</a:t>
            </a:r>
            <a:r>
              <a:rPr lang="en-GB" sz="1200" b="1" baseline="30000" dirty="0">
                <a:solidFill>
                  <a:schemeClr val="dk1"/>
                </a:solidFill>
                <a:latin typeface="Calibri"/>
                <a:ea typeface="Calibri"/>
                <a:cs typeface="Calibri"/>
                <a:sym typeface="Calibri"/>
              </a:rPr>
              <a:t>th</a:t>
            </a:r>
            <a:r>
              <a:rPr lang="en-GB" sz="1200" b="1" dirty="0">
                <a:solidFill>
                  <a:schemeClr val="dk1"/>
                </a:solidFill>
                <a:latin typeface="Calibri"/>
                <a:ea typeface="Calibri"/>
                <a:cs typeface="Calibri"/>
                <a:sym typeface="Calibri"/>
              </a:rPr>
              <a:t> October </a:t>
            </a:r>
            <a:endParaRPr sz="1200" b="1" dirty="0">
              <a:solidFill>
                <a:schemeClr val="dk1"/>
              </a:solidFill>
              <a:latin typeface="Calibri"/>
              <a:ea typeface="Calibri"/>
              <a:cs typeface="Calibri"/>
              <a:sym typeface="Calibri"/>
            </a:endParaRPr>
          </a:p>
        </p:txBody>
      </p:sp>
      <p:sp>
        <p:nvSpPr>
          <p:cNvPr id="19" name="Google Shape;236;p15">
            <a:extLst>
              <a:ext uri="{FF2B5EF4-FFF2-40B4-BE49-F238E27FC236}">
                <a16:creationId xmlns:a16="http://schemas.microsoft.com/office/drawing/2014/main" id="{DBEF5585-7EFC-4941-ABE4-2A8EE7BAA614}"/>
              </a:ext>
            </a:extLst>
          </p:cNvPr>
          <p:cNvSpPr txBox="1"/>
          <p:nvPr/>
        </p:nvSpPr>
        <p:spPr>
          <a:xfrm>
            <a:off x="2493817" y="2145503"/>
            <a:ext cx="1315170" cy="935622"/>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latin typeface="Calibri"/>
                <a:ea typeface="Calibri"/>
                <a:cs typeface="Calibri"/>
                <a:sym typeface="Calibri"/>
              </a:rPr>
              <a:t>The Lincolnshire Rebellion</a:t>
            </a:r>
            <a:endParaRPr sz="1200" b="1" dirty="0">
              <a:solidFill>
                <a:schemeClr val="dk1"/>
              </a:solidFill>
              <a:latin typeface="Calibri"/>
              <a:ea typeface="Calibri"/>
              <a:cs typeface="Calibri"/>
              <a:sym typeface="Calibri"/>
            </a:endParaRPr>
          </a:p>
        </p:txBody>
      </p:sp>
      <p:sp>
        <p:nvSpPr>
          <p:cNvPr id="20" name="Google Shape;242;p15">
            <a:extLst>
              <a:ext uri="{FF2B5EF4-FFF2-40B4-BE49-F238E27FC236}">
                <a16:creationId xmlns:a16="http://schemas.microsoft.com/office/drawing/2014/main" id="{F3888C1E-52CB-4740-BC49-D478E0217727}"/>
              </a:ext>
            </a:extLst>
          </p:cNvPr>
          <p:cNvSpPr txBox="1"/>
          <p:nvPr/>
        </p:nvSpPr>
        <p:spPr>
          <a:xfrm>
            <a:off x="2501812" y="2731534"/>
            <a:ext cx="1541649" cy="2991875"/>
          </a:xfrm>
          <a:prstGeom prst="rect">
            <a:avLst/>
          </a:prstGeom>
          <a:noFill/>
          <a:ln>
            <a:noFill/>
          </a:ln>
        </p:spPr>
        <p:txBody>
          <a:bodyPr spcFirstLastPara="1" wrap="square" lIns="91425" tIns="45700" rIns="91425" bIns="45700" anchor="t" anchorCtr="0">
            <a:noAutofit/>
          </a:bodyPr>
          <a:lstStyle/>
          <a:p>
            <a:pPr lvl="0"/>
            <a:r>
              <a:rPr lang="en-GB" sz="1200" b="1" kern="1200" dirty="0">
                <a:solidFill>
                  <a:schemeClr val="tx1"/>
                </a:solidFill>
                <a:effectLst/>
                <a:latin typeface="+mn-lt"/>
                <a:ea typeface="+mn-ea"/>
                <a:cs typeface="+mn-cs"/>
              </a:rPr>
              <a:t>2</a:t>
            </a:r>
            <a:r>
              <a:rPr lang="en-GB" sz="1200" b="1" kern="1200" baseline="30000" dirty="0">
                <a:solidFill>
                  <a:schemeClr val="tx1"/>
                </a:solidFill>
                <a:effectLst/>
                <a:latin typeface="+mn-lt"/>
                <a:ea typeface="+mn-ea"/>
                <a:cs typeface="+mn-cs"/>
              </a:rPr>
              <a:t>nd</a:t>
            </a:r>
            <a:r>
              <a:rPr lang="en-GB" sz="1200" b="1" kern="1200" dirty="0">
                <a:solidFill>
                  <a:schemeClr val="tx1"/>
                </a:solidFill>
                <a:effectLst/>
                <a:latin typeface="+mn-lt"/>
                <a:ea typeface="+mn-ea"/>
                <a:cs typeface="+mn-cs"/>
              </a:rPr>
              <a:t> October 1536:</a:t>
            </a:r>
            <a:r>
              <a:rPr lang="en-GB" sz="1200" kern="1200" dirty="0">
                <a:solidFill>
                  <a:schemeClr val="tx1"/>
                </a:solidFill>
                <a:effectLst/>
                <a:latin typeface="+mn-lt"/>
                <a:ea typeface="+mn-ea"/>
                <a:cs typeface="+mn-cs"/>
              </a:rPr>
              <a:t> 3000 people led by Nicholas Melton gather together in Lincolnshire. </a:t>
            </a:r>
          </a:p>
          <a:p>
            <a:pPr lvl="0"/>
            <a:endParaRPr lang="en-GB" sz="1200" kern="1200" dirty="0">
              <a:solidFill>
                <a:schemeClr val="tx1"/>
              </a:solidFill>
              <a:effectLst/>
              <a:latin typeface="+mn-lt"/>
              <a:ea typeface="+mn-ea"/>
              <a:cs typeface="+mn-cs"/>
            </a:endParaRPr>
          </a:p>
          <a:p>
            <a:pPr lvl="0"/>
            <a:r>
              <a:rPr lang="en-GB" sz="1200" b="1" kern="1200" dirty="0">
                <a:solidFill>
                  <a:schemeClr val="tx1"/>
                </a:solidFill>
                <a:effectLst/>
                <a:latin typeface="+mn-lt"/>
                <a:ea typeface="+mn-ea"/>
                <a:cs typeface="+mn-cs"/>
              </a:rPr>
              <a:t>4</a:t>
            </a:r>
            <a:r>
              <a:rPr lang="en-GB" sz="1200" b="1" kern="1200" baseline="30000" dirty="0">
                <a:solidFill>
                  <a:schemeClr val="tx1"/>
                </a:solidFill>
                <a:effectLst/>
                <a:latin typeface="+mn-lt"/>
                <a:ea typeface="+mn-ea"/>
                <a:cs typeface="+mn-cs"/>
              </a:rPr>
              <a:t>th</a:t>
            </a:r>
            <a:r>
              <a:rPr lang="en-GB" sz="1200" b="1" kern="1200" dirty="0">
                <a:solidFill>
                  <a:schemeClr val="tx1"/>
                </a:solidFill>
                <a:effectLst/>
                <a:latin typeface="+mn-lt"/>
                <a:ea typeface="+mn-ea"/>
                <a:cs typeface="+mn-cs"/>
              </a:rPr>
              <a:t> October:</a:t>
            </a:r>
            <a:r>
              <a:rPr lang="en-GB" sz="1200" kern="1200" dirty="0">
                <a:solidFill>
                  <a:schemeClr val="tx1"/>
                </a:solidFill>
                <a:effectLst/>
                <a:latin typeface="+mn-lt"/>
                <a:ea typeface="+mn-ea"/>
                <a:cs typeface="+mn-cs"/>
              </a:rPr>
              <a:t> Dr Raynes is murdered by a mob. Dr Raynes was an unpopular church official who was looking into the effectiveness of the clergy for the king.</a:t>
            </a:r>
          </a:p>
        </p:txBody>
      </p:sp>
      <p:sp>
        <p:nvSpPr>
          <p:cNvPr id="21" name="Google Shape;221;p15">
            <a:extLst>
              <a:ext uri="{FF2B5EF4-FFF2-40B4-BE49-F238E27FC236}">
                <a16:creationId xmlns:a16="http://schemas.microsoft.com/office/drawing/2014/main" id="{E5F7F357-8C4F-435B-A82F-9CF39D52E85B}"/>
              </a:ext>
            </a:extLst>
          </p:cNvPr>
          <p:cNvSpPr txBox="1"/>
          <p:nvPr/>
        </p:nvSpPr>
        <p:spPr>
          <a:xfrm>
            <a:off x="4377809" y="1777628"/>
            <a:ext cx="1315170" cy="298761"/>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latin typeface="Calibri"/>
                <a:ea typeface="Calibri"/>
                <a:cs typeface="Calibri"/>
                <a:sym typeface="Calibri"/>
              </a:rPr>
              <a:t>7</a:t>
            </a:r>
            <a:r>
              <a:rPr lang="en-GB" sz="1200" b="1" baseline="30000" dirty="0">
                <a:solidFill>
                  <a:schemeClr val="dk1"/>
                </a:solidFill>
                <a:latin typeface="Calibri"/>
                <a:ea typeface="Calibri"/>
                <a:cs typeface="Calibri"/>
                <a:sym typeface="Calibri"/>
              </a:rPr>
              <a:t>th</a:t>
            </a:r>
            <a:r>
              <a:rPr lang="en-GB" sz="1200" b="1" dirty="0">
                <a:solidFill>
                  <a:schemeClr val="dk1"/>
                </a:solidFill>
                <a:latin typeface="Calibri"/>
                <a:ea typeface="Calibri"/>
                <a:cs typeface="Calibri"/>
                <a:sym typeface="Calibri"/>
              </a:rPr>
              <a:t> – 11</a:t>
            </a:r>
            <a:r>
              <a:rPr lang="en-GB" sz="1200" b="1" baseline="30000" dirty="0">
                <a:solidFill>
                  <a:schemeClr val="dk1"/>
                </a:solidFill>
                <a:latin typeface="Calibri"/>
                <a:ea typeface="Calibri"/>
                <a:cs typeface="Calibri"/>
                <a:sym typeface="Calibri"/>
              </a:rPr>
              <a:t>th</a:t>
            </a:r>
            <a:r>
              <a:rPr lang="en-GB" sz="1200" b="1" dirty="0">
                <a:solidFill>
                  <a:schemeClr val="dk1"/>
                </a:solidFill>
                <a:latin typeface="Calibri"/>
                <a:ea typeface="Calibri"/>
                <a:cs typeface="Calibri"/>
                <a:sym typeface="Calibri"/>
              </a:rPr>
              <a:t> October</a:t>
            </a:r>
            <a:endParaRPr sz="1200" b="1" dirty="0">
              <a:solidFill>
                <a:schemeClr val="dk1"/>
              </a:solidFill>
              <a:latin typeface="Calibri"/>
              <a:ea typeface="Calibri"/>
              <a:cs typeface="Calibri"/>
              <a:sym typeface="Calibri"/>
            </a:endParaRPr>
          </a:p>
        </p:txBody>
      </p:sp>
      <p:sp>
        <p:nvSpPr>
          <p:cNvPr id="22" name="Google Shape;236;p15">
            <a:extLst>
              <a:ext uri="{FF2B5EF4-FFF2-40B4-BE49-F238E27FC236}">
                <a16:creationId xmlns:a16="http://schemas.microsoft.com/office/drawing/2014/main" id="{02C9349F-7A42-42D3-A41D-2B50BA332237}"/>
              </a:ext>
            </a:extLst>
          </p:cNvPr>
          <p:cNvSpPr txBox="1"/>
          <p:nvPr/>
        </p:nvSpPr>
        <p:spPr>
          <a:xfrm>
            <a:off x="4396771" y="2140005"/>
            <a:ext cx="1315170" cy="325096"/>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latin typeface="Calibri"/>
                <a:ea typeface="Calibri"/>
                <a:cs typeface="Calibri"/>
                <a:sym typeface="Calibri"/>
              </a:rPr>
              <a:t>The Lincolnshire Rebellion </a:t>
            </a:r>
            <a:endParaRPr sz="1200" b="1" dirty="0">
              <a:solidFill>
                <a:schemeClr val="dk1"/>
              </a:solidFill>
              <a:latin typeface="Calibri"/>
              <a:ea typeface="Calibri"/>
              <a:cs typeface="Calibri"/>
              <a:sym typeface="Calibri"/>
            </a:endParaRPr>
          </a:p>
        </p:txBody>
      </p:sp>
      <p:sp>
        <p:nvSpPr>
          <p:cNvPr id="24" name="Google Shape;221;p15">
            <a:extLst>
              <a:ext uri="{FF2B5EF4-FFF2-40B4-BE49-F238E27FC236}">
                <a16:creationId xmlns:a16="http://schemas.microsoft.com/office/drawing/2014/main" id="{DE9C9D0B-9F34-4CA2-A2C9-2E31A73DD91C}"/>
              </a:ext>
            </a:extLst>
          </p:cNvPr>
          <p:cNvSpPr txBox="1"/>
          <p:nvPr/>
        </p:nvSpPr>
        <p:spPr>
          <a:xfrm>
            <a:off x="6315969" y="1751609"/>
            <a:ext cx="1315170" cy="298761"/>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latin typeface="Calibri"/>
                <a:ea typeface="Calibri"/>
                <a:cs typeface="Calibri"/>
                <a:sym typeface="Calibri"/>
              </a:rPr>
              <a:t>12</a:t>
            </a:r>
            <a:r>
              <a:rPr lang="en-GB" sz="1200" b="1" baseline="30000" dirty="0">
                <a:solidFill>
                  <a:schemeClr val="dk1"/>
                </a:solidFill>
                <a:latin typeface="Calibri"/>
                <a:ea typeface="Calibri"/>
                <a:cs typeface="Calibri"/>
                <a:sym typeface="Calibri"/>
              </a:rPr>
              <a:t>th</a:t>
            </a:r>
            <a:r>
              <a:rPr lang="en-GB" sz="1200" b="1" dirty="0">
                <a:solidFill>
                  <a:schemeClr val="dk1"/>
                </a:solidFill>
                <a:latin typeface="Calibri"/>
                <a:ea typeface="Calibri"/>
                <a:cs typeface="Calibri"/>
                <a:sym typeface="Calibri"/>
              </a:rPr>
              <a:t> -21</a:t>
            </a:r>
            <a:r>
              <a:rPr lang="en-GB" sz="1200" b="1" baseline="30000" dirty="0">
                <a:solidFill>
                  <a:schemeClr val="dk1"/>
                </a:solidFill>
                <a:latin typeface="Calibri"/>
                <a:ea typeface="Calibri"/>
                <a:cs typeface="Calibri"/>
                <a:sym typeface="Calibri"/>
              </a:rPr>
              <a:t>st</a:t>
            </a:r>
            <a:r>
              <a:rPr lang="en-GB" sz="1200" b="1" dirty="0">
                <a:solidFill>
                  <a:schemeClr val="dk1"/>
                </a:solidFill>
                <a:latin typeface="Calibri"/>
                <a:ea typeface="Calibri"/>
                <a:cs typeface="Calibri"/>
                <a:sym typeface="Calibri"/>
              </a:rPr>
              <a:t> October</a:t>
            </a:r>
            <a:endParaRPr sz="1200" b="1" dirty="0">
              <a:solidFill>
                <a:schemeClr val="dk1"/>
              </a:solidFill>
              <a:latin typeface="Calibri"/>
              <a:ea typeface="Calibri"/>
              <a:cs typeface="Calibri"/>
              <a:sym typeface="Calibri"/>
            </a:endParaRPr>
          </a:p>
        </p:txBody>
      </p:sp>
      <p:sp>
        <p:nvSpPr>
          <p:cNvPr id="25" name="Google Shape;236;p15">
            <a:extLst>
              <a:ext uri="{FF2B5EF4-FFF2-40B4-BE49-F238E27FC236}">
                <a16:creationId xmlns:a16="http://schemas.microsoft.com/office/drawing/2014/main" id="{6DDFD6ED-94CF-424E-BF81-E6509F446A50}"/>
              </a:ext>
            </a:extLst>
          </p:cNvPr>
          <p:cNvSpPr txBox="1"/>
          <p:nvPr/>
        </p:nvSpPr>
        <p:spPr>
          <a:xfrm>
            <a:off x="7885598" y="2155090"/>
            <a:ext cx="2038468" cy="805823"/>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latin typeface="Calibri"/>
                <a:ea typeface="Calibri"/>
                <a:cs typeface="Calibri"/>
                <a:sym typeface="Calibri"/>
              </a:rPr>
              <a:t>The Yorkshire Rebellion</a:t>
            </a:r>
            <a:endParaRPr sz="1200" b="1" dirty="0">
              <a:solidFill>
                <a:schemeClr val="dk1"/>
              </a:solidFill>
              <a:latin typeface="Calibri"/>
              <a:ea typeface="Calibri"/>
              <a:cs typeface="Calibri"/>
              <a:sym typeface="Calibri"/>
            </a:endParaRPr>
          </a:p>
        </p:txBody>
      </p:sp>
      <p:sp>
        <p:nvSpPr>
          <p:cNvPr id="32" name="Google Shape;242;p15">
            <a:extLst>
              <a:ext uri="{FF2B5EF4-FFF2-40B4-BE49-F238E27FC236}">
                <a16:creationId xmlns:a16="http://schemas.microsoft.com/office/drawing/2014/main" id="{F943AF15-AC4A-42EF-99F0-A0021741CF15}"/>
              </a:ext>
            </a:extLst>
          </p:cNvPr>
          <p:cNvSpPr txBox="1"/>
          <p:nvPr/>
        </p:nvSpPr>
        <p:spPr>
          <a:xfrm>
            <a:off x="4167084" y="2705778"/>
            <a:ext cx="1818517" cy="3103917"/>
          </a:xfrm>
          <a:prstGeom prst="rect">
            <a:avLst/>
          </a:prstGeom>
          <a:noFill/>
          <a:ln>
            <a:noFill/>
          </a:ln>
        </p:spPr>
        <p:txBody>
          <a:bodyPr spcFirstLastPara="1" wrap="square" lIns="91425" tIns="45700" rIns="91425" bIns="45700" anchor="t" anchorCtr="0">
            <a:noAutofit/>
          </a:bodyPr>
          <a:lstStyle/>
          <a:p>
            <a:pPr lvl="0"/>
            <a:r>
              <a:rPr lang="en-GB" sz="1200" b="1" kern="1200" dirty="0">
                <a:solidFill>
                  <a:schemeClr val="tx1"/>
                </a:solidFill>
                <a:effectLst/>
                <a:latin typeface="+mn-lt"/>
                <a:ea typeface="+mn-ea"/>
                <a:cs typeface="+mn-cs"/>
              </a:rPr>
              <a:t>7</a:t>
            </a:r>
            <a:r>
              <a:rPr lang="en-GB" sz="1200" b="1" kern="1200" baseline="30000" dirty="0">
                <a:solidFill>
                  <a:schemeClr val="tx1"/>
                </a:solidFill>
                <a:effectLst/>
                <a:latin typeface="+mn-lt"/>
                <a:ea typeface="+mn-ea"/>
                <a:cs typeface="+mn-cs"/>
              </a:rPr>
              <a:t>th</a:t>
            </a:r>
            <a:r>
              <a:rPr lang="en-GB" sz="1200" b="1" kern="1200" dirty="0">
                <a:solidFill>
                  <a:schemeClr val="tx1"/>
                </a:solidFill>
                <a:effectLst/>
                <a:latin typeface="+mn-lt"/>
                <a:ea typeface="+mn-ea"/>
                <a:cs typeface="+mn-cs"/>
              </a:rPr>
              <a:t> October:</a:t>
            </a:r>
            <a:r>
              <a:rPr lang="en-GB" sz="1200" kern="1200" dirty="0">
                <a:solidFill>
                  <a:schemeClr val="tx1"/>
                </a:solidFill>
                <a:effectLst/>
                <a:latin typeface="+mn-lt"/>
                <a:ea typeface="+mn-ea"/>
                <a:cs typeface="+mn-cs"/>
              </a:rPr>
              <a:t> 10,000 rebels marched to Lincoln with the support of the gentry. They sent a set of Articles to the king in which they expressed their outrage at the dissolution of the monasteries and high taxes.</a:t>
            </a:r>
          </a:p>
          <a:p>
            <a:pPr lvl="0"/>
            <a:r>
              <a:rPr lang="en-GB" sz="1200" b="1" kern="1200" dirty="0">
                <a:solidFill>
                  <a:schemeClr val="tx1"/>
                </a:solidFill>
                <a:effectLst/>
                <a:latin typeface="+mn-lt"/>
                <a:ea typeface="+mn-ea"/>
                <a:cs typeface="+mn-cs"/>
              </a:rPr>
              <a:t>10</a:t>
            </a:r>
            <a:r>
              <a:rPr lang="en-GB" sz="1200" b="1" kern="1200" baseline="30000" dirty="0">
                <a:solidFill>
                  <a:schemeClr val="tx1"/>
                </a:solidFill>
                <a:effectLst/>
                <a:latin typeface="+mn-lt"/>
                <a:ea typeface="+mn-ea"/>
                <a:cs typeface="+mn-cs"/>
              </a:rPr>
              <a:t>th</a:t>
            </a:r>
            <a:r>
              <a:rPr lang="en-GB" sz="1200" b="1" kern="1200" dirty="0">
                <a:solidFill>
                  <a:schemeClr val="tx1"/>
                </a:solidFill>
                <a:effectLst/>
                <a:latin typeface="+mn-lt"/>
                <a:ea typeface="+mn-ea"/>
                <a:cs typeface="+mn-cs"/>
              </a:rPr>
              <a:t> October</a:t>
            </a:r>
            <a:r>
              <a:rPr lang="en-GB" sz="1200" kern="1200" dirty="0">
                <a:solidFill>
                  <a:schemeClr val="tx1"/>
                </a:solidFill>
                <a:effectLst/>
                <a:latin typeface="+mn-lt"/>
                <a:ea typeface="+mn-ea"/>
                <a:cs typeface="+mn-cs"/>
              </a:rPr>
              <a:t> Henry sent a message threatening to punish the rebels and destroy their land. He also sent the Duke of Suffolk with 3000 men.</a:t>
            </a:r>
          </a:p>
          <a:p>
            <a:pPr lvl="0"/>
            <a:r>
              <a:rPr lang="en-GB" sz="1200" b="1" kern="1200" dirty="0">
                <a:solidFill>
                  <a:schemeClr val="tx1"/>
                </a:solidFill>
                <a:effectLst/>
                <a:latin typeface="+mn-lt"/>
                <a:ea typeface="+mn-ea"/>
                <a:cs typeface="+mn-cs"/>
              </a:rPr>
              <a:t>11</a:t>
            </a:r>
            <a:r>
              <a:rPr lang="en-GB" sz="1200" b="1" kern="1200" baseline="30000" dirty="0">
                <a:solidFill>
                  <a:schemeClr val="tx1"/>
                </a:solidFill>
                <a:effectLst/>
                <a:latin typeface="+mn-lt"/>
                <a:ea typeface="+mn-ea"/>
                <a:cs typeface="+mn-cs"/>
              </a:rPr>
              <a:t>th</a:t>
            </a:r>
            <a:r>
              <a:rPr lang="en-GB" sz="1200" b="1" kern="1200" dirty="0">
                <a:solidFill>
                  <a:schemeClr val="tx1"/>
                </a:solidFill>
                <a:effectLst/>
                <a:latin typeface="+mn-lt"/>
                <a:ea typeface="+mn-ea"/>
                <a:cs typeface="+mn-cs"/>
              </a:rPr>
              <a:t> October</a:t>
            </a:r>
            <a:r>
              <a:rPr lang="en-GB" sz="1200" kern="1200" dirty="0">
                <a:solidFill>
                  <a:schemeClr val="tx1"/>
                </a:solidFill>
                <a:effectLst/>
                <a:latin typeface="+mn-lt"/>
                <a:ea typeface="+mn-ea"/>
                <a:cs typeface="+mn-cs"/>
              </a:rPr>
              <a:t>: the gentry backed down and asked for a royal pardon and the remainder of the rebels disbanded.</a:t>
            </a:r>
          </a:p>
        </p:txBody>
      </p:sp>
      <p:sp>
        <p:nvSpPr>
          <p:cNvPr id="33" name="Google Shape;242;p15">
            <a:extLst>
              <a:ext uri="{FF2B5EF4-FFF2-40B4-BE49-F238E27FC236}">
                <a16:creationId xmlns:a16="http://schemas.microsoft.com/office/drawing/2014/main" id="{9ACFC308-B5C4-4D39-9D5E-4752FECDA001}"/>
              </a:ext>
            </a:extLst>
          </p:cNvPr>
          <p:cNvSpPr txBox="1"/>
          <p:nvPr/>
        </p:nvSpPr>
        <p:spPr>
          <a:xfrm>
            <a:off x="6143311" y="2700314"/>
            <a:ext cx="1754504" cy="3103916"/>
          </a:xfrm>
          <a:prstGeom prst="rect">
            <a:avLst/>
          </a:prstGeom>
          <a:noFill/>
          <a:ln>
            <a:noFill/>
          </a:ln>
        </p:spPr>
        <p:txBody>
          <a:bodyPr spcFirstLastPara="1" wrap="square" lIns="91425" tIns="45700" rIns="91425" bIns="45700" anchor="t" anchorCtr="0">
            <a:noAutofit/>
          </a:bodyPr>
          <a:lstStyle/>
          <a:p>
            <a:pPr lvl="0"/>
            <a:r>
              <a:rPr lang="en-GB" sz="1200" kern="1200" dirty="0">
                <a:solidFill>
                  <a:schemeClr val="tx1"/>
                </a:solidFill>
                <a:effectLst/>
                <a:latin typeface="+mn-lt"/>
                <a:ea typeface="+mn-ea"/>
                <a:cs typeface="+mn-cs"/>
              </a:rPr>
              <a:t>From early October 153 over three weeks: 40000 rebels (pilgrims) assembled into nine well-armed groups, each led by a member of the nobility.</a:t>
            </a:r>
          </a:p>
          <a:p>
            <a:pPr lvl="0"/>
            <a:r>
              <a:rPr lang="en-GB" sz="1200" b="1" kern="1200" dirty="0">
                <a:solidFill>
                  <a:schemeClr val="tx1"/>
                </a:solidFill>
                <a:effectLst/>
                <a:latin typeface="+mn-lt"/>
                <a:ea typeface="+mn-ea"/>
                <a:cs typeface="+mn-cs"/>
              </a:rPr>
              <a:t>16</a:t>
            </a:r>
            <a:r>
              <a:rPr lang="en-GB" sz="1200" b="1" kern="1200" baseline="30000" dirty="0">
                <a:solidFill>
                  <a:schemeClr val="tx1"/>
                </a:solidFill>
                <a:effectLst/>
                <a:latin typeface="+mn-lt"/>
                <a:ea typeface="+mn-ea"/>
                <a:cs typeface="+mn-cs"/>
              </a:rPr>
              <a:t>th</a:t>
            </a:r>
            <a:r>
              <a:rPr lang="en-GB" sz="1200" b="1" kern="1200" dirty="0">
                <a:solidFill>
                  <a:schemeClr val="tx1"/>
                </a:solidFill>
                <a:effectLst/>
                <a:latin typeface="+mn-lt"/>
                <a:ea typeface="+mn-ea"/>
                <a:cs typeface="+mn-cs"/>
              </a:rPr>
              <a:t> October</a:t>
            </a:r>
            <a:r>
              <a:rPr lang="en-GB" sz="1200" kern="1200" dirty="0">
                <a:solidFill>
                  <a:schemeClr val="tx1"/>
                </a:solidFill>
                <a:effectLst/>
                <a:latin typeface="+mn-lt"/>
                <a:ea typeface="+mn-ea"/>
                <a:cs typeface="+mn-cs"/>
              </a:rPr>
              <a:t>: Aske entered York with 10000 pilgrims.</a:t>
            </a:r>
          </a:p>
          <a:p>
            <a:pPr lvl="0"/>
            <a:r>
              <a:rPr lang="en-GB" sz="1200" b="1" kern="1200" dirty="0">
                <a:solidFill>
                  <a:schemeClr val="tx1"/>
                </a:solidFill>
                <a:effectLst/>
                <a:latin typeface="+mn-lt"/>
                <a:ea typeface="+mn-ea"/>
                <a:cs typeface="+mn-cs"/>
              </a:rPr>
              <a:t>19</a:t>
            </a:r>
            <a:r>
              <a:rPr lang="en-GB" sz="1200" b="1" kern="1200" baseline="30000" dirty="0">
                <a:solidFill>
                  <a:schemeClr val="tx1"/>
                </a:solidFill>
                <a:effectLst/>
                <a:latin typeface="+mn-lt"/>
                <a:ea typeface="+mn-ea"/>
                <a:cs typeface="+mn-cs"/>
              </a:rPr>
              <a:t>th</a:t>
            </a:r>
            <a:r>
              <a:rPr lang="en-GB" sz="1200" b="1" kern="1200" dirty="0">
                <a:solidFill>
                  <a:schemeClr val="tx1"/>
                </a:solidFill>
                <a:effectLst/>
                <a:latin typeface="+mn-lt"/>
                <a:ea typeface="+mn-ea"/>
                <a:cs typeface="+mn-cs"/>
              </a:rPr>
              <a:t> October: </a:t>
            </a:r>
            <a:r>
              <a:rPr lang="en-GB" sz="1200" kern="1200" dirty="0">
                <a:solidFill>
                  <a:schemeClr val="tx1"/>
                </a:solidFill>
                <a:effectLst/>
                <a:latin typeface="+mn-lt"/>
                <a:ea typeface="+mn-ea"/>
                <a:cs typeface="+mn-cs"/>
              </a:rPr>
              <a:t>Hull was taken by the rebels</a:t>
            </a:r>
          </a:p>
          <a:p>
            <a:pPr lvl="0"/>
            <a:r>
              <a:rPr lang="en-GB" sz="1200" b="1" kern="1200" dirty="0">
                <a:solidFill>
                  <a:schemeClr val="tx1"/>
                </a:solidFill>
                <a:effectLst/>
                <a:latin typeface="+mn-lt"/>
                <a:ea typeface="+mn-ea"/>
                <a:cs typeface="+mn-cs"/>
              </a:rPr>
              <a:t>21</a:t>
            </a:r>
            <a:r>
              <a:rPr lang="en-GB" sz="1200" b="1" kern="1200" baseline="30000" dirty="0">
                <a:solidFill>
                  <a:schemeClr val="tx1"/>
                </a:solidFill>
                <a:effectLst/>
                <a:latin typeface="+mn-lt"/>
                <a:ea typeface="+mn-ea"/>
                <a:cs typeface="+mn-cs"/>
              </a:rPr>
              <a:t>st</a:t>
            </a:r>
            <a:r>
              <a:rPr lang="en-GB" sz="1200" b="1" kern="1200" dirty="0">
                <a:solidFill>
                  <a:schemeClr val="tx1"/>
                </a:solidFill>
                <a:effectLst/>
                <a:latin typeface="+mn-lt"/>
                <a:ea typeface="+mn-ea"/>
                <a:cs typeface="+mn-cs"/>
              </a:rPr>
              <a:t> October</a:t>
            </a:r>
            <a:r>
              <a:rPr lang="en-GB" sz="1200" kern="1200" dirty="0">
                <a:solidFill>
                  <a:schemeClr val="tx1"/>
                </a:solidFill>
                <a:effectLst/>
                <a:latin typeface="+mn-lt"/>
                <a:ea typeface="+mn-ea"/>
                <a:cs typeface="+mn-cs"/>
              </a:rPr>
              <a:t>: Pontefract Castle was taken. By this time, much of the north was under the control of the rebels. </a:t>
            </a:r>
          </a:p>
        </p:txBody>
      </p:sp>
      <p:sp>
        <p:nvSpPr>
          <p:cNvPr id="34" name="Google Shape;242;p15">
            <a:extLst>
              <a:ext uri="{FF2B5EF4-FFF2-40B4-BE49-F238E27FC236}">
                <a16:creationId xmlns:a16="http://schemas.microsoft.com/office/drawing/2014/main" id="{651DE1E9-EF88-44E3-AD14-96884AD8FDF6}"/>
              </a:ext>
            </a:extLst>
          </p:cNvPr>
          <p:cNvSpPr txBox="1"/>
          <p:nvPr/>
        </p:nvSpPr>
        <p:spPr>
          <a:xfrm>
            <a:off x="10079944" y="2455515"/>
            <a:ext cx="1899997" cy="3417051"/>
          </a:xfrm>
          <a:prstGeom prst="rect">
            <a:avLst/>
          </a:prstGeom>
          <a:noFill/>
          <a:ln>
            <a:noFill/>
          </a:ln>
        </p:spPr>
        <p:txBody>
          <a:bodyPr spcFirstLastPara="1" wrap="square" lIns="91425" tIns="45700" rIns="91425" bIns="45700" anchor="t" anchorCtr="0">
            <a:noAutofit/>
          </a:bodyPr>
          <a:lstStyle/>
          <a:p>
            <a:pPr lvl="0"/>
            <a:r>
              <a:rPr lang="en-GB" sz="1200" b="1" kern="1200" dirty="0">
                <a:solidFill>
                  <a:schemeClr val="tx1"/>
                </a:solidFill>
                <a:effectLst/>
                <a:latin typeface="+mn-lt"/>
                <a:ea typeface="+mn-ea"/>
                <a:cs typeface="+mn-cs"/>
              </a:rPr>
              <a:t>6</a:t>
            </a:r>
            <a:r>
              <a:rPr lang="en-GB" sz="1200" b="1" kern="1200" baseline="30000" dirty="0">
                <a:solidFill>
                  <a:schemeClr val="tx1"/>
                </a:solidFill>
                <a:effectLst/>
                <a:latin typeface="+mn-lt"/>
                <a:ea typeface="+mn-ea"/>
                <a:cs typeface="+mn-cs"/>
              </a:rPr>
              <a:t>th</a:t>
            </a:r>
            <a:r>
              <a:rPr lang="en-GB" sz="1200" b="1" kern="1200" dirty="0">
                <a:solidFill>
                  <a:schemeClr val="tx1"/>
                </a:solidFill>
                <a:effectLst/>
                <a:latin typeface="+mn-lt"/>
                <a:ea typeface="+mn-ea"/>
                <a:cs typeface="+mn-cs"/>
              </a:rPr>
              <a:t> December: </a:t>
            </a:r>
            <a:r>
              <a:rPr lang="en-GB" sz="1200" kern="1200" dirty="0">
                <a:solidFill>
                  <a:schemeClr val="tx1"/>
                </a:solidFill>
                <a:effectLst/>
                <a:latin typeface="+mn-lt"/>
                <a:ea typeface="+mn-ea"/>
                <a:cs typeface="+mn-cs"/>
              </a:rPr>
              <a:t>Pilgrim representatives and the Duke of Norfolk met at Doncaster Bridge and accepted the king’s offer of a pardon and a parliament to discuss the Pilgrims’ grievances. Aske disbanded the rebels and spoke in favour of the king.</a:t>
            </a:r>
          </a:p>
          <a:p>
            <a:pPr lvl="0"/>
            <a:r>
              <a:rPr lang="en-GB" sz="1200" b="1" kern="1200" dirty="0">
                <a:solidFill>
                  <a:schemeClr val="tx1"/>
                </a:solidFill>
                <a:effectLst/>
                <a:latin typeface="+mn-lt"/>
                <a:ea typeface="+mn-ea"/>
                <a:cs typeface="+mn-cs"/>
              </a:rPr>
              <a:t>January 1537: </a:t>
            </a:r>
            <a:r>
              <a:rPr lang="en-GB" sz="1200" kern="1200" dirty="0">
                <a:solidFill>
                  <a:schemeClr val="tx1"/>
                </a:solidFill>
                <a:effectLst/>
                <a:latin typeface="+mn-lt"/>
                <a:ea typeface="+mn-ea"/>
                <a:cs typeface="+mn-cs"/>
              </a:rPr>
              <a:t>the failure of Henry to grant a parliament as promised led to further minor rebellions in Cumberland and Westmorland. This gave Henry an excuse to punish the rebels and he asked the Duke of Norfolk to round up the rebels with a total of 178 executed. Robert Aske was hanged in York in July 1537. </a:t>
            </a:r>
          </a:p>
        </p:txBody>
      </p:sp>
      <p:sp>
        <p:nvSpPr>
          <p:cNvPr id="35" name="Google Shape;220;p15">
            <a:extLst>
              <a:ext uri="{FF2B5EF4-FFF2-40B4-BE49-F238E27FC236}">
                <a16:creationId xmlns:a16="http://schemas.microsoft.com/office/drawing/2014/main" id="{E58FB241-F27E-429C-8DCC-FF94E0544848}"/>
              </a:ext>
            </a:extLst>
          </p:cNvPr>
          <p:cNvSpPr/>
          <p:nvPr/>
        </p:nvSpPr>
        <p:spPr>
          <a:xfrm>
            <a:off x="8823379" y="1477341"/>
            <a:ext cx="189021" cy="180020"/>
          </a:xfrm>
          <a:prstGeom prst="ellipse">
            <a:avLst/>
          </a:prstGeom>
          <a:solidFill>
            <a:schemeClr val="bg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36" name="Google Shape;221;p15">
            <a:extLst>
              <a:ext uri="{FF2B5EF4-FFF2-40B4-BE49-F238E27FC236}">
                <a16:creationId xmlns:a16="http://schemas.microsoft.com/office/drawing/2014/main" id="{ACCD7C9C-1EE8-459A-9EA1-99FD24D25043}"/>
              </a:ext>
            </a:extLst>
          </p:cNvPr>
          <p:cNvSpPr txBox="1"/>
          <p:nvPr/>
        </p:nvSpPr>
        <p:spPr>
          <a:xfrm>
            <a:off x="8299146" y="1801079"/>
            <a:ext cx="1315170" cy="298761"/>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ea typeface="Calibri"/>
                <a:cs typeface="Calibri"/>
                <a:sym typeface="Calibri"/>
              </a:rPr>
              <a:t>21</a:t>
            </a:r>
            <a:r>
              <a:rPr lang="en-GB" sz="1200" b="1" baseline="30000" dirty="0">
                <a:solidFill>
                  <a:schemeClr val="dk1"/>
                </a:solidFill>
                <a:ea typeface="Calibri"/>
                <a:cs typeface="Calibri"/>
                <a:sym typeface="Calibri"/>
              </a:rPr>
              <a:t>st</a:t>
            </a:r>
            <a:r>
              <a:rPr lang="en-GB" sz="1200" b="1" dirty="0">
                <a:solidFill>
                  <a:schemeClr val="dk1"/>
                </a:solidFill>
                <a:ea typeface="Calibri"/>
                <a:cs typeface="Calibri"/>
                <a:sym typeface="Calibri"/>
              </a:rPr>
              <a:t>-27</a:t>
            </a:r>
            <a:r>
              <a:rPr lang="en-GB" sz="1200" b="1" baseline="30000" dirty="0">
                <a:solidFill>
                  <a:schemeClr val="dk1"/>
                </a:solidFill>
                <a:ea typeface="Calibri"/>
                <a:cs typeface="Calibri"/>
                <a:sym typeface="Calibri"/>
              </a:rPr>
              <a:t>th</a:t>
            </a:r>
            <a:r>
              <a:rPr lang="en-GB" sz="1200" b="1" dirty="0">
                <a:solidFill>
                  <a:schemeClr val="dk1"/>
                </a:solidFill>
                <a:ea typeface="Calibri"/>
                <a:cs typeface="Calibri"/>
                <a:sym typeface="Calibri"/>
              </a:rPr>
              <a:t> October</a:t>
            </a:r>
            <a:r>
              <a:rPr lang="en-GB" sz="1200" b="1" baseline="30000" dirty="0">
                <a:solidFill>
                  <a:schemeClr val="dk1"/>
                </a:solidFill>
                <a:ea typeface="Calibri"/>
                <a:cs typeface="Calibri"/>
                <a:sym typeface="Calibri"/>
              </a:rPr>
              <a:t>  </a:t>
            </a:r>
            <a:r>
              <a:rPr lang="en-GB" sz="1200" b="1" dirty="0">
                <a:solidFill>
                  <a:schemeClr val="dk1"/>
                </a:solidFill>
                <a:ea typeface="Calibri"/>
                <a:cs typeface="Calibri"/>
                <a:sym typeface="Calibri"/>
              </a:rPr>
              <a:t> </a:t>
            </a:r>
          </a:p>
        </p:txBody>
      </p:sp>
      <p:sp>
        <p:nvSpPr>
          <p:cNvPr id="38" name="Google Shape;242;p15">
            <a:extLst>
              <a:ext uri="{FF2B5EF4-FFF2-40B4-BE49-F238E27FC236}">
                <a16:creationId xmlns:a16="http://schemas.microsoft.com/office/drawing/2014/main" id="{A6AD0D2C-4E61-415B-93E6-9578A4730DFA}"/>
              </a:ext>
            </a:extLst>
          </p:cNvPr>
          <p:cNvSpPr txBox="1"/>
          <p:nvPr/>
        </p:nvSpPr>
        <p:spPr>
          <a:xfrm>
            <a:off x="8003502" y="2500378"/>
            <a:ext cx="1970755" cy="3561261"/>
          </a:xfrm>
          <a:prstGeom prst="rect">
            <a:avLst/>
          </a:prstGeom>
          <a:noFill/>
          <a:ln>
            <a:noFill/>
          </a:ln>
        </p:spPr>
        <p:txBody>
          <a:bodyPr spcFirstLastPara="1" wrap="square" lIns="91425" tIns="45700" rIns="91425" bIns="45700" anchor="t" anchorCtr="0">
            <a:noAutofit/>
          </a:bodyPr>
          <a:lstStyle/>
          <a:p>
            <a:pPr lvl="0"/>
            <a:r>
              <a:rPr lang="en-GB" sz="1200" b="1" kern="1200" dirty="0">
                <a:solidFill>
                  <a:schemeClr val="tx1"/>
                </a:solidFill>
                <a:effectLst/>
                <a:latin typeface="+mn-lt"/>
                <a:ea typeface="+mn-ea"/>
                <a:cs typeface="+mn-cs"/>
              </a:rPr>
              <a:t>27</a:t>
            </a:r>
            <a:r>
              <a:rPr lang="en-GB" sz="1200" b="1" kern="1200" baseline="30000" dirty="0">
                <a:solidFill>
                  <a:schemeClr val="tx1"/>
                </a:solidFill>
                <a:effectLst/>
                <a:latin typeface="+mn-lt"/>
                <a:ea typeface="+mn-ea"/>
                <a:cs typeface="+mn-cs"/>
              </a:rPr>
              <a:t>th</a:t>
            </a:r>
            <a:r>
              <a:rPr lang="en-GB" sz="1200" b="1" kern="1200" dirty="0">
                <a:solidFill>
                  <a:schemeClr val="tx1"/>
                </a:solidFill>
                <a:effectLst/>
                <a:latin typeface="+mn-lt"/>
                <a:ea typeface="+mn-ea"/>
                <a:cs typeface="+mn-cs"/>
              </a:rPr>
              <a:t> October</a:t>
            </a:r>
            <a:r>
              <a:rPr lang="en-GB" sz="1200" kern="1200" dirty="0">
                <a:solidFill>
                  <a:schemeClr val="tx1"/>
                </a:solidFill>
                <a:effectLst/>
                <a:latin typeface="+mn-lt"/>
                <a:ea typeface="+mn-ea"/>
                <a:cs typeface="+mn-cs"/>
              </a:rPr>
              <a:t>: Henry sent the Duke of Norfolk with an army of 8000 to crush the rebellion and they met Aske and 30000 well – organised Pilgrims at Doncaster Bridge. Norfolk decided not to fight but to negotiate and two of the Pilgrim leaders, Sir Ralph </a:t>
            </a:r>
            <a:r>
              <a:rPr lang="en-GB" sz="1200" kern="1200" dirty="0" err="1">
                <a:solidFill>
                  <a:schemeClr val="tx1"/>
                </a:solidFill>
                <a:effectLst/>
                <a:latin typeface="+mn-lt"/>
                <a:ea typeface="+mn-ea"/>
                <a:cs typeface="+mn-cs"/>
              </a:rPr>
              <a:t>Ellerker</a:t>
            </a:r>
            <a:r>
              <a:rPr lang="en-GB" sz="1200" kern="1200" dirty="0">
                <a:solidFill>
                  <a:schemeClr val="tx1"/>
                </a:solidFill>
                <a:effectLst/>
                <a:latin typeface="+mn-lt"/>
                <a:ea typeface="+mn-ea"/>
                <a:cs typeface="+mn-cs"/>
              </a:rPr>
              <a:t> and Robert Bowes, were allowed to present their grievances to the king.</a:t>
            </a:r>
          </a:p>
          <a:p>
            <a:pPr lvl="0"/>
            <a:r>
              <a:rPr lang="en-GB" sz="1200" kern="1200" dirty="0">
                <a:solidFill>
                  <a:schemeClr val="tx1"/>
                </a:solidFill>
                <a:effectLst/>
                <a:latin typeface="+mn-lt"/>
                <a:ea typeface="+mn-ea"/>
                <a:cs typeface="+mn-cs"/>
              </a:rPr>
              <a:t>Henry agreed to further negotiations through the Duke of </a:t>
            </a:r>
            <a:r>
              <a:rPr lang="en-GB" sz="1200" kern="1200" dirty="0" err="1">
                <a:solidFill>
                  <a:schemeClr val="tx1"/>
                </a:solidFill>
                <a:effectLst/>
                <a:latin typeface="+mn-lt"/>
                <a:ea typeface="+mn-ea"/>
                <a:cs typeface="+mn-cs"/>
              </a:rPr>
              <a:t>Nortfolk</a:t>
            </a:r>
            <a:r>
              <a:rPr lang="en-GB" sz="1200" kern="1200" dirty="0">
                <a:solidFill>
                  <a:schemeClr val="tx1"/>
                </a:solidFill>
                <a:effectLst/>
                <a:latin typeface="+mn-lt"/>
                <a:ea typeface="+mn-ea"/>
                <a:cs typeface="+mn-cs"/>
              </a:rPr>
              <a:t>. Aske compiled the Pontefract Articles demanding the end of Protestantism, the restoration of papal authority and the </a:t>
            </a:r>
            <a:r>
              <a:rPr lang="en-GB" sz="1200" kern="1200" dirty="0" err="1">
                <a:solidFill>
                  <a:schemeClr val="tx1"/>
                </a:solidFill>
                <a:effectLst/>
                <a:latin typeface="+mn-lt"/>
                <a:ea typeface="+mn-ea"/>
                <a:cs typeface="+mn-cs"/>
              </a:rPr>
              <a:t>monastieries</a:t>
            </a:r>
            <a:r>
              <a:rPr lang="en-GB" sz="1200" kern="1200" dirty="0">
                <a:solidFill>
                  <a:schemeClr val="tx1"/>
                </a:solidFill>
                <a:effectLst/>
                <a:latin typeface="+mn-lt"/>
                <a:ea typeface="+mn-ea"/>
                <a:cs typeface="+mn-cs"/>
              </a:rPr>
              <a:t> and for Mary’s birth to be legitimate. </a:t>
            </a:r>
          </a:p>
        </p:txBody>
      </p:sp>
      <p:pic>
        <p:nvPicPr>
          <p:cNvPr id="23" name="Picture 4" descr="https://static.thenounproject.com/png/303160-200.png">
            <a:extLst>
              <a:ext uri="{FF2B5EF4-FFF2-40B4-BE49-F238E27FC236}">
                <a16:creationId xmlns:a16="http://schemas.microsoft.com/office/drawing/2014/main" id="{7FADAB88-0294-41C3-B78B-9ACF7BCC306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90269" y="673657"/>
            <a:ext cx="447635" cy="447635"/>
          </a:xfrm>
          <a:prstGeom prst="rect">
            <a:avLst/>
          </a:prstGeom>
          <a:noFill/>
          <a:extLst>
            <a:ext uri="{909E8E84-426E-40DD-AFC4-6F175D3DCCD1}">
              <a14:hiddenFill xmlns:a14="http://schemas.microsoft.com/office/drawing/2010/main">
                <a:solidFill>
                  <a:srgbClr val="FFFFFF"/>
                </a:solidFill>
              </a14:hiddenFill>
            </a:ext>
          </a:extLst>
        </p:spPr>
      </p:pic>
      <p:sp>
        <p:nvSpPr>
          <p:cNvPr id="29" name="Google Shape;221;p15">
            <a:extLst>
              <a:ext uri="{FF2B5EF4-FFF2-40B4-BE49-F238E27FC236}">
                <a16:creationId xmlns:a16="http://schemas.microsoft.com/office/drawing/2014/main" id="{EEE3C108-A456-48FA-B827-730757854CE2}"/>
              </a:ext>
            </a:extLst>
          </p:cNvPr>
          <p:cNvSpPr txBox="1"/>
          <p:nvPr/>
        </p:nvSpPr>
        <p:spPr>
          <a:xfrm>
            <a:off x="10338360" y="1705634"/>
            <a:ext cx="1315170" cy="298761"/>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ea typeface="Calibri"/>
                <a:cs typeface="Calibri"/>
                <a:sym typeface="Calibri"/>
              </a:rPr>
              <a:t>November – January 1537</a:t>
            </a:r>
          </a:p>
        </p:txBody>
      </p:sp>
      <p:sp>
        <p:nvSpPr>
          <p:cNvPr id="30" name="Google Shape;236;p15">
            <a:extLst>
              <a:ext uri="{FF2B5EF4-FFF2-40B4-BE49-F238E27FC236}">
                <a16:creationId xmlns:a16="http://schemas.microsoft.com/office/drawing/2014/main" id="{9BC45ABB-6C8E-4423-841F-44CC6BBFE494}"/>
              </a:ext>
            </a:extLst>
          </p:cNvPr>
          <p:cNvSpPr txBox="1"/>
          <p:nvPr/>
        </p:nvSpPr>
        <p:spPr>
          <a:xfrm>
            <a:off x="6121958" y="2150310"/>
            <a:ext cx="2038468" cy="805823"/>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latin typeface="Calibri"/>
                <a:ea typeface="Calibri"/>
                <a:cs typeface="Calibri"/>
                <a:sym typeface="Calibri"/>
              </a:rPr>
              <a:t>The Yorkshire Rebellion</a:t>
            </a:r>
            <a:endParaRPr sz="1200" b="1"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596399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162;p14">
            <a:extLst>
              <a:ext uri="{FF2B5EF4-FFF2-40B4-BE49-F238E27FC236}">
                <a16:creationId xmlns:a16="http://schemas.microsoft.com/office/drawing/2014/main" id="{2A9821DF-89BA-4770-8C9A-EDB89A319439}"/>
              </a:ext>
            </a:extLst>
          </p:cNvPr>
          <p:cNvSpPr/>
          <p:nvPr/>
        </p:nvSpPr>
        <p:spPr>
          <a:xfrm>
            <a:off x="130339" y="116632"/>
            <a:ext cx="11854515" cy="6624736"/>
          </a:xfrm>
          <a:prstGeom prst="rect">
            <a:avLst/>
          </a:prstGeom>
          <a:no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6" name="Google Shape;163;p14">
            <a:extLst>
              <a:ext uri="{FF2B5EF4-FFF2-40B4-BE49-F238E27FC236}">
                <a16:creationId xmlns:a16="http://schemas.microsoft.com/office/drawing/2014/main" id="{D79841D8-7547-4A3B-8779-46175259FBE5}"/>
              </a:ext>
            </a:extLst>
          </p:cNvPr>
          <p:cNvSpPr txBox="1"/>
          <p:nvPr/>
        </p:nvSpPr>
        <p:spPr>
          <a:xfrm>
            <a:off x="1450346" y="179477"/>
            <a:ext cx="10188637" cy="384863"/>
          </a:xfrm>
          <a:prstGeom prst="rect">
            <a:avLst/>
          </a:prstGeom>
          <a:solidFill>
            <a:srgbClr val="FF0000"/>
          </a:solidFill>
          <a:ln>
            <a:noFill/>
          </a:ln>
        </p:spPr>
        <p:txBody>
          <a:bodyPr spcFirstLastPara="1" wrap="square" lIns="91425" tIns="45700" rIns="91425" bIns="45700" anchor="t" anchorCtr="0">
            <a:noAutofit/>
          </a:bodyPr>
          <a:lstStyle/>
          <a:p>
            <a:r>
              <a:rPr lang="en-US" sz="1600" b="1" dirty="0">
                <a:solidFill>
                  <a:schemeClr val="lt1"/>
                </a:solidFill>
                <a:ea typeface="Calibri"/>
                <a:cs typeface="Calibri"/>
                <a:sym typeface="Calibri"/>
              </a:rPr>
              <a:t>GCSE History Knowledge </a:t>
            </a:r>
            <a:r>
              <a:rPr lang="en-US" sz="1600" b="1" dirty="0" err="1">
                <a:solidFill>
                  <a:schemeClr val="lt1"/>
                </a:solidFill>
                <a:ea typeface="Calibri"/>
                <a:cs typeface="Calibri"/>
                <a:sym typeface="Calibri"/>
              </a:rPr>
              <a:t>Organiser</a:t>
            </a:r>
            <a:r>
              <a:rPr lang="en-US" sz="1600" b="1" dirty="0">
                <a:solidFill>
                  <a:schemeClr val="lt1"/>
                </a:solidFill>
                <a:ea typeface="Calibri"/>
                <a:cs typeface="Calibri"/>
                <a:sym typeface="Calibri"/>
              </a:rPr>
              <a:t>: Henry VIII and his Ministers: Enter Thomas (Cardinal) Wolsey</a:t>
            </a:r>
          </a:p>
        </p:txBody>
      </p:sp>
      <p:sp>
        <p:nvSpPr>
          <p:cNvPr id="7" name="Google Shape;164;p14">
            <a:extLst>
              <a:ext uri="{FF2B5EF4-FFF2-40B4-BE49-F238E27FC236}">
                <a16:creationId xmlns:a16="http://schemas.microsoft.com/office/drawing/2014/main" id="{60967044-DF86-4CCE-AFC8-B3F22F3C08A1}"/>
              </a:ext>
            </a:extLst>
          </p:cNvPr>
          <p:cNvSpPr/>
          <p:nvPr/>
        </p:nvSpPr>
        <p:spPr>
          <a:xfrm>
            <a:off x="130339" y="121412"/>
            <a:ext cx="1247318" cy="6624736"/>
          </a:xfrm>
          <a:prstGeom prst="rect">
            <a:avLst/>
          </a:prstGeom>
          <a:no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8" name="Google Shape;165;p14">
            <a:extLst>
              <a:ext uri="{FF2B5EF4-FFF2-40B4-BE49-F238E27FC236}">
                <a16:creationId xmlns:a16="http://schemas.microsoft.com/office/drawing/2014/main" id="{506A71DF-1936-48B4-AF78-5E2F187F9C11}"/>
              </a:ext>
            </a:extLst>
          </p:cNvPr>
          <p:cNvSpPr txBox="1"/>
          <p:nvPr/>
        </p:nvSpPr>
        <p:spPr>
          <a:xfrm>
            <a:off x="130338" y="134196"/>
            <a:ext cx="1303641" cy="6592655"/>
          </a:xfrm>
          <a:prstGeom prst="rect">
            <a:avLst/>
          </a:prstGeom>
          <a:noFill/>
          <a:ln>
            <a:noFill/>
          </a:ln>
        </p:spPr>
        <p:txBody>
          <a:bodyPr spcFirstLastPara="1" wrap="square" lIns="91425" tIns="45700" rIns="91425" bIns="45700" anchor="t" anchorCtr="0">
            <a:noAutofit/>
          </a:bodyPr>
          <a:lstStyle/>
          <a:p>
            <a:r>
              <a:rPr lang="en-GB" sz="1400" b="1" u="sng" dirty="0">
                <a:solidFill>
                  <a:schemeClr val="dk1"/>
                </a:solidFill>
                <a:latin typeface="Calibri"/>
                <a:ea typeface="Calibri"/>
                <a:cs typeface="Calibri"/>
                <a:sym typeface="Calibri"/>
              </a:rPr>
              <a:t>Key Words:</a:t>
            </a:r>
          </a:p>
          <a:p>
            <a:endParaRPr lang="en-GB" sz="1100" b="1" u="sng" dirty="0">
              <a:solidFill>
                <a:schemeClr val="dk1"/>
              </a:solidFill>
              <a:latin typeface="Calibri"/>
              <a:ea typeface="Calibri"/>
              <a:cs typeface="Calibri"/>
              <a:sym typeface="Calibri"/>
            </a:endParaRPr>
          </a:p>
          <a:p>
            <a:r>
              <a:rPr lang="en-GB" sz="1300" b="1" dirty="0">
                <a:solidFill>
                  <a:schemeClr val="dk1"/>
                </a:solidFill>
                <a:latin typeface="Calibri"/>
                <a:ea typeface="Calibri"/>
                <a:cs typeface="Calibri"/>
                <a:sym typeface="Calibri"/>
              </a:rPr>
              <a:t>Lord Chancellor / Chief Minister – </a:t>
            </a:r>
            <a:r>
              <a:rPr lang="en-GB" sz="1300" dirty="0">
                <a:solidFill>
                  <a:schemeClr val="dk1"/>
                </a:solidFill>
                <a:latin typeface="Calibri"/>
                <a:ea typeface="Calibri"/>
                <a:cs typeface="Calibri"/>
                <a:sym typeface="Calibri"/>
              </a:rPr>
              <a:t> The most important advisor to the king.</a:t>
            </a:r>
          </a:p>
          <a:p>
            <a:endParaRPr lang="en-GB" sz="1300" b="1" dirty="0">
              <a:solidFill>
                <a:schemeClr val="dk1"/>
              </a:solidFill>
              <a:latin typeface="Calibri"/>
              <a:ea typeface="Calibri"/>
              <a:cs typeface="Calibri"/>
              <a:sym typeface="Calibri"/>
            </a:endParaRPr>
          </a:p>
          <a:p>
            <a:r>
              <a:rPr lang="en-GB" sz="1300" b="1" dirty="0">
                <a:solidFill>
                  <a:schemeClr val="dk1"/>
                </a:solidFill>
                <a:latin typeface="Calibri"/>
                <a:ea typeface="Calibri"/>
                <a:cs typeface="Calibri"/>
                <a:sym typeface="Calibri"/>
              </a:rPr>
              <a:t>Archbishop of York </a:t>
            </a:r>
            <a:r>
              <a:rPr lang="en-GB" sz="1300" dirty="0">
                <a:solidFill>
                  <a:schemeClr val="dk1"/>
                </a:solidFill>
                <a:latin typeface="Calibri"/>
                <a:ea typeface="Calibri"/>
                <a:cs typeface="Calibri"/>
                <a:sym typeface="Calibri"/>
              </a:rPr>
              <a:t>The second most important appointment in the Catholic Church, after the Archbishop of Canterbury.</a:t>
            </a:r>
          </a:p>
          <a:p>
            <a:endParaRPr lang="en-GB" sz="1300" b="1" dirty="0">
              <a:solidFill>
                <a:schemeClr val="dk1"/>
              </a:solidFill>
              <a:latin typeface="Calibri"/>
              <a:ea typeface="Calibri"/>
              <a:cs typeface="Calibri"/>
              <a:sym typeface="Calibri"/>
            </a:endParaRPr>
          </a:p>
          <a:p>
            <a:r>
              <a:rPr lang="en-GB" sz="1300" b="1" dirty="0">
                <a:solidFill>
                  <a:schemeClr val="dk1"/>
                </a:solidFill>
                <a:latin typeface="Calibri"/>
                <a:ea typeface="Calibri"/>
                <a:cs typeface="Calibri"/>
                <a:sym typeface="Calibri"/>
              </a:rPr>
              <a:t>Cardinal– </a:t>
            </a:r>
            <a:r>
              <a:rPr lang="en-GB" sz="1300" dirty="0">
                <a:solidFill>
                  <a:schemeClr val="dk1"/>
                </a:solidFill>
                <a:latin typeface="Calibri"/>
                <a:ea typeface="Calibri"/>
                <a:cs typeface="Calibri"/>
                <a:sym typeface="Calibri"/>
              </a:rPr>
              <a:t>a senior leader in the Roman Catholic Church – a representative for the Pope. </a:t>
            </a:r>
          </a:p>
          <a:p>
            <a:endParaRPr lang="en-GB" sz="1300" b="1" dirty="0">
              <a:solidFill>
                <a:schemeClr val="dk1"/>
              </a:solidFill>
              <a:latin typeface="Calibri"/>
              <a:ea typeface="Calibri"/>
              <a:cs typeface="Calibri"/>
              <a:sym typeface="Calibri"/>
            </a:endParaRPr>
          </a:p>
          <a:p>
            <a:r>
              <a:rPr lang="en-GB" sz="1300" b="1" dirty="0">
                <a:solidFill>
                  <a:schemeClr val="dk1"/>
                </a:solidFill>
                <a:latin typeface="Calibri"/>
                <a:ea typeface="Calibri"/>
                <a:cs typeface="Calibri"/>
                <a:sym typeface="Calibri"/>
              </a:rPr>
              <a:t>Pope – </a:t>
            </a:r>
            <a:r>
              <a:rPr lang="en-GB" sz="1300" dirty="0">
                <a:solidFill>
                  <a:schemeClr val="dk1"/>
                </a:solidFill>
                <a:latin typeface="Calibri"/>
                <a:ea typeface="Calibri"/>
                <a:cs typeface="Calibri"/>
                <a:sym typeface="Calibri"/>
              </a:rPr>
              <a:t>A </a:t>
            </a:r>
            <a:r>
              <a:rPr lang="en-GB" sz="1300" dirty="0" err="1">
                <a:solidFill>
                  <a:schemeClr val="dk1"/>
                </a:solidFill>
                <a:latin typeface="Calibri"/>
                <a:ea typeface="Calibri"/>
                <a:cs typeface="Calibri"/>
                <a:sym typeface="Calibri"/>
              </a:rPr>
              <a:t>spirtitual</a:t>
            </a:r>
            <a:r>
              <a:rPr lang="en-GB" sz="1300" dirty="0">
                <a:solidFill>
                  <a:schemeClr val="dk1"/>
                </a:solidFill>
                <a:latin typeface="Calibri"/>
                <a:ea typeface="Calibri"/>
                <a:cs typeface="Calibri"/>
                <a:sym typeface="Calibri"/>
              </a:rPr>
              <a:t> leader of the Roman Catholic Church based in Rome.</a:t>
            </a:r>
          </a:p>
          <a:p>
            <a:endParaRPr lang="en-GB" sz="1100" b="1" dirty="0">
              <a:solidFill>
                <a:schemeClr val="dk1"/>
              </a:solidFill>
              <a:latin typeface="Calibri"/>
              <a:ea typeface="Calibri"/>
              <a:cs typeface="Calibri"/>
              <a:sym typeface="Calibri"/>
            </a:endParaRPr>
          </a:p>
          <a:p>
            <a:endParaRPr lang="en-GB" sz="1200" dirty="0"/>
          </a:p>
        </p:txBody>
      </p:sp>
      <p:sp>
        <p:nvSpPr>
          <p:cNvPr id="12" name="Google Shape;220;p15">
            <a:extLst>
              <a:ext uri="{FF2B5EF4-FFF2-40B4-BE49-F238E27FC236}">
                <a16:creationId xmlns:a16="http://schemas.microsoft.com/office/drawing/2014/main" id="{1B3E2A0D-0D48-4B52-8399-5DB4566CCC41}"/>
              </a:ext>
            </a:extLst>
          </p:cNvPr>
          <p:cNvSpPr/>
          <p:nvPr/>
        </p:nvSpPr>
        <p:spPr>
          <a:xfrm>
            <a:off x="2953148" y="1488686"/>
            <a:ext cx="189021" cy="180020"/>
          </a:xfrm>
          <a:prstGeom prst="ellipse">
            <a:avLst/>
          </a:prstGeom>
          <a:no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cxnSp>
        <p:nvCxnSpPr>
          <p:cNvPr id="13" name="Google Shape;224;p15">
            <a:extLst>
              <a:ext uri="{FF2B5EF4-FFF2-40B4-BE49-F238E27FC236}">
                <a16:creationId xmlns:a16="http://schemas.microsoft.com/office/drawing/2014/main" id="{033A4EF2-20F9-4200-8537-47FAD1642713}"/>
              </a:ext>
            </a:extLst>
          </p:cNvPr>
          <p:cNvCxnSpPr>
            <a:cxnSpLocks/>
            <a:stCxn id="16" idx="2"/>
            <a:endCxn id="12" idx="6"/>
          </p:cNvCxnSpPr>
          <p:nvPr/>
        </p:nvCxnSpPr>
        <p:spPr>
          <a:xfrm flipH="1">
            <a:off x="3142169" y="1578133"/>
            <a:ext cx="3859427" cy="565"/>
          </a:xfrm>
          <a:prstGeom prst="straightConnector1">
            <a:avLst/>
          </a:prstGeom>
          <a:noFill/>
          <a:ln w="25400" cap="flat" cmpd="sng">
            <a:solidFill>
              <a:schemeClr val="dk1"/>
            </a:solidFill>
            <a:prstDash val="solid"/>
            <a:round/>
            <a:headEnd type="none" w="sm" len="sm"/>
            <a:tailEnd type="none" w="sm" len="sm"/>
          </a:ln>
        </p:spPr>
      </p:cxnSp>
      <p:cxnSp>
        <p:nvCxnSpPr>
          <p:cNvPr id="14" name="Google Shape;226;p15">
            <a:extLst>
              <a:ext uri="{FF2B5EF4-FFF2-40B4-BE49-F238E27FC236}">
                <a16:creationId xmlns:a16="http://schemas.microsoft.com/office/drawing/2014/main" id="{28EC7B2D-52A4-42D3-80CC-CF03B217FC46}"/>
              </a:ext>
            </a:extLst>
          </p:cNvPr>
          <p:cNvCxnSpPr>
            <a:cxnSpLocks/>
            <a:stCxn id="17" idx="2"/>
            <a:endCxn id="16" idx="6"/>
          </p:cNvCxnSpPr>
          <p:nvPr/>
        </p:nvCxnSpPr>
        <p:spPr>
          <a:xfrm flipH="1">
            <a:off x="7190617" y="1544978"/>
            <a:ext cx="3696273" cy="33155"/>
          </a:xfrm>
          <a:prstGeom prst="straightConnector1">
            <a:avLst/>
          </a:prstGeom>
          <a:noFill/>
          <a:ln w="25400" cap="flat" cmpd="sng">
            <a:solidFill>
              <a:schemeClr val="dk1"/>
            </a:solidFill>
            <a:prstDash val="solid"/>
            <a:round/>
            <a:headEnd type="none" w="sm" len="sm"/>
            <a:tailEnd type="none" w="sm" len="sm"/>
          </a:ln>
        </p:spPr>
      </p:cxnSp>
      <p:sp>
        <p:nvSpPr>
          <p:cNvPr id="15" name="Google Shape;220;p15">
            <a:extLst>
              <a:ext uri="{FF2B5EF4-FFF2-40B4-BE49-F238E27FC236}">
                <a16:creationId xmlns:a16="http://schemas.microsoft.com/office/drawing/2014/main" id="{2B58F88D-8FDC-46F2-BD5D-D230EEC29EA0}"/>
              </a:ext>
            </a:extLst>
          </p:cNvPr>
          <p:cNvSpPr/>
          <p:nvPr/>
        </p:nvSpPr>
        <p:spPr>
          <a:xfrm>
            <a:off x="4940886" y="1488121"/>
            <a:ext cx="189021" cy="180020"/>
          </a:xfrm>
          <a:prstGeom prst="ellipse">
            <a:avLst/>
          </a:prstGeom>
          <a:solidFill>
            <a:schemeClr val="bg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16" name="Google Shape;220;p15">
            <a:extLst>
              <a:ext uri="{FF2B5EF4-FFF2-40B4-BE49-F238E27FC236}">
                <a16:creationId xmlns:a16="http://schemas.microsoft.com/office/drawing/2014/main" id="{8BECE90B-F979-47B6-8F4C-136DD2963510}"/>
              </a:ext>
            </a:extLst>
          </p:cNvPr>
          <p:cNvSpPr/>
          <p:nvPr/>
        </p:nvSpPr>
        <p:spPr>
          <a:xfrm>
            <a:off x="7001596" y="1488121"/>
            <a:ext cx="189021" cy="180020"/>
          </a:xfrm>
          <a:prstGeom prst="ellipse">
            <a:avLst/>
          </a:prstGeom>
          <a:solidFill>
            <a:schemeClr val="bg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17" name="Google Shape;220;p15">
            <a:extLst>
              <a:ext uri="{FF2B5EF4-FFF2-40B4-BE49-F238E27FC236}">
                <a16:creationId xmlns:a16="http://schemas.microsoft.com/office/drawing/2014/main" id="{3FFB5124-3E77-49E2-9316-577D981E977C}"/>
              </a:ext>
            </a:extLst>
          </p:cNvPr>
          <p:cNvSpPr/>
          <p:nvPr/>
        </p:nvSpPr>
        <p:spPr>
          <a:xfrm>
            <a:off x="10886888" y="1454966"/>
            <a:ext cx="189021" cy="180020"/>
          </a:xfrm>
          <a:prstGeom prst="ellipse">
            <a:avLst/>
          </a:prstGeom>
          <a:solidFill>
            <a:schemeClr val="bg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18" name="Google Shape;221;p15">
            <a:extLst>
              <a:ext uri="{FF2B5EF4-FFF2-40B4-BE49-F238E27FC236}">
                <a16:creationId xmlns:a16="http://schemas.microsoft.com/office/drawing/2014/main" id="{04AC80D0-8624-4677-B48A-83123320E477}"/>
              </a:ext>
            </a:extLst>
          </p:cNvPr>
          <p:cNvSpPr txBox="1"/>
          <p:nvPr/>
        </p:nvSpPr>
        <p:spPr>
          <a:xfrm>
            <a:off x="2410117" y="1783580"/>
            <a:ext cx="1315170" cy="298761"/>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latin typeface="Calibri"/>
                <a:ea typeface="Calibri"/>
                <a:cs typeface="Calibri"/>
                <a:sym typeface="Calibri"/>
              </a:rPr>
              <a:t>1471-1498</a:t>
            </a:r>
            <a:endParaRPr sz="1200" b="1" dirty="0">
              <a:solidFill>
                <a:schemeClr val="dk1"/>
              </a:solidFill>
              <a:latin typeface="Calibri"/>
              <a:ea typeface="Calibri"/>
              <a:cs typeface="Calibri"/>
              <a:sym typeface="Calibri"/>
            </a:endParaRPr>
          </a:p>
        </p:txBody>
      </p:sp>
      <p:sp>
        <p:nvSpPr>
          <p:cNvPr id="19" name="Google Shape;236;p15">
            <a:extLst>
              <a:ext uri="{FF2B5EF4-FFF2-40B4-BE49-F238E27FC236}">
                <a16:creationId xmlns:a16="http://schemas.microsoft.com/office/drawing/2014/main" id="{DBEF5585-7EFC-4941-ABE4-2A8EE7BAA614}"/>
              </a:ext>
            </a:extLst>
          </p:cNvPr>
          <p:cNvSpPr txBox="1"/>
          <p:nvPr/>
        </p:nvSpPr>
        <p:spPr>
          <a:xfrm>
            <a:off x="2420523" y="2302553"/>
            <a:ext cx="1315170" cy="935622"/>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latin typeface="Calibri"/>
                <a:ea typeface="Calibri"/>
                <a:cs typeface="Calibri"/>
                <a:sym typeface="Calibri"/>
              </a:rPr>
              <a:t>Birth, Childhood becoming and Adult…</a:t>
            </a:r>
            <a:endParaRPr sz="1200" b="1" dirty="0">
              <a:solidFill>
                <a:schemeClr val="dk1"/>
              </a:solidFill>
              <a:latin typeface="Calibri"/>
              <a:ea typeface="Calibri"/>
              <a:cs typeface="Calibri"/>
              <a:sym typeface="Calibri"/>
            </a:endParaRPr>
          </a:p>
        </p:txBody>
      </p:sp>
      <p:sp>
        <p:nvSpPr>
          <p:cNvPr id="20" name="Google Shape;242;p15">
            <a:extLst>
              <a:ext uri="{FF2B5EF4-FFF2-40B4-BE49-F238E27FC236}">
                <a16:creationId xmlns:a16="http://schemas.microsoft.com/office/drawing/2014/main" id="{F3888C1E-52CB-4740-BC49-D478E0217727}"/>
              </a:ext>
            </a:extLst>
          </p:cNvPr>
          <p:cNvSpPr txBox="1"/>
          <p:nvPr/>
        </p:nvSpPr>
        <p:spPr>
          <a:xfrm>
            <a:off x="2309364" y="3117262"/>
            <a:ext cx="1665609" cy="2991875"/>
          </a:xfrm>
          <a:prstGeom prst="rect">
            <a:avLst/>
          </a:prstGeom>
          <a:noFill/>
          <a:ln>
            <a:noFill/>
          </a:ln>
        </p:spPr>
        <p:txBody>
          <a:bodyPr spcFirstLastPara="1" wrap="square" lIns="91425" tIns="45700" rIns="91425" bIns="45700" anchor="t" anchorCtr="0">
            <a:noAutofit/>
          </a:bodyPr>
          <a:lstStyle/>
          <a:p>
            <a:pPr algn="ctr"/>
            <a:r>
              <a:rPr lang="en-GB" sz="1200" dirty="0">
                <a:solidFill>
                  <a:schemeClr val="dk1"/>
                </a:solidFill>
                <a:latin typeface="Calibri"/>
                <a:ea typeface="Calibri"/>
                <a:cs typeface="Calibri"/>
                <a:sym typeface="Calibri"/>
              </a:rPr>
              <a:t>Wolsey was born into the Labouring Class as a Butcher’s Son in Ipswich.</a:t>
            </a:r>
          </a:p>
          <a:p>
            <a:pPr algn="ctr"/>
            <a:endParaRPr lang="en-GB" sz="1200" dirty="0">
              <a:solidFill>
                <a:schemeClr val="dk1"/>
              </a:solidFill>
              <a:latin typeface="Calibri"/>
              <a:ea typeface="Calibri"/>
              <a:cs typeface="Calibri"/>
              <a:sym typeface="Calibri"/>
            </a:endParaRPr>
          </a:p>
          <a:p>
            <a:pPr algn="ctr"/>
            <a:r>
              <a:rPr lang="en-GB" sz="1200" dirty="0">
                <a:solidFill>
                  <a:schemeClr val="dk1"/>
                </a:solidFill>
                <a:latin typeface="Calibri"/>
                <a:ea typeface="Calibri"/>
                <a:cs typeface="Calibri"/>
                <a:sym typeface="Calibri"/>
              </a:rPr>
              <a:t>His uncle was a merchant and thought to have paid for his education.</a:t>
            </a:r>
          </a:p>
          <a:p>
            <a:pPr algn="ctr"/>
            <a:endParaRPr lang="en-GB" sz="1200" dirty="0">
              <a:solidFill>
                <a:schemeClr val="dk1"/>
              </a:solidFill>
              <a:latin typeface="Calibri"/>
              <a:ea typeface="Calibri"/>
              <a:cs typeface="Calibri"/>
              <a:sym typeface="Calibri"/>
            </a:endParaRPr>
          </a:p>
          <a:p>
            <a:pPr algn="ctr"/>
            <a:r>
              <a:rPr lang="en-GB" sz="1200" dirty="0">
                <a:solidFill>
                  <a:schemeClr val="dk1"/>
                </a:solidFill>
                <a:latin typeface="Calibri"/>
                <a:ea typeface="Calibri"/>
                <a:cs typeface="Calibri"/>
                <a:sym typeface="Calibri"/>
              </a:rPr>
              <a:t>At the age of 15 he was accepted into Oxford University. </a:t>
            </a:r>
          </a:p>
          <a:p>
            <a:pPr algn="ctr"/>
            <a:endParaRPr lang="en-GB" sz="1200" dirty="0">
              <a:solidFill>
                <a:schemeClr val="dk1"/>
              </a:solidFill>
              <a:latin typeface="Calibri"/>
              <a:ea typeface="Calibri"/>
              <a:cs typeface="Calibri"/>
              <a:sym typeface="Calibri"/>
            </a:endParaRPr>
          </a:p>
          <a:p>
            <a:pPr algn="ctr"/>
            <a:r>
              <a:rPr lang="en-GB" sz="1200" dirty="0">
                <a:solidFill>
                  <a:schemeClr val="dk1"/>
                </a:solidFill>
                <a:latin typeface="Calibri"/>
                <a:ea typeface="Calibri"/>
                <a:cs typeface="Calibri"/>
                <a:sym typeface="Calibri"/>
              </a:rPr>
              <a:t>He gained his first job shortly after as a priest. </a:t>
            </a:r>
            <a:endParaRPr sz="1200" dirty="0">
              <a:solidFill>
                <a:schemeClr val="dk1"/>
              </a:solidFill>
              <a:latin typeface="Calibri"/>
              <a:ea typeface="Calibri"/>
              <a:cs typeface="Calibri"/>
              <a:sym typeface="Calibri"/>
            </a:endParaRPr>
          </a:p>
        </p:txBody>
      </p:sp>
      <p:sp>
        <p:nvSpPr>
          <p:cNvPr id="21" name="Google Shape;221;p15">
            <a:extLst>
              <a:ext uri="{FF2B5EF4-FFF2-40B4-BE49-F238E27FC236}">
                <a16:creationId xmlns:a16="http://schemas.microsoft.com/office/drawing/2014/main" id="{E5F7F357-8C4F-435B-A82F-9CF39D52E85B}"/>
              </a:ext>
            </a:extLst>
          </p:cNvPr>
          <p:cNvSpPr txBox="1"/>
          <p:nvPr/>
        </p:nvSpPr>
        <p:spPr>
          <a:xfrm>
            <a:off x="4377809" y="1777628"/>
            <a:ext cx="1315170" cy="298761"/>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latin typeface="Calibri"/>
                <a:ea typeface="Calibri"/>
                <a:cs typeface="Calibri"/>
                <a:sym typeface="Calibri"/>
              </a:rPr>
              <a:t>1501-1509</a:t>
            </a:r>
            <a:endParaRPr sz="1200" b="1" dirty="0">
              <a:solidFill>
                <a:schemeClr val="dk1"/>
              </a:solidFill>
              <a:latin typeface="Calibri"/>
              <a:ea typeface="Calibri"/>
              <a:cs typeface="Calibri"/>
              <a:sym typeface="Calibri"/>
            </a:endParaRPr>
          </a:p>
        </p:txBody>
      </p:sp>
      <p:sp>
        <p:nvSpPr>
          <p:cNvPr id="22" name="Google Shape;236;p15">
            <a:extLst>
              <a:ext uri="{FF2B5EF4-FFF2-40B4-BE49-F238E27FC236}">
                <a16:creationId xmlns:a16="http://schemas.microsoft.com/office/drawing/2014/main" id="{02C9349F-7A42-42D3-A41D-2B50BA332237}"/>
              </a:ext>
            </a:extLst>
          </p:cNvPr>
          <p:cNvSpPr txBox="1"/>
          <p:nvPr/>
        </p:nvSpPr>
        <p:spPr>
          <a:xfrm>
            <a:off x="4384778" y="2344770"/>
            <a:ext cx="1315170" cy="325096"/>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latin typeface="Calibri"/>
                <a:ea typeface="Calibri"/>
                <a:cs typeface="Calibri"/>
                <a:sym typeface="Calibri"/>
              </a:rPr>
              <a:t>Wolsey’s early career. </a:t>
            </a:r>
            <a:endParaRPr sz="1200" b="1" dirty="0">
              <a:solidFill>
                <a:schemeClr val="dk1"/>
              </a:solidFill>
              <a:latin typeface="Calibri"/>
              <a:ea typeface="Calibri"/>
              <a:cs typeface="Calibri"/>
              <a:sym typeface="Calibri"/>
            </a:endParaRPr>
          </a:p>
        </p:txBody>
      </p:sp>
      <p:sp>
        <p:nvSpPr>
          <p:cNvPr id="24" name="Google Shape;221;p15">
            <a:extLst>
              <a:ext uri="{FF2B5EF4-FFF2-40B4-BE49-F238E27FC236}">
                <a16:creationId xmlns:a16="http://schemas.microsoft.com/office/drawing/2014/main" id="{DE9C9D0B-9F34-4CA2-A2C9-2E31A73DD91C}"/>
              </a:ext>
            </a:extLst>
          </p:cNvPr>
          <p:cNvSpPr txBox="1"/>
          <p:nvPr/>
        </p:nvSpPr>
        <p:spPr>
          <a:xfrm>
            <a:off x="6315969" y="1751609"/>
            <a:ext cx="1315170" cy="298761"/>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latin typeface="Calibri"/>
                <a:ea typeface="Calibri"/>
                <a:cs typeface="Calibri"/>
                <a:sym typeface="Calibri"/>
              </a:rPr>
              <a:t>1512-1515</a:t>
            </a:r>
            <a:endParaRPr sz="1200" b="1" dirty="0">
              <a:solidFill>
                <a:schemeClr val="dk1"/>
              </a:solidFill>
              <a:latin typeface="Calibri"/>
              <a:ea typeface="Calibri"/>
              <a:cs typeface="Calibri"/>
              <a:sym typeface="Calibri"/>
            </a:endParaRPr>
          </a:p>
        </p:txBody>
      </p:sp>
      <p:sp>
        <p:nvSpPr>
          <p:cNvPr id="25" name="Google Shape;236;p15">
            <a:extLst>
              <a:ext uri="{FF2B5EF4-FFF2-40B4-BE49-F238E27FC236}">
                <a16:creationId xmlns:a16="http://schemas.microsoft.com/office/drawing/2014/main" id="{6DDFD6ED-94CF-424E-BF81-E6509F446A50}"/>
              </a:ext>
            </a:extLst>
          </p:cNvPr>
          <p:cNvSpPr txBox="1"/>
          <p:nvPr/>
        </p:nvSpPr>
        <p:spPr>
          <a:xfrm>
            <a:off x="5993164" y="2322786"/>
            <a:ext cx="2038468" cy="805823"/>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latin typeface="Calibri"/>
                <a:ea typeface="Calibri"/>
                <a:cs typeface="Calibri"/>
                <a:sym typeface="Calibri"/>
              </a:rPr>
              <a:t>Wolsey’s rise in Henry’s kingdom</a:t>
            </a:r>
            <a:endParaRPr sz="1200" b="1" dirty="0">
              <a:solidFill>
                <a:schemeClr val="dk1"/>
              </a:solidFill>
              <a:latin typeface="Calibri"/>
              <a:ea typeface="Calibri"/>
              <a:cs typeface="Calibri"/>
              <a:sym typeface="Calibri"/>
            </a:endParaRPr>
          </a:p>
        </p:txBody>
      </p:sp>
      <p:sp>
        <p:nvSpPr>
          <p:cNvPr id="28" name="Google Shape;236;p15">
            <a:extLst>
              <a:ext uri="{FF2B5EF4-FFF2-40B4-BE49-F238E27FC236}">
                <a16:creationId xmlns:a16="http://schemas.microsoft.com/office/drawing/2014/main" id="{EBA254C8-5055-4062-9AD9-7EE5EBE0D37F}"/>
              </a:ext>
            </a:extLst>
          </p:cNvPr>
          <p:cNvSpPr txBox="1"/>
          <p:nvPr/>
        </p:nvSpPr>
        <p:spPr>
          <a:xfrm>
            <a:off x="10246337" y="2335373"/>
            <a:ext cx="1470125" cy="330010"/>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latin typeface="Calibri"/>
                <a:ea typeface="Calibri"/>
                <a:cs typeface="Calibri"/>
                <a:sym typeface="Calibri"/>
              </a:rPr>
              <a:t>Becoming Chief Minister</a:t>
            </a:r>
            <a:endParaRPr sz="1200" b="1" dirty="0">
              <a:solidFill>
                <a:schemeClr val="dk1"/>
              </a:solidFill>
              <a:latin typeface="Calibri"/>
              <a:ea typeface="Calibri"/>
              <a:cs typeface="Calibri"/>
              <a:sym typeface="Calibri"/>
            </a:endParaRPr>
          </a:p>
        </p:txBody>
      </p:sp>
      <p:sp>
        <p:nvSpPr>
          <p:cNvPr id="32" name="Google Shape;242;p15">
            <a:extLst>
              <a:ext uri="{FF2B5EF4-FFF2-40B4-BE49-F238E27FC236}">
                <a16:creationId xmlns:a16="http://schemas.microsoft.com/office/drawing/2014/main" id="{F943AF15-AC4A-42EF-99F0-A0021741CF15}"/>
              </a:ext>
            </a:extLst>
          </p:cNvPr>
          <p:cNvSpPr txBox="1"/>
          <p:nvPr/>
        </p:nvSpPr>
        <p:spPr>
          <a:xfrm>
            <a:off x="4156917" y="3117261"/>
            <a:ext cx="1818517" cy="3103917"/>
          </a:xfrm>
          <a:prstGeom prst="rect">
            <a:avLst/>
          </a:prstGeom>
          <a:noFill/>
          <a:ln>
            <a:noFill/>
          </a:ln>
        </p:spPr>
        <p:txBody>
          <a:bodyPr spcFirstLastPara="1" wrap="square" lIns="91425" tIns="45700" rIns="91425" bIns="45700" anchor="t" anchorCtr="0">
            <a:noAutofit/>
          </a:bodyPr>
          <a:lstStyle/>
          <a:p>
            <a:pPr algn="ctr"/>
            <a:r>
              <a:rPr lang="en-GB" sz="1200" dirty="0">
                <a:solidFill>
                  <a:schemeClr val="dk1"/>
                </a:solidFill>
                <a:latin typeface="Calibri"/>
                <a:ea typeface="Calibri"/>
                <a:cs typeface="Calibri"/>
                <a:sym typeface="Calibri"/>
              </a:rPr>
              <a:t>Wolsey gained his second job as a Chaplain to the Archbishop of Canterbury.</a:t>
            </a:r>
          </a:p>
          <a:p>
            <a:pPr algn="ctr"/>
            <a:endParaRPr lang="en-GB" sz="1200" dirty="0">
              <a:solidFill>
                <a:schemeClr val="dk1"/>
              </a:solidFill>
              <a:latin typeface="Calibri"/>
              <a:ea typeface="Calibri"/>
              <a:cs typeface="Calibri"/>
              <a:sym typeface="Calibri"/>
            </a:endParaRPr>
          </a:p>
          <a:p>
            <a:pPr algn="ctr"/>
            <a:r>
              <a:rPr lang="en-GB" sz="1200" dirty="0">
                <a:solidFill>
                  <a:schemeClr val="dk1"/>
                </a:solidFill>
                <a:latin typeface="Calibri"/>
                <a:ea typeface="Calibri"/>
                <a:cs typeface="Calibri"/>
                <a:sym typeface="Calibri"/>
              </a:rPr>
              <a:t>His royal duties started in 1507 when he became Royal Chaplain to Henry VII.</a:t>
            </a:r>
          </a:p>
          <a:p>
            <a:pPr algn="ctr"/>
            <a:endParaRPr lang="en-GB" sz="1200" dirty="0">
              <a:solidFill>
                <a:schemeClr val="dk1"/>
              </a:solidFill>
              <a:latin typeface="Calibri"/>
              <a:ea typeface="Calibri"/>
              <a:cs typeface="Calibri"/>
              <a:sym typeface="Calibri"/>
            </a:endParaRPr>
          </a:p>
          <a:p>
            <a:pPr algn="ctr"/>
            <a:r>
              <a:rPr lang="en-GB" sz="1200" dirty="0">
                <a:solidFill>
                  <a:schemeClr val="dk1"/>
                </a:solidFill>
                <a:latin typeface="Calibri"/>
                <a:ea typeface="Calibri"/>
                <a:cs typeface="Calibri"/>
                <a:sym typeface="Calibri"/>
              </a:rPr>
              <a:t>Having proved himself to his father, when Henry became king in 1509, he soon took on even more responsibilities for the new king , also becoming a member of the Royal Council.</a:t>
            </a:r>
            <a:endParaRPr sz="1200" dirty="0">
              <a:solidFill>
                <a:schemeClr val="dk1"/>
              </a:solidFill>
              <a:latin typeface="Calibri"/>
              <a:ea typeface="Calibri"/>
              <a:cs typeface="Calibri"/>
              <a:sym typeface="Calibri"/>
            </a:endParaRPr>
          </a:p>
        </p:txBody>
      </p:sp>
      <p:sp>
        <p:nvSpPr>
          <p:cNvPr id="33" name="Google Shape;242;p15">
            <a:extLst>
              <a:ext uri="{FF2B5EF4-FFF2-40B4-BE49-F238E27FC236}">
                <a16:creationId xmlns:a16="http://schemas.microsoft.com/office/drawing/2014/main" id="{9ACFC308-B5C4-4D39-9D5E-4752FECDA001}"/>
              </a:ext>
            </a:extLst>
          </p:cNvPr>
          <p:cNvSpPr txBox="1"/>
          <p:nvPr/>
        </p:nvSpPr>
        <p:spPr>
          <a:xfrm>
            <a:off x="6157378" y="3128042"/>
            <a:ext cx="1754504" cy="3103916"/>
          </a:xfrm>
          <a:prstGeom prst="rect">
            <a:avLst/>
          </a:prstGeom>
          <a:noFill/>
          <a:ln>
            <a:noFill/>
          </a:ln>
        </p:spPr>
        <p:txBody>
          <a:bodyPr spcFirstLastPara="1" wrap="square" lIns="91425" tIns="45700" rIns="91425" bIns="45700" anchor="t" anchorCtr="0">
            <a:noAutofit/>
          </a:bodyPr>
          <a:lstStyle/>
          <a:p>
            <a:pPr algn="ctr"/>
            <a:r>
              <a:rPr lang="en-GB" sz="1200" dirty="0">
                <a:solidFill>
                  <a:schemeClr val="dk1"/>
                </a:solidFill>
                <a:latin typeface="Calibri"/>
                <a:ea typeface="Calibri"/>
                <a:cs typeface="Calibri"/>
                <a:sym typeface="Calibri"/>
              </a:rPr>
              <a:t>In 1512 Wolsey organised the war with France ensuring that Henry had well though out plans and was well equipped for the following year. </a:t>
            </a:r>
          </a:p>
          <a:p>
            <a:pPr algn="ctr"/>
            <a:endParaRPr lang="en-GB" sz="1200" dirty="0">
              <a:solidFill>
                <a:schemeClr val="dk1"/>
              </a:solidFill>
              <a:latin typeface="Calibri"/>
              <a:ea typeface="Calibri"/>
              <a:cs typeface="Calibri"/>
              <a:sym typeface="Calibri"/>
            </a:endParaRPr>
          </a:p>
          <a:p>
            <a:pPr algn="ctr"/>
            <a:r>
              <a:rPr lang="en-GB" sz="1200" dirty="0">
                <a:solidFill>
                  <a:schemeClr val="dk1"/>
                </a:solidFill>
                <a:latin typeface="Calibri"/>
                <a:ea typeface="Calibri"/>
                <a:cs typeface="Calibri"/>
                <a:sym typeface="Calibri"/>
              </a:rPr>
              <a:t>Wolsey was appointed as Lord Chancellor in 1515 having proved himself loyal and organised. </a:t>
            </a:r>
          </a:p>
          <a:p>
            <a:pPr algn="ctr"/>
            <a:endParaRPr lang="en-GB" sz="1200" dirty="0">
              <a:solidFill>
                <a:schemeClr val="dk1"/>
              </a:solidFill>
              <a:latin typeface="Calibri"/>
              <a:ea typeface="Calibri"/>
              <a:cs typeface="Calibri"/>
              <a:sym typeface="Calibri"/>
            </a:endParaRPr>
          </a:p>
          <a:p>
            <a:pPr algn="ctr"/>
            <a:r>
              <a:rPr lang="en-GB" sz="1200" dirty="0">
                <a:solidFill>
                  <a:schemeClr val="dk1"/>
                </a:solidFill>
                <a:latin typeface="Calibri"/>
                <a:ea typeface="Calibri"/>
                <a:cs typeface="Calibri"/>
                <a:sym typeface="Calibri"/>
              </a:rPr>
              <a:t>In the same year he was appointed as Archbishop of York and named Cardinal by the Pope. </a:t>
            </a:r>
            <a:endParaRPr sz="1200" dirty="0">
              <a:solidFill>
                <a:schemeClr val="dk1"/>
              </a:solidFill>
              <a:latin typeface="Calibri"/>
              <a:ea typeface="Calibri"/>
              <a:cs typeface="Calibri"/>
              <a:sym typeface="Calibri"/>
            </a:endParaRPr>
          </a:p>
        </p:txBody>
      </p:sp>
      <p:sp>
        <p:nvSpPr>
          <p:cNvPr id="34" name="Google Shape;242;p15">
            <a:extLst>
              <a:ext uri="{FF2B5EF4-FFF2-40B4-BE49-F238E27FC236}">
                <a16:creationId xmlns:a16="http://schemas.microsoft.com/office/drawing/2014/main" id="{651DE1E9-EF88-44E3-AD14-96884AD8FDF6}"/>
              </a:ext>
            </a:extLst>
          </p:cNvPr>
          <p:cNvSpPr txBox="1"/>
          <p:nvPr/>
        </p:nvSpPr>
        <p:spPr>
          <a:xfrm>
            <a:off x="9867654" y="3128042"/>
            <a:ext cx="2038467" cy="3417051"/>
          </a:xfrm>
          <a:prstGeom prst="rect">
            <a:avLst/>
          </a:prstGeom>
          <a:noFill/>
          <a:ln>
            <a:noFill/>
          </a:ln>
        </p:spPr>
        <p:txBody>
          <a:bodyPr spcFirstLastPara="1" wrap="square" lIns="91425" tIns="45700" rIns="91425" bIns="45700" anchor="t" anchorCtr="0">
            <a:noAutofit/>
          </a:bodyPr>
          <a:lstStyle/>
          <a:p>
            <a:pPr algn="ctr"/>
            <a:r>
              <a:rPr lang="en-GB" sz="1200" dirty="0">
                <a:solidFill>
                  <a:schemeClr val="dk1"/>
                </a:solidFill>
                <a:latin typeface="Calibri"/>
                <a:ea typeface="Calibri"/>
                <a:cs typeface="Calibri"/>
                <a:sym typeface="Calibri"/>
              </a:rPr>
              <a:t>Henry entrusted the Chief Minister position to Wolsey. </a:t>
            </a:r>
          </a:p>
          <a:p>
            <a:pPr algn="ctr"/>
            <a:endParaRPr lang="en-GB" sz="1200" dirty="0">
              <a:solidFill>
                <a:schemeClr val="dk1"/>
              </a:solidFill>
              <a:latin typeface="Calibri"/>
              <a:ea typeface="Calibri"/>
              <a:cs typeface="Calibri"/>
              <a:sym typeface="Calibri"/>
            </a:endParaRPr>
          </a:p>
          <a:p>
            <a:pPr algn="ctr"/>
            <a:r>
              <a:rPr lang="en-GB" sz="1200" dirty="0">
                <a:solidFill>
                  <a:schemeClr val="dk1"/>
                </a:solidFill>
                <a:latin typeface="Calibri"/>
                <a:ea typeface="Calibri"/>
                <a:cs typeface="Calibri"/>
                <a:sym typeface="Calibri"/>
              </a:rPr>
              <a:t>He was now in charge of Domestic policies at home as well as Foreign policies abroad. </a:t>
            </a:r>
          </a:p>
          <a:p>
            <a:pPr algn="ctr"/>
            <a:endParaRPr lang="en-GB" sz="1200" dirty="0">
              <a:solidFill>
                <a:schemeClr val="dk1"/>
              </a:solidFill>
              <a:latin typeface="Calibri"/>
              <a:ea typeface="Calibri"/>
              <a:cs typeface="Calibri"/>
              <a:sym typeface="Calibri"/>
            </a:endParaRPr>
          </a:p>
          <a:p>
            <a:pPr algn="ctr"/>
            <a:r>
              <a:rPr lang="en-GB" sz="1200" dirty="0">
                <a:solidFill>
                  <a:schemeClr val="dk1"/>
                </a:solidFill>
                <a:latin typeface="Calibri"/>
                <a:ea typeface="Calibri"/>
                <a:cs typeface="Calibri"/>
                <a:sym typeface="Calibri"/>
              </a:rPr>
              <a:t>Both proved difficult for Wolsey with many failures. </a:t>
            </a:r>
          </a:p>
          <a:p>
            <a:pPr algn="ctr"/>
            <a:endParaRPr lang="en-GB" sz="1200" dirty="0">
              <a:solidFill>
                <a:schemeClr val="dk1"/>
              </a:solidFill>
              <a:latin typeface="Calibri"/>
              <a:ea typeface="Calibri"/>
              <a:cs typeface="Calibri"/>
              <a:sym typeface="Calibri"/>
            </a:endParaRPr>
          </a:p>
          <a:p>
            <a:pPr algn="ctr"/>
            <a:r>
              <a:rPr lang="en-GB" sz="1200" dirty="0">
                <a:solidFill>
                  <a:schemeClr val="dk1"/>
                </a:solidFill>
                <a:latin typeface="Calibri"/>
                <a:ea typeface="Calibri"/>
                <a:cs typeface="Calibri"/>
                <a:sym typeface="Calibri"/>
              </a:rPr>
              <a:t>Many were based on great ideas that he could not get the support to pass, although he was blamed for their failure!</a:t>
            </a:r>
          </a:p>
        </p:txBody>
      </p:sp>
      <p:sp>
        <p:nvSpPr>
          <p:cNvPr id="35" name="Google Shape;220;p15">
            <a:extLst>
              <a:ext uri="{FF2B5EF4-FFF2-40B4-BE49-F238E27FC236}">
                <a16:creationId xmlns:a16="http://schemas.microsoft.com/office/drawing/2014/main" id="{E58FB241-F27E-429C-8DCC-FF94E0544848}"/>
              </a:ext>
            </a:extLst>
          </p:cNvPr>
          <p:cNvSpPr/>
          <p:nvPr/>
        </p:nvSpPr>
        <p:spPr>
          <a:xfrm>
            <a:off x="8823379" y="1477341"/>
            <a:ext cx="189021" cy="180020"/>
          </a:xfrm>
          <a:prstGeom prst="ellipse">
            <a:avLst/>
          </a:prstGeom>
          <a:solidFill>
            <a:schemeClr val="bg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36" name="Google Shape;221;p15">
            <a:extLst>
              <a:ext uri="{FF2B5EF4-FFF2-40B4-BE49-F238E27FC236}">
                <a16:creationId xmlns:a16="http://schemas.microsoft.com/office/drawing/2014/main" id="{ACCD7C9C-1EE8-459A-9EA1-99FD24D25043}"/>
              </a:ext>
            </a:extLst>
          </p:cNvPr>
          <p:cNvSpPr txBox="1"/>
          <p:nvPr/>
        </p:nvSpPr>
        <p:spPr>
          <a:xfrm>
            <a:off x="9318380" y="1817253"/>
            <a:ext cx="1315170" cy="298761"/>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ea typeface="Calibri"/>
                <a:cs typeface="Calibri"/>
                <a:sym typeface="Calibri"/>
              </a:rPr>
              <a:t>1515 onwards..</a:t>
            </a:r>
          </a:p>
        </p:txBody>
      </p:sp>
      <p:sp>
        <p:nvSpPr>
          <p:cNvPr id="37" name="Google Shape;236;p15">
            <a:extLst>
              <a:ext uri="{FF2B5EF4-FFF2-40B4-BE49-F238E27FC236}">
                <a16:creationId xmlns:a16="http://schemas.microsoft.com/office/drawing/2014/main" id="{EAFFC77B-8E37-4479-8735-649D45986B8E}"/>
              </a:ext>
            </a:extLst>
          </p:cNvPr>
          <p:cNvSpPr txBox="1"/>
          <p:nvPr/>
        </p:nvSpPr>
        <p:spPr>
          <a:xfrm>
            <a:off x="7937497" y="2312006"/>
            <a:ext cx="2038468" cy="805823"/>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ea typeface="Calibri"/>
                <a:cs typeface="Calibri"/>
                <a:sym typeface="Calibri"/>
              </a:rPr>
              <a:t>Life at the top…</a:t>
            </a:r>
          </a:p>
        </p:txBody>
      </p:sp>
      <p:sp>
        <p:nvSpPr>
          <p:cNvPr id="38" name="Google Shape;242;p15">
            <a:extLst>
              <a:ext uri="{FF2B5EF4-FFF2-40B4-BE49-F238E27FC236}">
                <a16:creationId xmlns:a16="http://schemas.microsoft.com/office/drawing/2014/main" id="{A6AD0D2C-4E61-415B-93E6-9578A4730DFA}"/>
              </a:ext>
            </a:extLst>
          </p:cNvPr>
          <p:cNvSpPr txBox="1"/>
          <p:nvPr/>
        </p:nvSpPr>
        <p:spPr>
          <a:xfrm>
            <a:off x="8101711" y="3117262"/>
            <a:ext cx="1754504" cy="3103916"/>
          </a:xfrm>
          <a:prstGeom prst="rect">
            <a:avLst/>
          </a:prstGeom>
          <a:noFill/>
          <a:ln>
            <a:noFill/>
          </a:ln>
        </p:spPr>
        <p:txBody>
          <a:bodyPr spcFirstLastPara="1" wrap="square" lIns="91425" tIns="45700" rIns="91425" bIns="45700" anchor="t" anchorCtr="0">
            <a:noAutofit/>
          </a:bodyPr>
          <a:lstStyle/>
          <a:p>
            <a:pPr algn="ctr"/>
            <a:r>
              <a:rPr lang="en-GB" sz="1200" dirty="0">
                <a:solidFill>
                  <a:schemeClr val="dk1"/>
                </a:solidFill>
                <a:latin typeface="Calibri"/>
                <a:ea typeface="Calibri"/>
                <a:cs typeface="Calibri"/>
                <a:sym typeface="Calibri"/>
              </a:rPr>
              <a:t>Wolsey lived like a king, having a huge fortune, in todays money he earned over 1 million pounds a year.</a:t>
            </a:r>
          </a:p>
          <a:p>
            <a:pPr algn="ctr"/>
            <a:endParaRPr lang="en-GB" sz="1200" dirty="0">
              <a:solidFill>
                <a:schemeClr val="dk1"/>
              </a:solidFill>
              <a:latin typeface="Calibri"/>
              <a:ea typeface="Calibri"/>
              <a:cs typeface="Calibri"/>
              <a:sym typeface="Calibri"/>
            </a:endParaRPr>
          </a:p>
          <a:p>
            <a:pPr algn="ctr"/>
            <a:r>
              <a:rPr lang="en-GB" sz="1200" dirty="0">
                <a:solidFill>
                  <a:schemeClr val="dk1"/>
                </a:solidFill>
                <a:latin typeface="Calibri"/>
                <a:ea typeface="Calibri"/>
                <a:cs typeface="Calibri"/>
                <a:sym typeface="Calibri"/>
              </a:rPr>
              <a:t>With his wealth he built palaces of York House and Hampton Court and at one time had 500 servants. </a:t>
            </a:r>
          </a:p>
          <a:p>
            <a:pPr algn="ctr"/>
            <a:endParaRPr lang="en-GB" sz="1200" dirty="0">
              <a:solidFill>
                <a:schemeClr val="dk1"/>
              </a:solidFill>
              <a:latin typeface="Calibri"/>
              <a:ea typeface="Calibri"/>
              <a:cs typeface="Calibri"/>
              <a:sym typeface="Calibri"/>
            </a:endParaRPr>
          </a:p>
          <a:p>
            <a:pPr algn="ctr"/>
            <a:r>
              <a:rPr lang="en-GB" sz="1200" dirty="0">
                <a:solidFill>
                  <a:schemeClr val="dk1"/>
                </a:solidFill>
                <a:latin typeface="Calibri"/>
                <a:ea typeface="Calibri"/>
                <a:cs typeface="Calibri"/>
                <a:sym typeface="Calibri"/>
              </a:rPr>
              <a:t>He funded artists and musicians. </a:t>
            </a:r>
          </a:p>
          <a:p>
            <a:pPr algn="ctr"/>
            <a:endParaRPr lang="en-GB" sz="1200" dirty="0">
              <a:solidFill>
                <a:schemeClr val="dk1"/>
              </a:solidFill>
              <a:latin typeface="Calibri"/>
              <a:ea typeface="Calibri"/>
              <a:cs typeface="Calibri"/>
              <a:sym typeface="Calibri"/>
            </a:endParaRPr>
          </a:p>
          <a:p>
            <a:pPr algn="ctr"/>
            <a:r>
              <a:rPr lang="en-GB" sz="1200" dirty="0">
                <a:solidFill>
                  <a:schemeClr val="dk1"/>
                </a:solidFill>
                <a:latin typeface="Calibri"/>
                <a:ea typeface="Calibri"/>
                <a:cs typeface="Calibri"/>
                <a:sym typeface="Calibri"/>
              </a:rPr>
              <a:t>He gained many nobility enemies living a lavish lifestyle for a ‘Butcher’s son!”</a:t>
            </a:r>
            <a:endParaRPr sz="1200" dirty="0">
              <a:solidFill>
                <a:schemeClr val="dk1"/>
              </a:solidFill>
              <a:latin typeface="Calibri"/>
              <a:ea typeface="Calibri"/>
              <a:cs typeface="Calibri"/>
              <a:sym typeface="Calibri"/>
            </a:endParaRPr>
          </a:p>
        </p:txBody>
      </p:sp>
      <p:pic>
        <p:nvPicPr>
          <p:cNvPr id="23" name="Picture 4" descr="https://static.thenounproject.com/png/303160-200.png">
            <a:extLst>
              <a:ext uri="{FF2B5EF4-FFF2-40B4-BE49-F238E27FC236}">
                <a16:creationId xmlns:a16="http://schemas.microsoft.com/office/drawing/2014/main" id="{7FADAB88-0294-41C3-B78B-9ACF7BCC306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90269" y="673657"/>
            <a:ext cx="447635" cy="4476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4489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162;p14">
            <a:extLst>
              <a:ext uri="{FF2B5EF4-FFF2-40B4-BE49-F238E27FC236}">
                <a16:creationId xmlns:a16="http://schemas.microsoft.com/office/drawing/2014/main" id="{2A9821DF-89BA-4770-8C9A-EDB89A319439}"/>
              </a:ext>
            </a:extLst>
          </p:cNvPr>
          <p:cNvSpPr/>
          <p:nvPr/>
        </p:nvSpPr>
        <p:spPr>
          <a:xfrm>
            <a:off x="130339" y="116632"/>
            <a:ext cx="11854515" cy="6624736"/>
          </a:xfrm>
          <a:prstGeom prst="rect">
            <a:avLst/>
          </a:prstGeom>
          <a:no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6" name="Google Shape;163;p14">
            <a:extLst>
              <a:ext uri="{FF2B5EF4-FFF2-40B4-BE49-F238E27FC236}">
                <a16:creationId xmlns:a16="http://schemas.microsoft.com/office/drawing/2014/main" id="{D79841D8-7547-4A3B-8779-46175259FBE5}"/>
              </a:ext>
            </a:extLst>
          </p:cNvPr>
          <p:cNvSpPr txBox="1"/>
          <p:nvPr/>
        </p:nvSpPr>
        <p:spPr>
          <a:xfrm>
            <a:off x="1643226" y="193765"/>
            <a:ext cx="9904700" cy="545999"/>
          </a:xfrm>
          <a:prstGeom prst="rect">
            <a:avLst/>
          </a:prstGeom>
          <a:solidFill>
            <a:srgbClr val="FF0000"/>
          </a:solidFill>
          <a:ln>
            <a:noFill/>
          </a:ln>
        </p:spPr>
        <p:txBody>
          <a:bodyPr spcFirstLastPara="1" wrap="square" lIns="91425" tIns="45700" rIns="91425" bIns="45700" anchor="t" anchorCtr="0">
            <a:noAutofit/>
          </a:bodyPr>
          <a:lstStyle/>
          <a:p>
            <a:r>
              <a:rPr lang="en-US" sz="1600" b="1" dirty="0">
                <a:solidFill>
                  <a:schemeClr val="lt1"/>
                </a:solidFill>
                <a:ea typeface="Calibri"/>
                <a:cs typeface="Calibri"/>
                <a:sym typeface="Calibri"/>
              </a:rPr>
              <a:t>GCSE History Knowledge </a:t>
            </a:r>
            <a:r>
              <a:rPr lang="en-US" sz="1600" b="1" dirty="0" err="1">
                <a:solidFill>
                  <a:schemeClr val="lt1"/>
                </a:solidFill>
                <a:ea typeface="Calibri"/>
                <a:cs typeface="Calibri"/>
                <a:sym typeface="Calibri"/>
              </a:rPr>
              <a:t>Organiser</a:t>
            </a:r>
            <a:r>
              <a:rPr lang="en-US" sz="1600" b="1" dirty="0">
                <a:solidFill>
                  <a:schemeClr val="lt1"/>
                </a:solidFill>
                <a:ea typeface="Calibri"/>
                <a:cs typeface="Calibri"/>
                <a:sym typeface="Calibri"/>
              </a:rPr>
              <a:t>: Henry VIII and his Ministers – Wolsey’s Domestic Reforms</a:t>
            </a:r>
          </a:p>
        </p:txBody>
      </p:sp>
      <p:sp>
        <p:nvSpPr>
          <p:cNvPr id="7" name="Google Shape;164;p14">
            <a:extLst>
              <a:ext uri="{FF2B5EF4-FFF2-40B4-BE49-F238E27FC236}">
                <a16:creationId xmlns:a16="http://schemas.microsoft.com/office/drawing/2014/main" id="{60967044-DF86-4CCE-AFC8-B3F22F3C08A1}"/>
              </a:ext>
            </a:extLst>
          </p:cNvPr>
          <p:cNvSpPr/>
          <p:nvPr/>
        </p:nvSpPr>
        <p:spPr>
          <a:xfrm>
            <a:off x="130339" y="121412"/>
            <a:ext cx="1455574" cy="6624736"/>
          </a:xfrm>
          <a:prstGeom prst="rect">
            <a:avLst/>
          </a:prstGeom>
          <a:no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8" name="Google Shape;165;p14">
            <a:extLst>
              <a:ext uri="{FF2B5EF4-FFF2-40B4-BE49-F238E27FC236}">
                <a16:creationId xmlns:a16="http://schemas.microsoft.com/office/drawing/2014/main" id="{506A71DF-1936-48B4-AF78-5E2F187F9C11}"/>
              </a:ext>
            </a:extLst>
          </p:cNvPr>
          <p:cNvSpPr txBox="1"/>
          <p:nvPr/>
        </p:nvSpPr>
        <p:spPr>
          <a:xfrm>
            <a:off x="130338" y="134196"/>
            <a:ext cx="1512887" cy="6592655"/>
          </a:xfrm>
          <a:prstGeom prst="rect">
            <a:avLst/>
          </a:prstGeom>
          <a:noFill/>
          <a:ln>
            <a:noFill/>
          </a:ln>
        </p:spPr>
        <p:txBody>
          <a:bodyPr spcFirstLastPara="1" wrap="square" lIns="91425" tIns="45700" rIns="91425" bIns="45700" anchor="t" anchorCtr="0">
            <a:noAutofit/>
          </a:bodyPr>
          <a:lstStyle/>
          <a:p>
            <a:r>
              <a:rPr lang="en-GB" sz="1400" b="1" u="sng" dirty="0">
                <a:solidFill>
                  <a:schemeClr val="dk1"/>
                </a:solidFill>
                <a:latin typeface="Calibri"/>
                <a:ea typeface="Calibri"/>
                <a:cs typeface="Calibri"/>
                <a:sym typeface="Calibri"/>
              </a:rPr>
              <a:t>Key Words:</a:t>
            </a:r>
          </a:p>
          <a:p>
            <a:r>
              <a:rPr lang="en-GB" sz="1400" b="1" dirty="0">
                <a:solidFill>
                  <a:schemeClr val="dk1"/>
                </a:solidFill>
                <a:latin typeface="Calibri"/>
                <a:ea typeface="Calibri"/>
                <a:cs typeface="Calibri"/>
                <a:sym typeface="Calibri"/>
              </a:rPr>
              <a:t>Enclosure– </a:t>
            </a:r>
            <a:r>
              <a:rPr lang="en-GB" sz="1400" dirty="0">
                <a:solidFill>
                  <a:schemeClr val="dk1"/>
                </a:solidFill>
                <a:latin typeface="Calibri"/>
                <a:ea typeface="Calibri"/>
                <a:cs typeface="Calibri"/>
                <a:sym typeface="Calibri"/>
              </a:rPr>
              <a:t>a policy of the rich fencing off their land so the poor couldn’t use it.</a:t>
            </a:r>
          </a:p>
          <a:p>
            <a:endParaRPr lang="en-GB" sz="1400" b="1" dirty="0">
              <a:solidFill>
                <a:schemeClr val="dk1"/>
              </a:solidFill>
              <a:latin typeface="Calibri"/>
              <a:ea typeface="Calibri"/>
              <a:cs typeface="Calibri"/>
              <a:sym typeface="Calibri"/>
            </a:endParaRPr>
          </a:p>
          <a:p>
            <a:r>
              <a:rPr lang="en-GB" sz="1400" b="1" dirty="0">
                <a:solidFill>
                  <a:schemeClr val="dk1"/>
                </a:solidFill>
                <a:latin typeface="Calibri"/>
                <a:ea typeface="Calibri"/>
                <a:cs typeface="Calibri"/>
                <a:sym typeface="Calibri"/>
              </a:rPr>
              <a:t>Privy Chamber </a:t>
            </a:r>
            <a:r>
              <a:rPr lang="en-GB" sz="1400" dirty="0">
                <a:solidFill>
                  <a:schemeClr val="dk1"/>
                </a:solidFill>
                <a:latin typeface="Calibri"/>
                <a:ea typeface="Calibri"/>
                <a:cs typeface="Calibri"/>
                <a:sym typeface="Calibri"/>
              </a:rPr>
              <a:t>– The kings fiends / closest advisors that live in or near the Royal Household to entertain and inform Henry.</a:t>
            </a:r>
          </a:p>
          <a:p>
            <a:endParaRPr lang="en-GB" sz="1400" dirty="0">
              <a:solidFill>
                <a:schemeClr val="dk1"/>
              </a:solidFill>
              <a:latin typeface="Calibri"/>
              <a:ea typeface="Calibri"/>
              <a:cs typeface="Calibri"/>
              <a:sym typeface="Calibri"/>
            </a:endParaRPr>
          </a:p>
          <a:p>
            <a:r>
              <a:rPr lang="en-GB" sz="1400" b="1" dirty="0">
                <a:solidFill>
                  <a:schemeClr val="dk1"/>
                </a:solidFill>
                <a:latin typeface="Calibri"/>
                <a:ea typeface="Calibri"/>
                <a:cs typeface="Calibri"/>
                <a:sym typeface="Calibri"/>
              </a:rPr>
              <a:t>Finance </a:t>
            </a:r>
            <a:r>
              <a:rPr lang="en-GB" sz="1400" dirty="0">
                <a:solidFill>
                  <a:schemeClr val="dk1"/>
                </a:solidFill>
                <a:latin typeface="Calibri"/>
                <a:ea typeface="Calibri"/>
                <a:cs typeface="Calibri"/>
                <a:sym typeface="Calibri"/>
              </a:rPr>
              <a:t>– a system to increase money e.g. through taxes.</a:t>
            </a:r>
          </a:p>
          <a:p>
            <a:endParaRPr lang="en-GB" sz="1400" dirty="0">
              <a:solidFill>
                <a:schemeClr val="dk1"/>
              </a:solidFill>
              <a:latin typeface="Calibri"/>
              <a:ea typeface="Calibri"/>
              <a:cs typeface="Calibri"/>
              <a:sym typeface="Calibri"/>
            </a:endParaRPr>
          </a:p>
          <a:p>
            <a:r>
              <a:rPr lang="en-GB" sz="1400" b="1" dirty="0">
                <a:solidFill>
                  <a:schemeClr val="dk1"/>
                </a:solidFill>
                <a:latin typeface="Calibri"/>
                <a:ea typeface="Calibri"/>
                <a:cs typeface="Calibri"/>
                <a:sym typeface="Calibri"/>
              </a:rPr>
              <a:t>Justice – </a:t>
            </a:r>
            <a:r>
              <a:rPr lang="en-GB" sz="1400" dirty="0">
                <a:solidFill>
                  <a:schemeClr val="dk1"/>
                </a:solidFill>
                <a:latin typeface="Calibri"/>
                <a:ea typeface="Calibri"/>
                <a:cs typeface="Calibri"/>
                <a:sym typeface="Calibri"/>
              </a:rPr>
              <a:t>usually associated with court cases and judging their outcome based on reward / compensation or punishment.</a:t>
            </a:r>
          </a:p>
          <a:p>
            <a:endParaRPr lang="en-GB" sz="1400" dirty="0">
              <a:solidFill>
                <a:schemeClr val="dk1"/>
              </a:solidFill>
              <a:latin typeface="Calibri"/>
              <a:ea typeface="Calibri"/>
              <a:cs typeface="Calibri"/>
              <a:sym typeface="Calibri"/>
            </a:endParaRPr>
          </a:p>
          <a:p>
            <a:r>
              <a:rPr lang="en-GB" sz="1400" dirty="0">
                <a:solidFill>
                  <a:schemeClr val="dk1"/>
                </a:solidFill>
                <a:latin typeface="Calibri"/>
                <a:ea typeface="Calibri"/>
                <a:cs typeface="Calibri"/>
                <a:sym typeface="Calibri"/>
              </a:rPr>
              <a:t> </a:t>
            </a:r>
            <a:endParaRPr lang="en-GB" sz="1400" b="1" dirty="0">
              <a:solidFill>
                <a:schemeClr val="dk1"/>
              </a:solidFill>
              <a:latin typeface="Calibri"/>
              <a:ea typeface="Calibri"/>
              <a:cs typeface="Calibri"/>
              <a:sym typeface="Calibri"/>
            </a:endParaRPr>
          </a:p>
          <a:p>
            <a:endParaRPr lang="en-GB" sz="1400" b="1" u="sng" dirty="0">
              <a:solidFill>
                <a:schemeClr val="dk1"/>
              </a:solidFill>
              <a:latin typeface="Calibri"/>
              <a:ea typeface="Calibri"/>
              <a:cs typeface="Calibri"/>
              <a:sym typeface="Calibri"/>
            </a:endParaRPr>
          </a:p>
          <a:p>
            <a:endParaRPr lang="en-GB" sz="1400" b="1" u="sng" dirty="0">
              <a:solidFill>
                <a:schemeClr val="dk1"/>
              </a:solidFill>
              <a:latin typeface="Calibri"/>
              <a:cs typeface="Calibri"/>
              <a:sym typeface="Calibri"/>
            </a:endParaRPr>
          </a:p>
          <a:p>
            <a:endParaRPr lang="en-GB" sz="1400" dirty="0"/>
          </a:p>
        </p:txBody>
      </p:sp>
      <p:sp>
        <p:nvSpPr>
          <p:cNvPr id="9" name="TextBox 8">
            <a:extLst>
              <a:ext uri="{FF2B5EF4-FFF2-40B4-BE49-F238E27FC236}">
                <a16:creationId xmlns:a16="http://schemas.microsoft.com/office/drawing/2014/main" id="{61D97817-6AFD-4F5F-A539-3D77BEAD8EA7}"/>
              </a:ext>
            </a:extLst>
          </p:cNvPr>
          <p:cNvSpPr txBox="1"/>
          <p:nvPr/>
        </p:nvSpPr>
        <p:spPr>
          <a:xfrm>
            <a:off x="3106513" y="859343"/>
            <a:ext cx="8218711" cy="646331"/>
          </a:xfrm>
          <a:prstGeom prst="rect">
            <a:avLst/>
          </a:prstGeom>
          <a:noFill/>
          <a:ln>
            <a:solidFill>
              <a:schemeClr val="tx1"/>
            </a:solidFill>
          </a:ln>
        </p:spPr>
        <p:txBody>
          <a:bodyPr wrap="square" rtlCol="0">
            <a:spAutoFit/>
          </a:bodyPr>
          <a:lstStyle/>
          <a:p>
            <a:pPr algn="ctr"/>
            <a:r>
              <a:rPr lang="en-GB" dirty="0"/>
              <a:t>Wolsey’s reforms at home were intended to save and create more money and help the poor, both resulting in Wolsey gaining many rich and powerful enemies.</a:t>
            </a:r>
          </a:p>
        </p:txBody>
      </p:sp>
      <p:sp>
        <p:nvSpPr>
          <p:cNvPr id="2" name="Arrow: Down 1">
            <a:extLst>
              <a:ext uri="{FF2B5EF4-FFF2-40B4-BE49-F238E27FC236}">
                <a16:creationId xmlns:a16="http://schemas.microsoft.com/office/drawing/2014/main" id="{2A1684E9-673A-41A9-91DE-E233BD14550B}"/>
              </a:ext>
            </a:extLst>
          </p:cNvPr>
          <p:cNvSpPr/>
          <p:nvPr/>
        </p:nvSpPr>
        <p:spPr>
          <a:xfrm>
            <a:off x="6436994" y="1560899"/>
            <a:ext cx="692944" cy="369332"/>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0C5B9677-8A2E-4253-A4FD-279F23F04E9A}"/>
              </a:ext>
            </a:extLst>
          </p:cNvPr>
          <p:cNvSpPr txBox="1"/>
          <p:nvPr/>
        </p:nvSpPr>
        <p:spPr>
          <a:xfrm>
            <a:off x="5041801" y="2010184"/>
            <a:ext cx="3487167" cy="369332"/>
          </a:xfrm>
          <a:prstGeom prst="rect">
            <a:avLst/>
          </a:prstGeom>
          <a:noFill/>
          <a:ln w="28575">
            <a:solidFill>
              <a:schemeClr val="tx1"/>
            </a:solidFill>
          </a:ln>
        </p:spPr>
        <p:txBody>
          <a:bodyPr wrap="square" rtlCol="0">
            <a:spAutoFit/>
          </a:bodyPr>
          <a:lstStyle/>
          <a:p>
            <a:pPr algn="ctr"/>
            <a:r>
              <a:rPr lang="en-GB" dirty="0"/>
              <a:t>Domestic Reforms</a:t>
            </a:r>
          </a:p>
        </p:txBody>
      </p:sp>
      <p:sp>
        <p:nvSpPr>
          <p:cNvPr id="13" name="TextBox 12">
            <a:extLst>
              <a:ext uri="{FF2B5EF4-FFF2-40B4-BE49-F238E27FC236}">
                <a16:creationId xmlns:a16="http://schemas.microsoft.com/office/drawing/2014/main" id="{E1641604-F035-4616-A528-B6E43B9F9E12}"/>
              </a:ext>
            </a:extLst>
          </p:cNvPr>
          <p:cNvSpPr txBox="1"/>
          <p:nvPr/>
        </p:nvSpPr>
        <p:spPr>
          <a:xfrm>
            <a:off x="2080223" y="2467147"/>
            <a:ext cx="4070290" cy="369332"/>
          </a:xfrm>
          <a:prstGeom prst="rect">
            <a:avLst/>
          </a:prstGeom>
          <a:noFill/>
          <a:ln>
            <a:solidFill>
              <a:schemeClr val="tx1"/>
            </a:solidFill>
          </a:ln>
        </p:spPr>
        <p:txBody>
          <a:bodyPr wrap="square" rtlCol="0">
            <a:spAutoFit/>
          </a:bodyPr>
          <a:lstStyle/>
          <a:p>
            <a:pPr algn="ctr"/>
            <a:r>
              <a:rPr lang="en-GB" b="1" dirty="0"/>
              <a:t>Successes</a:t>
            </a:r>
            <a:endParaRPr lang="en-GB" i="1" dirty="0"/>
          </a:p>
        </p:txBody>
      </p:sp>
      <p:sp>
        <p:nvSpPr>
          <p:cNvPr id="14" name="TextBox 13">
            <a:extLst>
              <a:ext uri="{FF2B5EF4-FFF2-40B4-BE49-F238E27FC236}">
                <a16:creationId xmlns:a16="http://schemas.microsoft.com/office/drawing/2014/main" id="{20897E41-AC0A-49F6-A8D5-4FA6C3A0B71F}"/>
              </a:ext>
            </a:extLst>
          </p:cNvPr>
          <p:cNvSpPr txBox="1"/>
          <p:nvPr/>
        </p:nvSpPr>
        <p:spPr>
          <a:xfrm>
            <a:off x="7129938" y="2551358"/>
            <a:ext cx="4437693" cy="369332"/>
          </a:xfrm>
          <a:prstGeom prst="rect">
            <a:avLst/>
          </a:prstGeom>
          <a:noFill/>
          <a:ln>
            <a:solidFill>
              <a:schemeClr val="tx1"/>
            </a:solidFill>
          </a:ln>
        </p:spPr>
        <p:txBody>
          <a:bodyPr wrap="square" rtlCol="0">
            <a:spAutoFit/>
          </a:bodyPr>
          <a:lstStyle/>
          <a:p>
            <a:pPr algn="ctr"/>
            <a:r>
              <a:rPr lang="en-GB" b="1" dirty="0"/>
              <a:t>Failures</a:t>
            </a:r>
            <a:endParaRPr lang="en-GB" i="1" dirty="0"/>
          </a:p>
        </p:txBody>
      </p:sp>
      <p:cxnSp>
        <p:nvCxnSpPr>
          <p:cNvPr id="4" name="Straight Connector 3">
            <a:extLst>
              <a:ext uri="{FF2B5EF4-FFF2-40B4-BE49-F238E27FC236}">
                <a16:creationId xmlns:a16="http://schemas.microsoft.com/office/drawing/2014/main" id="{B2E161DB-321C-41D9-B7FA-3D9E5D2E3CCD}"/>
              </a:ext>
            </a:extLst>
          </p:cNvPr>
          <p:cNvCxnSpPr>
            <a:cxnSpLocks/>
            <a:stCxn id="10" idx="1"/>
            <a:endCxn id="13" idx="0"/>
          </p:cNvCxnSpPr>
          <p:nvPr/>
        </p:nvCxnSpPr>
        <p:spPr>
          <a:xfrm flipH="1">
            <a:off x="4115368" y="2194850"/>
            <a:ext cx="926433" cy="272297"/>
          </a:xfrm>
          <a:prstGeom prst="line">
            <a:avLst/>
          </a:prstGeom>
          <a:ln w="19050"/>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A6DADD26-90BA-4B7C-A677-21538C69C698}"/>
              </a:ext>
            </a:extLst>
          </p:cNvPr>
          <p:cNvCxnSpPr>
            <a:cxnSpLocks/>
            <a:stCxn id="10" idx="3"/>
            <a:endCxn id="14" idx="0"/>
          </p:cNvCxnSpPr>
          <p:nvPr/>
        </p:nvCxnSpPr>
        <p:spPr>
          <a:xfrm>
            <a:off x="8528968" y="2194850"/>
            <a:ext cx="819817" cy="356508"/>
          </a:xfrm>
          <a:prstGeom prst="line">
            <a:avLst/>
          </a:prstGeom>
          <a:ln w="19050"/>
        </p:spPr>
        <p:style>
          <a:lnRef idx="1">
            <a:schemeClr val="dk1"/>
          </a:lnRef>
          <a:fillRef idx="0">
            <a:schemeClr val="dk1"/>
          </a:fillRef>
          <a:effectRef idx="0">
            <a:schemeClr val="dk1"/>
          </a:effectRef>
          <a:fontRef idx="minor">
            <a:schemeClr val="tx1"/>
          </a:fontRef>
        </p:style>
      </p:cxnSp>
      <p:sp>
        <p:nvSpPr>
          <p:cNvPr id="20" name="TextBox 19">
            <a:extLst>
              <a:ext uri="{FF2B5EF4-FFF2-40B4-BE49-F238E27FC236}">
                <a16:creationId xmlns:a16="http://schemas.microsoft.com/office/drawing/2014/main" id="{26132E1A-6C29-408A-8C36-74D3069B5DFB}"/>
              </a:ext>
            </a:extLst>
          </p:cNvPr>
          <p:cNvSpPr txBox="1"/>
          <p:nvPr/>
        </p:nvSpPr>
        <p:spPr>
          <a:xfrm>
            <a:off x="2069738" y="2975012"/>
            <a:ext cx="4071250" cy="3785652"/>
          </a:xfrm>
          <a:prstGeom prst="rect">
            <a:avLst/>
          </a:prstGeom>
          <a:noFill/>
          <a:ln>
            <a:solidFill>
              <a:schemeClr val="tx1"/>
            </a:solidFill>
          </a:ln>
        </p:spPr>
        <p:txBody>
          <a:bodyPr wrap="square" rtlCol="0">
            <a:spAutoFit/>
          </a:bodyPr>
          <a:lstStyle/>
          <a:p>
            <a:pPr algn="ctr"/>
            <a:r>
              <a:rPr lang="en-GB" sz="1200" b="1" dirty="0"/>
              <a:t>Court of the Star Chamber: </a:t>
            </a:r>
            <a:r>
              <a:rPr lang="en-GB" sz="1200" dirty="0"/>
              <a:t>This was a court room set up to help create a more fair justice system than the corrupt king’s court. This was designed to help the poor get fair treatment and punishments rather than being ruled in favour of power and wealth. </a:t>
            </a:r>
          </a:p>
          <a:p>
            <a:pPr algn="ctr"/>
            <a:r>
              <a:rPr lang="en-GB" sz="1200" b="1" dirty="0"/>
              <a:t>Limitations: </a:t>
            </a:r>
            <a:r>
              <a:rPr lang="en-GB" sz="1200" dirty="0"/>
              <a:t>He used his power to try to punish the rich that had humiliated him years before and the Star Chamber could not effectively deal with the amount of poor disputes in a reasonable time frame. </a:t>
            </a:r>
          </a:p>
          <a:p>
            <a:pPr algn="ctr"/>
            <a:endParaRPr lang="en-GB" sz="1200" b="1" dirty="0"/>
          </a:p>
          <a:p>
            <a:pPr algn="ctr"/>
            <a:r>
              <a:rPr lang="en-GB" sz="1200" b="1" dirty="0"/>
              <a:t>Finance: </a:t>
            </a:r>
            <a:r>
              <a:rPr lang="en-GB" sz="1200" dirty="0"/>
              <a:t>Prior to this reform people paid tax based on whether they lived in rural areas or towns – 15% of their rural income or 10% of their urban income. Wolsey therefore introduced subsidy tax that made the system more fair by paying a percentage of what you earned and those that earned more paid more tax. Created an extra £170,000 for Henry to spend on invasions</a:t>
            </a:r>
          </a:p>
          <a:p>
            <a:pPr algn="ctr"/>
            <a:endParaRPr lang="en-GB" sz="1200" b="1" dirty="0"/>
          </a:p>
          <a:p>
            <a:pPr algn="ctr"/>
            <a:r>
              <a:rPr lang="en-GB" sz="1200" b="1" dirty="0"/>
              <a:t>Limitations: </a:t>
            </a:r>
            <a:r>
              <a:rPr lang="en-GB" sz="1200" dirty="0"/>
              <a:t>Created many wealthy enemies and still wasn’t enough money for the amount Henry wasted </a:t>
            </a:r>
          </a:p>
        </p:txBody>
      </p:sp>
      <p:sp>
        <p:nvSpPr>
          <p:cNvPr id="21" name="TextBox 20">
            <a:extLst>
              <a:ext uri="{FF2B5EF4-FFF2-40B4-BE49-F238E27FC236}">
                <a16:creationId xmlns:a16="http://schemas.microsoft.com/office/drawing/2014/main" id="{49C553B4-A18B-4771-A068-07780744B937}"/>
              </a:ext>
            </a:extLst>
          </p:cNvPr>
          <p:cNvSpPr txBox="1"/>
          <p:nvPr/>
        </p:nvSpPr>
        <p:spPr>
          <a:xfrm>
            <a:off x="7129938" y="3118003"/>
            <a:ext cx="4547712" cy="3600986"/>
          </a:xfrm>
          <a:prstGeom prst="rect">
            <a:avLst/>
          </a:prstGeom>
          <a:noFill/>
          <a:ln>
            <a:solidFill>
              <a:schemeClr val="tx1"/>
            </a:solidFill>
          </a:ln>
        </p:spPr>
        <p:txBody>
          <a:bodyPr wrap="square" rtlCol="0">
            <a:spAutoFit/>
          </a:bodyPr>
          <a:lstStyle/>
          <a:p>
            <a:pPr algn="ctr"/>
            <a:r>
              <a:rPr lang="en-GB" sz="1200" b="1" dirty="0"/>
              <a:t>Enclosure (1517): </a:t>
            </a:r>
            <a:r>
              <a:rPr lang="en-GB" sz="1200" dirty="0"/>
              <a:t>Nobility fenced off their land which meant poor people had no common land to graze for their animals. Wolsey took 260 landowners to court to gain more land for common grazing. Due to the annoyance of the nobility (Henry’s friends) Wolsey was forced to stop any further investigations in 1523. His actions achieved very little. </a:t>
            </a:r>
          </a:p>
          <a:p>
            <a:pPr algn="ctr"/>
            <a:r>
              <a:rPr lang="en-GB" sz="1200" b="1" dirty="0"/>
              <a:t>The Amicable Grant (1525): </a:t>
            </a:r>
            <a:r>
              <a:rPr lang="en-GB" sz="1200" dirty="0"/>
              <a:t>Henry needed more money, Wolsey passed a non-parliament approved tax to be paid by Priests (1/3 of their income) and other civilians (1/6 of their income). This was VERY unpopular and lead to an uprising in Suffolk of 10,000 people refusing to pay. Henry pardoned their actions and Wolsey gained more enemies and was made to look weak by his king. </a:t>
            </a:r>
          </a:p>
          <a:p>
            <a:pPr algn="ctr"/>
            <a:r>
              <a:rPr lang="en-GB" sz="1200" b="1" dirty="0"/>
              <a:t>The Eltham Ordinances (1526): </a:t>
            </a:r>
            <a:r>
              <a:rPr lang="en-GB" sz="1200" dirty="0"/>
              <a:t>Wolsey drew up a list of rules, 79 chapters long to deal with the loss of money ‘wasted’ by the Royal Household. He said the palaces were full of filth and immoral behaviour. Servants were forced to leave, food and drink reduced, dogs were banned (except spaniels).  Henry was unhappy at the reduction of his Privy Chamber from 12 to 6 men. This policy mostly achieved more enemies for Wolsey rather than extra money for Henry.</a:t>
            </a:r>
            <a:endParaRPr lang="en-GB" sz="1200" b="1" dirty="0"/>
          </a:p>
        </p:txBody>
      </p:sp>
      <p:pic>
        <p:nvPicPr>
          <p:cNvPr id="2062" name="Picture 14">
            <a:extLst>
              <a:ext uri="{FF2B5EF4-FFF2-40B4-BE49-F238E27FC236}">
                <a16:creationId xmlns:a16="http://schemas.microsoft.com/office/drawing/2014/main" id="{307C7C43-645E-4053-9C3C-83FB90EC59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3762" y="759060"/>
            <a:ext cx="952500" cy="952500"/>
          </a:xfrm>
          <a:prstGeom prst="rect">
            <a:avLst/>
          </a:prstGeom>
          <a:noFill/>
          <a:extLst>
            <a:ext uri="{909E8E84-426E-40DD-AFC4-6F175D3DCCD1}">
              <a14:hiddenFill xmlns:a14="http://schemas.microsoft.com/office/drawing/2010/main">
                <a:solidFill>
                  <a:srgbClr val="FFFFFF"/>
                </a:solidFill>
              </a14:hiddenFill>
            </a:ext>
          </a:extLst>
        </p:spPr>
      </p:pic>
      <p:sp>
        <p:nvSpPr>
          <p:cNvPr id="30" name="Arrow: Down 29">
            <a:extLst>
              <a:ext uri="{FF2B5EF4-FFF2-40B4-BE49-F238E27FC236}">
                <a16:creationId xmlns:a16="http://schemas.microsoft.com/office/drawing/2014/main" id="{5E7DD50E-81E4-4CDE-A3E5-8CA97C07C4E4}"/>
              </a:ext>
            </a:extLst>
          </p:cNvPr>
          <p:cNvSpPr/>
          <p:nvPr/>
        </p:nvSpPr>
        <p:spPr>
          <a:xfrm>
            <a:off x="9252528" y="2918649"/>
            <a:ext cx="421330" cy="297011"/>
          </a:xfrm>
          <a:prstGeom prst="downArrow">
            <a:avLst>
              <a:gd name="adj1" fmla="val 51371"/>
              <a:gd name="adj2" fmla="val 50000"/>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32" name="Arrow: Down 31">
            <a:extLst>
              <a:ext uri="{FF2B5EF4-FFF2-40B4-BE49-F238E27FC236}">
                <a16:creationId xmlns:a16="http://schemas.microsoft.com/office/drawing/2014/main" id="{B95D3D51-D34C-4E28-874F-891D7998DF85}"/>
              </a:ext>
            </a:extLst>
          </p:cNvPr>
          <p:cNvSpPr/>
          <p:nvPr/>
        </p:nvSpPr>
        <p:spPr>
          <a:xfrm>
            <a:off x="3779444" y="2783097"/>
            <a:ext cx="562822" cy="282025"/>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42415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162;p14">
            <a:extLst>
              <a:ext uri="{FF2B5EF4-FFF2-40B4-BE49-F238E27FC236}">
                <a16:creationId xmlns:a16="http://schemas.microsoft.com/office/drawing/2014/main" id="{2A9821DF-89BA-4770-8C9A-EDB89A319439}"/>
              </a:ext>
            </a:extLst>
          </p:cNvPr>
          <p:cNvSpPr/>
          <p:nvPr/>
        </p:nvSpPr>
        <p:spPr>
          <a:xfrm>
            <a:off x="130339" y="116632"/>
            <a:ext cx="11854515" cy="6624736"/>
          </a:xfrm>
          <a:prstGeom prst="rect">
            <a:avLst/>
          </a:prstGeom>
          <a:no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6" name="Google Shape;163;p14">
            <a:extLst>
              <a:ext uri="{FF2B5EF4-FFF2-40B4-BE49-F238E27FC236}">
                <a16:creationId xmlns:a16="http://schemas.microsoft.com/office/drawing/2014/main" id="{D79841D8-7547-4A3B-8779-46175259FBE5}"/>
              </a:ext>
            </a:extLst>
          </p:cNvPr>
          <p:cNvSpPr txBox="1"/>
          <p:nvPr/>
        </p:nvSpPr>
        <p:spPr>
          <a:xfrm>
            <a:off x="1450346" y="179477"/>
            <a:ext cx="10188637" cy="384863"/>
          </a:xfrm>
          <a:prstGeom prst="rect">
            <a:avLst/>
          </a:prstGeom>
          <a:solidFill>
            <a:srgbClr val="FF0000"/>
          </a:solidFill>
          <a:ln>
            <a:noFill/>
          </a:ln>
        </p:spPr>
        <p:txBody>
          <a:bodyPr spcFirstLastPara="1" wrap="square" lIns="91425" tIns="45700" rIns="91425" bIns="45700" anchor="t" anchorCtr="0">
            <a:noAutofit/>
          </a:bodyPr>
          <a:lstStyle/>
          <a:p>
            <a:r>
              <a:rPr lang="en-US" sz="1600" b="1" dirty="0">
                <a:solidFill>
                  <a:schemeClr val="lt1"/>
                </a:solidFill>
                <a:ea typeface="Calibri"/>
                <a:cs typeface="Calibri"/>
                <a:sym typeface="Calibri"/>
              </a:rPr>
              <a:t>GCSE History Knowledge </a:t>
            </a:r>
            <a:r>
              <a:rPr lang="en-US" sz="1600" b="1" dirty="0" err="1">
                <a:solidFill>
                  <a:schemeClr val="lt1"/>
                </a:solidFill>
                <a:ea typeface="Calibri"/>
                <a:cs typeface="Calibri"/>
                <a:sym typeface="Calibri"/>
              </a:rPr>
              <a:t>Organiser</a:t>
            </a:r>
            <a:r>
              <a:rPr lang="en-US" sz="1600" b="1" dirty="0">
                <a:solidFill>
                  <a:schemeClr val="lt1"/>
                </a:solidFill>
                <a:ea typeface="Calibri"/>
                <a:cs typeface="Calibri"/>
                <a:sym typeface="Calibri"/>
              </a:rPr>
              <a:t>: Henry VIII and his Ministers: Wolsey’s Foreign Policies</a:t>
            </a:r>
          </a:p>
        </p:txBody>
      </p:sp>
      <p:sp>
        <p:nvSpPr>
          <p:cNvPr id="7" name="Google Shape;164;p14">
            <a:extLst>
              <a:ext uri="{FF2B5EF4-FFF2-40B4-BE49-F238E27FC236}">
                <a16:creationId xmlns:a16="http://schemas.microsoft.com/office/drawing/2014/main" id="{60967044-DF86-4CCE-AFC8-B3F22F3C08A1}"/>
              </a:ext>
            </a:extLst>
          </p:cNvPr>
          <p:cNvSpPr/>
          <p:nvPr/>
        </p:nvSpPr>
        <p:spPr>
          <a:xfrm>
            <a:off x="130339" y="121412"/>
            <a:ext cx="1247318" cy="6624736"/>
          </a:xfrm>
          <a:prstGeom prst="rect">
            <a:avLst/>
          </a:prstGeom>
          <a:no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8" name="Google Shape;165;p14">
            <a:extLst>
              <a:ext uri="{FF2B5EF4-FFF2-40B4-BE49-F238E27FC236}">
                <a16:creationId xmlns:a16="http://schemas.microsoft.com/office/drawing/2014/main" id="{506A71DF-1936-48B4-AF78-5E2F187F9C11}"/>
              </a:ext>
            </a:extLst>
          </p:cNvPr>
          <p:cNvSpPr txBox="1"/>
          <p:nvPr/>
        </p:nvSpPr>
        <p:spPr>
          <a:xfrm>
            <a:off x="130338" y="134196"/>
            <a:ext cx="1303641" cy="6592655"/>
          </a:xfrm>
          <a:prstGeom prst="rect">
            <a:avLst/>
          </a:prstGeom>
          <a:noFill/>
          <a:ln>
            <a:noFill/>
          </a:ln>
        </p:spPr>
        <p:txBody>
          <a:bodyPr spcFirstLastPara="1" wrap="square" lIns="91425" tIns="45700" rIns="91425" bIns="45700" anchor="t" anchorCtr="0">
            <a:noAutofit/>
          </a:bodyPr>
          <a:lstStyle/>
          <a:p>
            <a:r>
              <a:rPr lang="en-GB" sz="1400" b="1" u="sng" dirty="0">
                <a:solidFill>
                  <a:schemeClr val="dk1"/>
                </a:solidFill>
                <a:latin typeface="Calibri"/>
                <a:ea typeface="Calibri"/>
                <a:cs typeface="Calibri"/>
                <a:sym typeface="Calibri"/>
              </a:rPr>
              <a:t>Key Words:</a:t>
            </a:r>
          </a:p>
          <a:p>
            <a:endParaRPr lang="en-GB" sz="1100" b="1" u="sng" dirty="0">
              <a:solidFill>
                <a:schemeClr val="dk1"/>
              </a:solidFill>
              <a:latin typeface="Calibri"/>
              <a:ea typeface="Calibri"/>
              <a:cs typeface="Calibri"/>
              <a:sym typeface="Calibri"/>
            </a:endParaRPr>
          </a:p>
          <a:p>
            <a:r>
              <a:rPr lang="en-GB" sz="1300" b="1" dirty="0">
                <a:solidFill>
                  <a:schemeClr val="dk1"/>
                </a:solidFill>
                <a:latin typeface="Calibri"/>
                <a:ea typeface="Calibri"/>
                <a:cs typeface="Calibri"/>
                <a:sym typeface="Calibri"/>
              </a:rPr>
              <a:t>Francis I– </a:t>
            </a:r>
            <a:r>
              <a:rPr lang="en-GB" sz="1300" dirty="0">
                <a:solidFill>
                  <a:schemeClr val="dk1"/>
                </a:solidFill>
                <a:latin typeface="Calibri"/>
                <a:ea typeface="Calibri"/>
                <a:cs typeface="Calibri"/>
                <a:sym typeface="Calibri"/>
              </a:rPr>
              <a:t> The king of </a:t>
            </a:r>
            <a:r>
              <a:rPr lang="en-GB" sz="1300" dirty="0" err="1">
                <a:solidFill>
                  <a:schemeClr val="dk1"/>
                </a:solidFill>
                <a:latin typeface="Calibri"/>
                <a:ea typeface="Calibri"/>
                <a:cs typeface="Calibri"/>
                <a:sym typeface="Calibri"/>
              </a:rPr>
              <a:t>Frnace</a:t>
            </a:r>
            <a:r>
              <a:rPr lang="en-GB" sz="1300" dirty="0">
                <a:solidFill>
                  <a:schemeClr val="dk1"/>
                </a:solidFill>
                <a:latin typeface="Calibri"/>
                <a:ea typeface="Calibri"/>
                <a:cs typeface="Calibri"/>
                <a:sym typeface="Calibri"/>
              </a:rPr>
              <a:t> from 1515, second most powerful monarch in Europe..</a:t>
            </a:r>
          </a:p>
          <a:p>
            <a:endParaRPr lang="en-GB" sz="1300" b="1" dirty="0">
              <a:solidFill>
                <a:schemeClr val="dk1"/>
              </a:solidFill>
              <a:latin typeface="Calibri"/>
              <a:ea typeface="Calibri"/>
              <a:cs typeface="Calibri"/>
              <a:sym typeface="Calibri"/>
            </a:endParaRPr>
          </a:p>
          <a:p>
            <a:r>
              <a:rPr lang="en-GB" sz="1300" b="1" dirty="0">
                <a:solidFill>
                  <a:schemeClr val="dk1"/>
                </a:solidFill>
                <a:latin typeface="Calibri"/>
                <a:ea typeface="Calibri"/>
                <a:cs typeface="Calibri"/>
                <a:sym typeface="Calibri"/>
              </a:rPr>
              <a:t>Charles V – </a:t>
            </a:r>
            <a:r>
              <a:rPr lang="en-GB" sz="1300" dirty="0">
                <a:solidFill>
                  <a:schemeClr val="dk1"/>
                </a:solidFill>
                <a:latin typeface="Calibri"/>
                <a:ea typeface="Calibri"/>
                <a:cs typeface="Calibri"/>
                <a:sym typeface="Calibri"/>
              </a:rPr>
              <a:t>The most powerful European Monarch who controlled Spain and the Holy Roman Empire from 1519. He was also the nephew of Catherine of Aragon. </a:t>
            </a:r>
          </a:p>
          <a:p>
            <a:endParaRPr lang="en-GB" sz="1300" b="1" dirty="0">
              <a:solidFill>
                <a:schemeClr val="dk1"/>
              </a:solidFill>
              <a:latin typeface="Calibri"/>
              <a:ea typeface="Calibri"/>
              <a:cs typeface="Calibri"/>
              <a:sym typeface="Calibri"/>
            </a:endParaRPr>
          </a:p>
          <a:p>
            <a:r>
              <a:rPr lang="en-GB" sz="1300" b="1" dirty="0">
                <a:solidFill>
                  <a:schemeClr val="dk1"/>
                </a:solidFill>
                <a:latin typeface="Calibri"/>
                <a:ea typeface="Calibri"/>
                <a:cs typeface="Calibri"/>
                <a:sym typeface="Calibri"/>
              </a:rPr>
              <a:t>Holy Roman Empire– </a:t>
            </a:r>
            <a:r>
              <a:rPr lang="en-GB" sz="1300" dirty="0">
                <a:solidFill>
                  <a:schemeClr val="dk1"/>
                </a:solidFill>
                <a:latin typeface="Calibri"/>
                <a:ea typeface="Calibri"/>
                <a:cs typeface="Calibri"/>
                <a:sym typeface="Calibri"/>
              </a:rPr>
              <a:t>modern day Germany, Netherlands and Northern Italy. </a:t>
            </a:r>
          </a:p>
          <a:p>
            <a:endParaRPr lang="en-GB" sz="1300" b="1" dirty="0">
              <a:solidFill>
                <a:schemeClr val="dk1"/>
              </a:solidFill>
              <a:latin typeface="Calibri"/>
              <a:ea typeface="Calibri"/>
              <a:cs typeface="Calibri"/>
              <a:sym typeface="Calibri"/>
            </a:endParaRPr>
          </a:p>
          <a:p>
            <a:endParaRPr lang="en-GB" sz="1200" dirty="0"/>
          </a:p>
        </p:txBody>
      </p:sp>
      <p:sp>
        <p:nvSpPr>
          <p:cNvPr id="12" name="Google Shape;220;p15">
            <a:extLst>
              <a:ext uri="{FF2B5EF4-FFF2-40B4-BE49-F238E27FC236}">
                <a16:creationId xmlns:a16="http://schemas.microsoft.com/office/drawing/2014/main" id="{1B3E2A0D-0D48-4B52-8399-5DB4566CCC41}"/>
              </a:ext>
            </a:extLst>
          </p:cNvPr>
          <p:cNvSpPr/>
          <p:nvPr/>
        </p:nvSpPr>
        <p:spPr>
          <a:xfrm>
            <a:off x="2953148" y="1488686"/>
            <a:ext cx="189021" cy="180020"/>
          </a:xfrm>
          <a:prstGeom prst="ellipse">
            <a:avLst/>
          </a:prstGeom>
          <a:no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cxnSp>
        <p:nvCxnSpPr>
          <p:cNvPr id="13" name="Google Shape;224;p15">
            <a:extLst>
              <a:ext uri="{FF2B5EF4-FFF2-40B4-BE49-F238E27FC236}">
                <a16:creationId xmlns:a16="http://schemas.microsoft.com/office/drawing/2014/main" id="{033A4EF2-20F9-4200-8537-47FAD1642713}"/>
              </a:ext>
            </a:extLst>
          </p:cNvPr>
          <p:cNvCxnSpPr>
            <a:cxnSpLocks/>
            <a:stCxn id="16" idx="2"/>
            <a:endCxn id="12" idx="6"/>
          </p:cNvCxnSpPr>
          <p:nvPr/>
        </p:nvCxnSpPr>
        <p:spPr>
          <a:xfrm flipH="1">
            <a:off x="3142169" y="1578133"/>
            <a:ext cx="3859427" cy="565"/>
          </a:xfrm>
          <a:prstGeom prst="straightConnector1">
            <a:avLst/>
          </a:prstGeom>
          <a:noFill/>
          <a:ln w="25400" cap="flat" cmpd="sng">
            <a:solidFill>
              <a:schemeClr val="dk1"/>
            </a:solidFill>
            <a:prstDash val="solid"/>
            <a:round/>
            <a:headEnd type="none" w="sm" len="sm"/>
            <a:tailEnd type="none" w="sm" len="sm"/>
          </a:ln>
        </p:spPr>
      </p:cxnSp>
      <p:cxnSp>
        <p:nvCxnSpPr>
          <p:cNvPr id="14" name="Google Shape;226;p15">
            <a:extLst>
              <a:ext uri="{FF2B5EF4-FFF2-40B4-BE49-F238E27FC236}">
                <a16:creationId xmlns:a16="http://schemas.microsoft.com/office/drawing/2014/main" id="{28EC7B2D-52A4-42D3-80CC-CF03B217FC46}"/>
              </a:ext>
            </a:extLst>
          </p:cNvPr>
          <p:cNvCxnSpPr>
            <a:cxnSpLocks/>
            <a:stCxn id="17" idx="2"/>
            <a:endCxn id="16" idx="6"/>
          </p:cNvCxnSpPr>
          <p:nvPr/>
        </p:nvCxnSpPr>
        <p:spPr>
          <a:xfrm flipH="1">
            <a:off x="7190617" y="1544978"/>
            <a:ext cx="3696273" cy="33155"/>
          </a:xfrm>
          <a:prstGeom prst="straightConnector1">
            <a:avLst/>
          </a:prstGeom>
          <a:noFill/>
          <a:ln w="25400" cap="flat" cmpd="sng">
            <a:solidFill>
              <a:schemeClr val="dk1"/>
            </a:solidFill>
            <a:prstDash val="solid"/>
            <a:round/>
            <a:headEnd type="none" w="sm" len="sm"/>
            <a:tailEnd type="none" w="sm" len="sm"/>
          </a:ln>
        </p:spPr>
      </p:cxnSp>
      <p:sp>
        <p:nvSpPr>
          <p:cNvPr id="15" name="Google Shape;220;p15">
            <a:extLst>
              <a:ext uri="{FF2B5EF4-FFF2-40B4-BE49-F238E27FC236}">
                <a16:creationId xmlns:a16="http://schemas.microsoft.com/office/drawing/2014/main" id="{2B58F88D-8FDC-46F2-BD5D-D230EEC29EA0}"/>
              </a:ext>
            </a:extLst>
          </p:cNvPr>
          <p:cNvSpPr/>
          <p:nvPr/>
        </p:nvSpPr>
        <p:spPr>
          <a:xfrm>
            <a:off x="4940886" y="1488121"/>
            <a:ext cx="189021" cy="180020"/>
          </a:xfrm>
          <a:prstGeom prst="ellipse">
            <a:avLst/>
          </a:prstGeom>
          <a:solidFill>
            <a:schemeClr val="bg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16" name="Google Shape;220;p15">
            <a:extLst>
              <a:ext uri="{FF2B5EF4-FFF2-40B4-BE49-F238E27FC236}">
                <a16:creationId xmlns:a16="http://schemas.microsoft.com/office/drawing/2014/main" id="{8BECE90B-F979-47B6-8F4C-136DD2963510}"/>
              </a:ext>
            </a:extLst>
          </p:cNvPr>
          <p:cNvSpPr/>
          <p:nvPr/>
        </p:nvSpPr>
        <p:spPr>
          <a:xfrm>
            <a:off x="7001596" y="1488121"/>
            <a:ext cx="189021" cy="180020"/>
          </a:xfrm>
          <a:prstGeom prst="ellipse">
            <a:avLst/>
          </a:prstGeom>
          <a:solidFill>
            <a:schemeClr val="bg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17" name="Google Shape;220;p15">
            <a:extLst>
              <a:ext uri="{FF2B5EF4-FFF2-40B4-BE49-F238E27FC236}">
                <a16:creationId xmlns:a16="http://schemas.microsoft.com/office/drawing/2014/main" id="{3FFB5124-3E77-49E2-9316-577D981E977C}"/>
              </a:ext>
            </a:extLst>
          </p:cNvPr>
          <p:cNvSpPr/>
          <p:nvPr/>
        </p:nvSpPr>
        <p:spPr>
          <a:xfrm>
            <a:off x="10886888" y="1454966"/>
            <a:ext cx="189021" cy="180020"/>
          </a:xfrm>
          <a:prstGeom prst="ellipse">
            <a:avLst/>
          </a:prstGeom>
          <a:solidFill>
            <a:schemeClr val="bg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18" name="Google Shape;221;p15">
            <a:extLst>
              <a:ext uri="{FF2B5EF4-FFF2-40B4-BE49-F238E27FC236}">
                <a16:creationId xmlns:a16="http://schemas.microsoft.com/office/drawing/2014/main" id="{04AC80D0-8624-4677-B48A-83123320E477}"/>
              </a:ext>
            </a:extLst>
          </p:cNvPr>
          <p:cNvSpPr txBox="1"/>
          <p:nvPr/>
        </p:nvSpPr>
        <p:spPr>
          <a:xfrm>
            <a:off x="2410117" y="1783580"/>
            <a:ext cx="1315170" cy="298761"/>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latin typeface="Calibri"/>
                <a:ea typeface="Calibri"/>
                <a:cs typeface="Calibri"/>
                <a:sym typeface="Calibri"/>
              </a:rPr>
              <a:t>1518</a:t>
            </a:r>
            <a:endParaRPr sz="1200" b="1" dirty="0">
              <a:solidFill>
                <a:schemeClr val="dk1"/>
              </a:solidFill>
              <a:latin typeface="Calibri"/>
              <a:ea typeface="Calibri"/>
              <a:cs typeface="Calibri"/>
              <a:sym typeface="Calibri"/>
            </a:endParaRPr>
          </a:p>
        </p:txBody>
      </p:sp>
      <p:sp>
        <p:nvSpPr>
          <p:cNvPr id="19" name="Google Shape;236;p15">
            <a:extLst>
              <a:ext uri="{FF2B5EF4-FFF2-40B4-BE49-F238E27FC236}">
                <a16:creationId xmlns:a16="http://schemas.microsoft.com/office/drawing/2014/main" id="{DBEF5585-7EFC-4941-ABE4-2A8EE7BAA614}"/>
              </a:ext>
            </a:extLst>
          </p:cNvPr>
          <p:cNvSpPr txBox="1"/>
          <p:nvPr/>
        </p:nvSpPr>
        <p:spPr>
          <a:xfrm>
            <a:off x="2427153" y="2123951"/>
            <a:ext cx="1315170" cy="935622"/>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latin typeface="Calibri"/>
                <a:ea typeface="Calibri"/>
                <a:cs typeface="Calibri"/>
                <a:sym typeface="Calibri"/>
              </a:rPr>
              <a:t>Treaty of London</a:t>
            </a:r>
            <a:endParaRPr sz="1200" b="1" dirty="0">
              <a:solidFill>
                <a:schemeClr val="dk1"/>
              </a:solidFill>
              <a:latin typeface="Calibri"/>
              <a:ea typeface="Calibri"/>
              <a:cs typeface="Calibri"/>
              <a:sym typeface="Calibri"/>
            </a:endParaRPr>
          </a:p>
        </p:txBody>
      </p:sp>
      <p:sp>
        <p:nvSpPr>
          <p:cNvPr id="20" name="Google Shape;242;p15">
            <a:extLst>
              <a:ext uri="{FF2B5EF4-FFF2-40B4-BE49-F238E27FC236}">
                <a16:creationId xmlns:a16="http://schemas.microsoft.com/office/drawing/2014/main" id="{F3888C1E-52CB-4740-BC49-D478E0217727}"/>
              </a:ext>
            </a:extLst>
          </p:cNvPr>
          <p:cNvSpPr txBox="1"/>
          <p:nvPr/>
        </p:nvSpPr>
        <p:spPr>
          <a:xfrm>
            <a:off x="2278274" y="2435520"/>
            <a:ext cx="1665609" cy="2991875"/>
          </a:xfrm>
          <a:prstGeom prst="rect">
            <a:avLst/>
          </a:prstGeom>
          <a:noFill/>
          <a:ln>
            <a:noFill/>
          </a:ln>
        </p:spPr>
        <p:txBody>
          <a:bodyPr spcFirstLastPara="1" wrap="square" lIns="91425" tIns="45700" rIns="91425" bIns="45700" anchor="t" anchorCtr="0">
            <a:noAutofit/>
          </a:bodyPr>
          <a:lstStyle/>
          <a:p>
            <a:pPr algn="ctr"/>
            <a:r>
              <a:rPr lang="en-GB" sz="1200" dirty="0">
                <a:solidFill>
                  <a:schemeClr val="dk1"/>
                </a:solidFill>
                <a:latin typeface="Calibri"/>
                <a:ea typeface="Calibri"/>
                <a:cs typeface="Calibri"/>
                <a:sym typeface="Calibri"/>
              </a:rPr>
              <a:t>Wolsey invited all European world leaders to London to agree on a policy of Universal Peace.</a:t>
            </a:r>
          </a:p>
          <a:p>
            <a:pPr algn="ctr"/>
            <a:endParaRPr lang="en-GB" sz="1200" dirty="0">
              <a:solidFill>
                <a:schemeClr val="dk1"/>
              </a:solidFill>
              <a:latin typeface="Calibri"/>
              <a:ea typeface="Calibri"/>
              <a:cs typeface="Calibri"/>
              <a:sym typeface="Calibri"/>
            </a:endParaRPr>
          </a:p>
          <a:p>
            <a:pPr algn="ctr"/>
            <a:r>
              <a:rPr lang="en-GB" sz="1200" dirty="0">
                <a:solidFill>
                  <a:schemeClr val="dk1"/>
                </a:solidFill>
                <a:latin typeface="Calibri"/>
                <a:ea typeface="Calibri"/>
                <a:cs typeface="Calibri"/>
                <a:sym typeface="Calibri"/>
              </a:rPr>
              <a:t>This meant that they signed a non-aggressive pact meaning no one could attack each other.</a:t>
            </a:r>
          </a:p>
          <a:p>
            <a:pPr algn="ctr"/>
            <a:endParaRPr lang="en-GB" sz="1200" dirty="0">
              <a:solidFill>
                <a:schemeClr val="dk1"/>
              </a:solidFill>
              <a:latin typeface="Calibri"/>
              <a:ea typeface="Calibri"/>
              <a:cs typeface="Calibri"/>
              <a:sym typeface="Calibri"/>
            </a:endParaRPr>
          </a:p>
          <a:p>
            <a:pPr algn="ctr"/>
            <a:r>
              <a:rPr lang="en-GB" sz="1200" dirty="0">
                <a:solidFill>
                  <a:schemeClr val="dk1"/>
                </a:solidFill>
                <a:latin typeface="Calibri"/>
                <a:ea typeface="Calibri"/>
                <a:cs typeface="Calibri"/>
                <a:sym typeface="Calibri"/>
              </a:rPr>
              <a:t>This policy put Henry on the world stage (creating more power for Henry and Wolsey in Europe). </a:t>
            </a:r>
          </a:p>
          <a:p>
            <a:pPr algn="ctr"/>
            <a:endParaRPr lang="en-GB" sz="1200" dirty="0">
              <a:solidFill>
                <a:schemeClr val="dk1"/>
              </a:solidFill>
              <a:latin typeface="Calibri"/>
              <a:ea typeface="Calibri"/>
              <a:cs typeface="Calibri"/>
              <a:sym typeface="Calibri"/>
            </a:endParaRPr>
          </a:p>
          <a:p>
            <a:pPr algn="ctr"/>
            <a:r>
              <a:rPr lang="en-GB" sz="1200" dirty="0">
                <a:solidFill>
                  <a:schemeClr val="dk1"/>
                </a:solidFill>
                <a:latin typeface="Calibri"/>
                <a:ea typeface="Calibri"/>
                <a:cs typeface="Calibri"/>
                <a:sym typeface="Calibri"/>
              </a:rPr>
              <a:t>=SUCCESS!</a:t>
            </a:r>
            <a:endParaRPr sz="1200" dirty="0">
              <a:solidFill>
                <a:schemeClr val="dk1"/>
              </a:solidFill>
              <a:latin typeface="Calibri"/>
              <a:ea typeface="Calibri"/>
              <a:cs typeface="Calibri"/>
              <a:sym typeface="Calibri"/>
            </a:endParaRPr>
          </a:p>
        </p:txBody>
      </p:sp>
      <p:sp>
        <p:nvSpPr>
          <p:cNvPr id="21" name="Google Shape;221;p15">
            <a:extLst>
              <a:ext uri="{FF2B5EF4-FFF2-40B4-BE49-F238E27FC236}">
                <a16:creationId xmlns:a16="http://schemas.microsoft.com/office/drawing/2014/main" id="{E5F7F357-8C4F-435B-A82F-9CF39D52E85B}"/>
              </a:ext>
            </a:extLst>
          </p:cNvPr>
          <p:cNvSpPr txBox="1"/>
          <p:nvPr/>
        </p:nvSpPr>
        <p:spPr>
          <a:xfrm>
            <a:off x="4377809" y="1777628"/>
            <a:ext cx="1315170" cy="298761"/>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latin typeface="Calibri"/>
                <a:ea typeface="Calibri"/>
                <a:cs typeface="Calibri"/>
                <a:sym typeface="Calibri"/>
              </a:rPr>
              <a:t>1520</a:t>
            </a:r>
            <a:endParaRPr sz="1200" b="1" dirty="0">
              <a:solidFill>
                <a:schemeClr val="dk1"/>
              </a:solidFill>
              <a:latin typeface="Calibri"/>
              <a:ea typeface="Calibri"/>
              <a:cs typeface="Calibri"/>
              <a:sym typeface="Calibri"/>
            </a:endParaRPr>
          </a:p>
        </p:txBody>
      </p:sp>
      <p:sp>
        <p:nvSpPr>
          <p:cNvPr id="22" name="Google Shape;236;p15">
            <a:extLst>
              <a:ext uri="{FF2B5EF4-FFF2-40B4-BE49-F238E27FC236}">
                <a16:creationId xmlns:a16="http://schemas.microsoft.com/office/drawing/2014/main" id="{02C9349F-7A42-42D3-A41D-2B50BA332237}"/>
              </a:ext>
            </a:extLst>
          </p:cNvPr>
          <p:cNvSpPr txBox="1"/>
          <p:nvPr/>
        </p:nvSpPr>
        <p:spPr>
          <a:xfrm>
            <a:off x="4006065" y="2120607"/>
            <a:ext cx="1968401" cy="249390"/>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latin typeface="Calibri"/>
                <a:ea typeface="Calibri"/>
                <a:cs typeface="Calibri"/>
                <a:sym typeface="Calibri"/>
              </a:rPr>
              <a:t>Field of the Cloth of Gold</a:t>
            </a:r>
            <a:endParaRPr sz="1200" b="1" dirty="0">
              <a:solidFill>
                <a:schemeClr val="dk1"/>
              </a:solidFill>
              <a:latin typeface="Calibri"/>
              <a:ea typeface="Calibri"/>
              <a:cs typeface="Calibri"/>
              <a:sym typeface="Calibri"/>
            </a:endParaRPr>
          </a:p>
        </p:txBody>
      </p:sp>
      <p:sp>
        <p:nvSpPr>
          <p:cNvPr id="24" name="Google Shape;221;p15">
            <a:extLst>
              <a:ext uri="{FF2B5EF4-FFF2-40B4-BE49-F238E27FC236}">
                <a16:creationId xmlns:a16="http://schemas.microsoft.com/office/drawing/2014/main" id="{DE9C9D0B-9F34-4CA2-A2C9-2E31A73DD91C}"/>
              </a:ext>
            </a:extLst>
          </p:cNvPr>
          <p:cNvSpPr txBox="1"/>
          <p:nvPr/>
        </p:nvSpPr>
        <p:spPr>
          <a:xfrm>
            <a:off x="6315969" y="1751609"/>
            <a:ext cx="1315170" cy="298761"/>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latin typeface="Calibri"/>
                <a:ea typeface="Calibri"/>
                <a:cs typeface="Calibri"/>
                <a:sym typeface="Calibri"/>
              </a:rPr>
              <a:t>1522-25</a:t>
            </a:r>
            <a:endParaRPr sz="1200" b="1" dirty="0">
              <a:solidFill>
                <a:schemeClr val="dk1"/>
              </a:solidFill>
              <a:latin typeface="Calibri"/>
              <a:ea typeface="Calibri"/>
              <a:cs typeface="Calibri"/>
              <a:sym typeface="Calibri"/>
            </a:endParaRPr>
          </a:p>
        </p:txBody>
      </p:sp>
      <p:sp>
        <p:nvSpPr>
          <p:cNvPr id="25" name="Google Shape;236;p15">
            <a:extLst>
              <a:ext uri="{FF2B5EF4-FFF2-40B4-BE49-F238E27FC236}">
                <a16:creationId xmlns:a16="http://schemas.microsoft.com/office/drawing/2014/main" id="{6DDFD6ED-94CF-424E-BF81-E6509F446A50}"/>
              </a:ext>
            </a:extLst>
          </p:cNvPr>
          <p:cNvSpPr txBox="1"/>
          <p:nvPr/>
        </p:nvSpPr>
        <p:spPr>
          <a:xfrm>
            <a:off x="5959677" y="2097466"/>
            <a:ext cx="2038468" cy="805823"/>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latin typeface="Calibri"/>
                <a:ea typeface="Calibri"/>
                <a:cs typeface="Calibri"/>
                <a:sym typeface="Calibri"/>
              </a:rPr>
              <a:t>War with France</a:t>
            </a:r>
            <a:endParaRPr sz="1200" b="1" dirty="0">
              <a:solidFill>
                <a:schemeClr val="dk1"/>
              </a:solidFill>
              <a:latin typeface="Calibri"/>
              <a:ea typeface="Calibri"/>
              <a:cs typeface="Calibri"/>
              <a:sym typeface="Calibri"/>
            </a:endParaRPr>
          </a:p>
        </p:txBody>
      </p:sp>
      <p:sp>
        <p:nvSpPr>
          <p:cNvPr id="28" name="Google Shape;236;p15">
            <a:extLst>
              <a:ext uri="{FF2B5EF4-FFF2-40B4-BE49-F238E27FC236}">
                <a16:creationId xmlns:a16="http://schemas.microsoft.com/office/drawing/2014/main" id="{EBA254C8-5055-4062-9AD9-7EE5EBE0D37F}"/>
              </a:ext>
            </a:extLst>
          </p:cNvPr>
          <p:cNvSpPr txBox="1"/>
          <p:nvPr/>
        </p:nvSpPr>
        <p:spPr>
          <a:xfrm>
            <a:off x="10113817" y="2068531"/>
            <a:ext cx="1714479" cy="306294"/>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latin typeface="Calibri"/>
                <a:ea typeface="Calibri"/>
                <a:cs typeface="Calibri"/>
                <a:sym typeface="Calibri"/>
              </a:rPr>
              <a:t>More enemies abroad.</a:t>
            </a:r>
            <a:endParaRPr sz="1200" b="1" dirty="0">
              <a:solidFill>
                <a:schemeClr val="dk1"/>
              </a:solidFill>
              <a:latin typeface="Calibri"/>
              <a:ea typeface="Calibri"/>
              <a:cs typeface="Calibri"/>
              <a:sym typeface="Calibri"/>
            </a:endParaRPr>
          </a:p>
        </p:txBody>
      </p:sp>
      <p:sp>
        <p:nvSpPr>
          <p:cNvPr id="32" name="Google Shape;242;p15">
            <a:extLst>
              <a:ext uri="{FF2B5EF4-FFF2-40B4-BE49-F238E27FC236}">
                <a16:creationId xmlns:a16="http://schemas.microsoft.com/office/drawing/2014/main" id="{F943AF15-AC4A-42EF-99F0-A0021741CF15}"/>
              </a:ext>
            </a:extLst>
          </p:cNvPr>
          <p:cNvSpPr txBox="1"/>
          <p:nvPr/>
        </p:nvSpPr>
        <p:spPr>
          <a:xfrm>
            <a:off x="4108284" y="2374825"/>
            <a:ext cx="1818517" cy="3930917"/>
          </a:xfrm>
          <a:prstGeom prst="rect">
            <a:avLst/>
          </a:prstGeom>
          <a:noFill/>
          <a:ln>
            <a:noFill/>
          </a:ln>
        </p:spPr>
        <p:txBody>
          <a:bodyPr spcFirstLastPara="1" wrap="square" lIns="91425" tIns="45700" rIns="91425" bIns="45700" anchor="t" anchorCtr="0">
            <a:noAutofit/>
          </a:bodyPr>
          <a:lstStyle/>
          <a:p>
            <a:pPr algn="ctr"/>
            <a:r>
              <a:rPr lang="en-GB" sz="1200" dirty="0">
                <a:solidFill>
                  <a:schemeClr val="dk1"/>
                </a:solidFill>
                <a:latin typeface="Calibri"/>
                <a:ea typeface="Calibri"/>
                <a:cs typeface="Calibri"/>
                <a:sym typeface="Calibri"/>
              </a:rPr>
              <a:t>Meeting / Festival between Henry VIII and Francis I to create an alliance. </a:t>
            </a:r>
          </a:p>
          <a:p>
            <a:pPr algn="ctr"/>
            <a:endParaRPr lang="en-GB" sz="1200" dirty="0">
              <a:solidFill>
                <a:schemeClr val="dk1"/>
              </a:solidFill>
              <a:latin typeface="Calibri"/>
              <a:ea typeface="Calibri"/>
              <a:cs typeface="Calibri"/>
              <a:sym typeface="Calibri"/>
            </a:endParaRPr>
          </a:p>
          <a:p>
            <a:pPr algn="ctr"/>
            <a:r>
              <a:rPr lang="en-GB" sz="1200" dirty="0">
                <a:solidFill>
                  <a:schemeClr val="dk1"/>
                </a:solidFill>
                <a:latin typeface="Calibri"/>
                <a:ea typeface="Calibri"/>
                <a:cs typeface="Calibri"/>
                <a:sym typeface="Calibri"/>
              </a:rPr>
              <a:t>Held in Calais (in France but controlled by England).</a:t>
            </a:r>
          </a:p>
          <a:p>
            <a:pPr algn="ctr"/>
            <a:endParaRPr lang="en-GB" sz="1200" dirty="0">
              <a:solidFill>
                <a:schemeClr val="dk1"/>
              </a:solidFill>
              <a:latin typeface="Calibri"/>
              <a:ea typeface="Calibri"/>
              <a:cs typeface="Calibri"/>
              <a:sym typeface="Calibri"/>
            </a:endParaRPr>
          </a:p>
          <a:p>
            <a:pPr algn="ctr"/>
            <a:r>
              <a:rPr lang="en-GB" sz="1200" dirty="0">
                <a:solidFill>
                  <a:schemeClr val="dk1"/>
                </a:solidFill>
                <a:latin typeface="Calibri"/>
                <a:ea typeface="Calibri"/>
                <a:cs typeface="Calibri"/>
                <a:sym typeface="Calibri"/>
              </a:rPr>
              <a:t>Created to show off their wealth e.g. tents of cloth of gold, feasting, wine, jousting. </a:t>
            </a:r>
          </a:p>
          <a:p>
            <a:pPr algn="ctr"/>
            <a:endParaRPr lang="en-GB" sz="1200" dirty="0">
              <a:solidFill>
                <a:schemeClr val="dk1"/>
              </a:solidFill>
              <a:latin typeface="Calibri"/>
              <a:ea typeface="Calibri"/>
              <a:cs typeface="Calibri"/>
              <a:sym typeface="Calibri"/>
            </a:endParaRPr>
          </a:p>
          <a:p>
            <a:pPr algn="ctr"/>
            <a:r>
              <a:rPr lang="en-GB" sz="1200" dirty="0">
                <a:solidFill>
                  <a:schemeClr val="dk1"/>
                </a:solidFill>
                <a:latin typeface="Calibri"/>
                <a:ea typeface="Calibri"/>
                <a:cs typeface="Calibri"/>
                <a:sym typeface="Calibri"/>
              </a:rPr>
              <a:t>Things turned very competitive when Henry lost in a wrestling match to Francis. </a:t>
            </a:r>
          </a:p>
          <a:p>
            <a:pPr algn="ctr"/>
            <a:endParaRPr lang="en-GB" sz="1200" dirty="0">
              <a:solidFill>
                <a:schemeClr val="dk1"/>
              </a:solidFill>
              <a:latin typeface="Calibri"/>
              <a:ea typeface="Calibri"/>
              <a:cs typeface="Calibri"/>
              <a:sym typeface="Calibri"/>
            </a:endParaRPr>
          </a:p>
          <a:p>
            <a:pPr algn="ctr"/>
            <a:r>
              <a:rPr lang="en-GB" sz="1200" dirty="0">
                <a:solidFill>
                  <a:schemeClr val="dk1"/>
                </a:solidFill>
                <a:latin typeface="Calibri"/>
                <a:ea typeface="Calibri"/>
                <a:cs typeface="Calibri"/>
                <a:sym typeface="Calibri"/>
              </a:rPr>
              <a:t>Overall limited success as Charles V suspicious and no alliance agreement signed.</a:t>
            </a:r>
          </a:p>
        </p:txBody>
      </p:sp>
      <p:sp>
        <p:nvSpPr>
          <p:cNvPr id="33" name="Google Shape;242;p15">
            <a:extLst>
              <a:ext uri="{FF2B5EF4-FFF2-40B4-BE49-F238E27FC236}">
                <a16:creationId xmlns:a16="http://schemas.microsoft.com/office/drawing/2014/main" id="{9ACFC308-B5C4-4D39-9D5E-4752FECDA001}"/>
              </a:ext>
            </a:extLst>
          </p:cNvPr>
          <p:cNvSpPr txBox="1"/>
          <p:nvPr/>
        </p:nvSpPr>
        <p:spPr>
          <a:xfrm>
            <a:off x="6018689" y="2367428"/>
            <a:ext cx="1904620" cy="3103916"/>
          </a:xfrm>
          <a:prstGeom prst="rect">
            <a:avLst/>
          </a:prstGeom>
          <a:noFill/>
          <a:ln>
            <a:noFill/>
          </a:ln>
        </p:spPr>
        <p:txBody>
          <a:bodyPr spcFirstLastPara="1" wrap="square" lIns="91425" tIns="45700" rIns="91425" bIns="45700" anchor="t" anchorCtr="0">
            <a:noAutofit/>
          </a:bodyPr>
          <a:lstStyle/>
          <a:p>
            <a:pPr algn="ctr"/>
            <a:r>
              <a:rPr lang="en-GB" sz="1200" dirty="0">
                <a:solidFill>
                  <a:schemeClr val="dk1"/>
                </a:solidFill>
                <a:latin typeface="Calibri"/>
                <a:ea typeface="Calibri"/>
                <a:cs typeface="Calibri"/>
                <a:sym typeface="Calibri"/>
              </a:rPr>
              <a:t>Francis declared war on Charles V in 1521 and due to this being Catherine of Aragon’s nephew, Henry chose to declare war on Francis I.</a:t>
            </a:r>
          </a:p>
          <a:p>
            <a:pPr algn="ctr"/>
            <a:endParaRPr lang="en-GB" sz="1200" dirty="0">
              <a:solidFill>
                <a:schemeClr val="dk1"/>
              </a:solidFill>
              <a:latin typeface="Calibri"/>
              <a:ea typeface="Calibri"/>
              <a:cs typeface="Calibri"/>
              <a:sym typeface="Calibri"/>
            </a:endParaRPr>
          </a:p>
          <a:p>
            <a:pPr algn="ctr"/>
            <a:r>
              <a:rPr lang="en-GB" sz="1200" dirty="0">
                <a:solidFill>
                  <a:schemeClr val="dk1"/>
                </a:solidFill>
                <a:latin typeface="Calibri"/>
                <a:ea typeface="Calibri"/>
                <a:cs typeface="Calibri"/>
                <a:sym typeface="Calibri"/>
              </a:rPr>
              <a:t>Henry planned to attack Paris with the support of Charles V. Henry sent 11,000 soldiers but Charles’ soldiers never arrived. </a:t>
            </a:r>
          </a:p>
          <a:p>
            <a:pPr algn="ctr"/>
            <a:endParaRPr lang="en-GB" sz="1200" dirty="0">
              <a:solidFill>
                <a:schemeClr val="dk1"/>
              </a:solidFill>
              <a:latin typeface="Calibri"/>
              <a:ea typeface="Calibri"/>
              <a:cs typeface="Calibri"/>
              <a:sym typeface="Calibri"/>
            </a:endParaRPr>
          </a:p>
          <a:p>
            <a:pPr algn="ctr"/>
            <a:r>
              <a:rPr lang="en-GB" sz="1200" dirty="0">
                <a:solidFill>
                  <a:schemeClr val="dk1"/>
                </a:solidFill>
                <a:latin typeface="Calibri"/>
                <a:ea typeface="Calibri"/>
                <a:cs typeface="Calibri"/>
                <a:sym typeface="Calibri"/>
              </a:rPr>
              <a:t>Charles won the Battle of Pavia (Northern Italy) and took Francis hostage. The original plan was to now gain more power in France but Charles failed to uphold his promise.</a:t>
            </a:r>
          </a:p>
          <a:p>
            <a:pPr algn="ctr"/>
            <a:r>
              <a:rPr lang="en-GB" sz="1200" dirty="0">
                <a:solidFill>
                  <a:schemeClr val="dk1"/>
                </a:solidFill>
                <a:latin typeface="Calibri"/>
                <a:ea typeface="Calibri"/>
                <a:cs typeface="Calibri"/>
                <a:sym typeface="Calibri"/>
              </a:rPr>
              <a:t>Wolsey then decided to negotiate peace with France in 1525.</a:t>
            </a:r>
            <a:endParaRPr sz="1200" dirty="0">
              <a:solidFill>
                <a:schemeClr val="dk1"/>
              </a:solidFill>
              <a:latin typeface="Calibri"/>
              <a:ea typeface="Calibri"/>
              <a:cs typeface="Calibri"/>
              <a:sym typeface="Calibri"/>
            </a:endParaRPr>
          </a:p>
        </p:txBody>
      </p:sp>
      <p:sp>
        <p:nvSpPr>
          <p:cNvPr id="34" name="Google Shape;242;p15">
            <a:extLst>
              <a:ext uri="{FF2B5EF4-FFF2-40B4-BE49-F238E27FC236}">
                <a16:creationId xmlns:a16="http://schemas.microsoft.com/office/drawing/2014/main" id="{651DE1E9-EF88-44E3-AD14-96884AD8FDF6}"/>
              </a:ext>
            </a:extLst>
          </p:cNvPr>
          <p:cNvSpPr txBox="1"/>
          <p:nvPr/>
        </p:nvSpPr>
        <p:spPr>
          <a:xfrm>
            <a:off x="9878859" y="2424452"/>
            <a:ext cx="2038467" cy="3417051"/>
          </a:xfrm>
          <a:prstGeom prst="rect">
            <a:avLst/>
          </a:prstGeom>
          <a:noFill/>
          <a:ln>
            <a:noFill/>
          </a:ln>
        </p:spPr>
        <p:txBody>
          <a:bodyPr spcFirstLastPara="1" wrap="square" lIns="91425" tIns="45700" rIns="91425" bIns="45700" anchor="t" anchorCtr="0">
            <a:noAutofit/>
          </a:bodyPr>
          <a:lstStyle/>
          <a:p>
            <a:pPr algn="ctr"/>
            <a:r>
              <a:rPr lang="en-GB" sz="1200" dirty="0">
                <a:solidFill>
                  <a:schemeClr val="dk1"/>
                </a:solidFill>
                <a:latin typeface="Calibri"/>
                <a:ea typeface="Calibri"/>
                <a:cs typeface="Calibri"/>
                <a:sym typeface="Calibri"/>
              </a:rPr>
              <a:t>Francis I invaded northern Italy but Henry did not send any assistance in 1528.</a:t>
            </a:r>
          </a:p>
          <a:p>
            <a:pPr algn="ctr"/>
            <a:endParaRPr lang="en-GB" sz="1200" dirty="0">
              <a:solidFill>
                <a:schemeClr val="dk1"/>
              </a:solidFill>
              <a:latin typeface="Calibri"/>
              <a:ea typeface="Calibri"/>
              <a:cs typeface="Calibri"/>
              <a:sym typeface="Calibri"/>
            </a:endParaRPr>
          </a:p>
          <a:p>
            <a:pPr algn="ctr"/>
            <a:r>
              <a:rPr lang="en-GB" sz="1200" dirty="0">
                <a:solidFill>
                  <a:schemeClr val="dk1"/>
                </a:solidFill>
                <a:latin typeface="Calibri"/>
                <a:ea typeface="Calibri"/>
                <a:cs typeface="Calibri"/>
                <a:sym typeface="Calibri"/>
              </a:rPr>
              <a:t>Instead Henry introduced a trade embargo on the Netherlands which Charles V controlled. However, this was called off due to the unrest amongst the cloth industries in England. </a:t>
            </a:r>
          </a:p>
          <a:p>
            <a:pPr algn="ctr"/>
            <a:endParaRPr lang="en-GB" sz="1200" dirty="0">
              <a:solidFill>
                <a:schemeClr val="dk1"/>
              </a:solidFill>
              <a:latin typeface="Calibri"/>
              <a:ea typeface="Calibri"/>
              <a:cs typeface="Calibri"/>
              <a:sym typeface="Calibri"/>
            </a:endParaRPr>
          </a:p>
          <a:p>
            <a:pPr algn="ctr"/>
            <a:r>
              <a:rPr lang="en-GB" sz="1200" dirty="0">
                <a:solidFill>
                  <a:schemeClr val="dk1"/>
                </a:solidFill>
                <a:latin typeface="Calibri"/>
                <a:ea typeface="Calibri"/>
                <a:cs typeface="Calibri"/>
                <a:sym typeface="Calibri"/>
              </a:rPr>
              <a:t>The final cherry on top of the cake was when Francis and Charles V decided to sign a peace deal without Henry in 1529 – The Treaty of Cambrai. Wolsey was only informed at the last minute and could therefore not attend. England was no longer being treated as an equal and was instead under threat from abroad.</a:t>
            </a:r>
          </a:p>
          <a:p>
            <a:pPr algn="ctr"/>
            <a:endParaRPr lang="en-GB" sz="1200" dirty="0">
              <a:solidFill>
                <a:schemeClr val="dk1"/>
              </a:solidFill>
              <a:latin typeface="Calibri"/>
              <a:ea typeface="Calibri"/>
              <a:cs typeface="Calibri"/>
              <a:sym typeface="Calibri"/>
            </a:endParaRPr>
          </a:p>
          <a:p>
            <a:pPr algn="ctr"/>
            <a:endParaRPr lang="en-GB" sz="1200" dirty="0">
              <a:solidFill>
                <a:schemeClr val="dk1"/>
              </a:solidFill>
              <a:latin typeface="Calibri"/>
              <a:ea typeface="Calibri"/>
              <a:cs typeface="Calibri"/>
              <a:sym typeface="Calibri"/>
            </a:endParaRPr>
          </a:p>
        </p:txBody>
      </p:sp>
      <p:sp>
        <p:nvSpPr>
          <p:cNvPr id="35" name="Google Shape;220;p15">
            <a:extLst>
              <a:ext uri="{FF2B5EF4-FFF2-40B4-BE49-F238E27FC236}">
                <a16:creationId xmlns:a16="http://schemas.microsoft.com/office/drawing/2014/main" id="{E58FB241-F27E-429C-8DCC-FF94E0544848}"/>
              </a:ext>
            </a:extLst>
          </p:cNvPr>
          <p:cNvSpPr/>
          <p:nvPr/>
        </p:nvSpPr>
        <p:spPr>
          <a:xfrm>
            <a:off x="8823379" y="1477341"/>
            <a:ext cx="189021" cy="180020"/>
          </a:xfrm>
          <a:prstGeom prst="ellipse">
            <a:avLst/>
          </a:prstGeom>
          <a:solidFill>
            <a:schemeClr val="bg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36" name="Google Shape;221;p15">
            <a:extLst>
              <a:ext uri="{FF2B5EF4-FFF2-40B4-BE49-F238E27FC236}">
                <a16:creationId xmlns:a16="http://schemas.microsoft.com/office/drawing/2014/main" id="{ACCD7C9C-1EE8-459A-9EA1-99FD24D25043}"/>
              </a:ext>
            </a:extLst>
          </p:cNvPr>
          <p:cNvSpPr txBox="1"/>
          <p:nvPr/>
        </p:nvSpPr>
        <p:spPr>
          <a:xfrm>
            <a:off x="10323813" y="1823812"/>
            <a:ext cx="1315170" cy="298761"/>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ea typeface="Calibri"/>
                <a:cs typeface="Calibri"/>
                <a:sym typeface="Calibri"/>
              </a:rPr>
              <a:t>1528-29</a:t>
            </a:r>
          </a:p>
        </p:txBody>
      </p:sp>
      <p:sp>
        <p:nvSpPr>
          <p:cNvPr id="37" name="Google Shape;236;p15">
            <a:extLst>
              <a:ext uri="{FF2B5EF4-FFF2-40B4-BE49-F238E27FC236}">
                <a16:creationId xmlns:a16="http://schemas.microsoft.com/office/drawing/2014/main" id="{EAFFC77B-8E37-4479-8735-649D45986B8E}"/>
              </a:ext>
            </a:extLst>
          </p:cNvPr>
          <p:cNvSpPr txBox="1"/>
          <p:nvPr/>
        </p:nvSpPr>
        <p:spPr>
          <a:xfrm>
            <a:off x="7882147" y="2087115"/>
            <a:ext cx="2038468" cy="805823"/>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ea typeface="Calibri"/>
                <a:cs typeface="Calibri"/>
                <a:sym typeface="Calibri"/>
              </a:rPr>
              <a:t>Allies and Enemies abroad. </a:t>
            </a:r>
          </a:p>
        </p:txBody>
      </p:sp>
      <p:sp>
        <p:nvSpPr>
          <p:cNvPr id="38" name="Google Shape;242;p15">
            <a:extLst>
              <a:ext uri="{FF2B5EF4-FFF2-40B4-BE49-F238E27FC236}">
                <a16:creationId xmlns:a16="http://schemas.microsoft.com/office/drawing/2014/main" id="{A6AD0D2C-4E61-415B-93E6-9578A4730DFA}"/>
              </a:ext>
            </a:extLst>
          </p:cNvPr>
          <p:cNvSpPr txBox="1"/>
          <p:nvPr/>
        </p:nvSpPr>
        <p:spPr>
          <a:xfrm>
            <a:off x="8056828" y="2413105"/>
            <a:ext cx="1754504" cy="3103916"/>
          </a:xfrm>
          <a:prstGeom prst="rect">
            <a:avLst/>
          </a:prstGeom>
          <a:noFill/>
          <a:ln>
            <a:noFill/>
          </a:ln>
        </p:spPr>
        <p:txBody>
          <a:bodyPr spcFirstLastPara="1" wrap="square" lIns="91425" tIns="45700" rIns="91425" bIns="45700" anchor="t" anchorCtr="0">
            <a:noAutofit/>
          </a:bodyPr>
          <a:lstStyle/>
          <a:p>
            <a:pPr algn="ctr"/>
            <a:r>
              <a:rPr lang="en-GB" sz="1200" dirty="0">
                <a:solidFill>
                  <a:schemeClr val="dk1"/>
                </a:solidFill>
                <a:latin typeface="Calibri"/>
                <a:ea typeface="Calibri"/>
                <a:cs typeface="Calibri"/>
                <a:sym typeface="Calibri"/>
              </a:rPr>
              <a:t>Henry and Francis I signed the Treaty of More in 1525 that brought peace to England and France in return of an annual payment made to Henry.</a:t>
            </a:r>
          </a:p>
          <a:p>
            <a:pPr algn="ctr"/>
            <a:endParaRPr lang="en-GB" sz="1200" dirty="0">
              <a:solidFill>
                <a:schemeClr val="dk1"/>
              </a:solidFill>
              <a:latin typeface="Calibri"/>
              <a:ea typeface="Calibri"/>
              <a:cs typeface="Calibri"/>
              <a:sym typeface="Calibri"/>
            </a:endParaRPr>
          </a:p>
          <a:p>
            <a:pPr algn="ctr"/>
            <a:r>
              <a:rPr lang="en-GB" sz="1200" dirty="0">
                <a:solidFill>
                  <a:schemeClr val="dk1"/>
                </a:solidFill>
                <a:latin typeface="Calibri"/>
                <a:ea typeface="Calibri"/>
                <a:cs typeface="Calibri"/>
                <a:sym typeface="Calibri"/>
              </a:rPr>
              <a:t>Wolsey created the League of Cognac which joined France, England, the Pope, Venice and Florence against Charles V. In 1527 Wolsey threatened Charles V with armed intervention under the Treaty of Westminster. </a:t>
            </a:r>
          </a:p>
          <a:p>
            <a:pPr algn="ctr"/>
            <a:endParaRPr lang="en-GB" sz="1200" dirty="0">
              <a:solidFill>
                <a:schemeClr val="dk1"/>
              </a:solidFill>
              <a:latin typeface="Calibri"/>
              <a:ea typeface="Calibri"/>
              <a:cs typeface="Calibri"/>
              <a:sym typeface="Calibri"/>
            </a:endParaRPr>
          </a:p>
          <a:p>
            <a:pPr algn="ctr"/>
            <a:r>
              <a:rPr lang="en-GB" sz="1200" dirty="0">
                <a:solidFill>
                  <a:schemeClr val="dk1"/>
                </a:solidFill>
                <a:latin typeface="Calibri"/>
                <a:ea typeface="Calibri"/>
                <a:cs typeface="Calibri"/>
                <a:sym typeface="Calibri"/>
              </a:rPr>
              <a:t>The alliance with Charles V was over and Henry hoped to annul his marriage to Catherine.</a:t>
            </a:r>
          </a:p>
        </p:txBody>
      </p:sp>
      <p:pic>
        <p:nvPicPr>
          <p:cNvPr id="23" name="Picture 4" descr="https://static.thenounproject.com/png/303160-200.png">
            <a:extLst>
              <a:ext uri="{FF2B5EF4-FFF2-40B4-BE49-F238E27FC236}">
                <a16:creationId xmlns:a16="http://schemas.microsoft.com/office/drawing/2014/main" id="{7FADAB88-0294-41C3-B78B-9ACF7BCC306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90269" y="673657"/>
            <a:ext cx="447635" cy="447635"/>
          </a:xfrm>
          <a:prstGeom prst="rect">
            <a:avLst/>
          </a:prstGeom>
          <a:noFill/>
          <a:extLst>
            <a:ext uri="{909E8E84-426E-40DD-AFC4-6F175D3DCCD1}">
              <a14:hiddenFill xmlns:a14="http://schemas.microsoft.com/office/drawing/2010/main">
                <a:solidFill>
                  <a:srgbClr val="FFFFFF"/>
                </a:solidFill>
              </a14:hiddenFill>
            </a:ext>
          </a:extLst>
        </p:spPr>
      </p:pic>
      <p:sp>
        <p:nvSpPr>
          <p:cNvPr id="29" name="Google Shape;221;p15">
            <a:extLst>
              <a:ext uri="{FF2B5EF4-FFF2-40B4-BE49-F238E27FC236}">
                <a16:creationId xmlns:a16="http://schemas.microsoft.com/office/drawing/2014/main" id="{CDE02159-88BC-4BBA-BE8F-01E33818C02F}"/>
              </a:ext>
            </a:extLst>
          </p:cNvPr>
          <p:cNvSpPr txBox="1"/>
          <p:nvPr/>
        </p:nvSpPr>
        <p:spPr>
          <a:xfrm>
            <a:off x="8202247" y="1788655"/>
            <a:ext cx="1315170" cy="298761"/>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latin typeface="Calibri"/>
                <a:ea typeface="Calibri"/>
                <a:cs typeface="Calibri"/>
                <a:sym typeface="Calibri"/>
              </a:rPr>
              <a:t>1525-28</a:t>
            </a:r>
            <a:endParaRPr sz="1200" b="1"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7330976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Straight Connector 13">
            <a:extLst>
              <a:ext uri="{FF2B5EF4-FFF2-40B4-BE49-F238E27FC236}">
                <a16:creationId xmlns:a16="http://schemas.microsoft.com/office/drawing/2014/main" id="{A149B40C-E856-4F64-9621-78F1A695DA42}"/>
              </a:ext>
            </a:extLst>
          </p:cNvPr>
          <p:cNvCxnSpPr>
            <a:cxnSpLocks/>
            <a:stCxn id="21" idx="0"/>
          </p:cNvCxnSpPr>
          <p:nvPr/>
        </p:nvCxnSpPr>
        <p:spPr>
          <a:xfrm flipV="1">
            <a:off x="2923168" y="1354812"/>
            <a:ext cx="0" cy="200918"/>
          </a:xfrm>
          <a:prstGeom prst="line">
            <a:avLst/>
          </a:prstGeom>
        </p:spPr>
        <p:style>
          <a:lnRef idx="1">
            <a:schemeClr val="accent1"/>
          </a:lnRef>
          <a:fillRef idx="0">
            <a:schemeClr val="accent1"/>
          </a:fillRef>
          <a:effectRef idx="0">
            <a:schemeClr val="accent1"/>
          </a:effectRef>
          <a:fontRef idx="minor">
            <a:schemeClr val="tx1"/>
          </a:fontRef>
        </p:style>
      </p:cxnSp>
      <p:sp>
        <p:nvSpPr>
          <p:cNvPr id="5" name="Google Shape;162;p14">
            <a:extLst>
              <a:ext uri="{FF2B5EF4-FFF2-40B4-BE49-F238E27FC236}">
                <a16:creationId xmlns:a16="http://schemas.microsoft.com/office/drawing/2014/main" id="{2A9821DF-89BA-4770-8C9A-EDB89A319439}"/>
              </a:ext>
            </a:extLst>
          </p:cNvPr>
          <p:cNvSpPr/>
          <p:nvPr/>
        </p:nvSpPr>
        <p:spPr>
          <a:xfrm>
            <a:off x="130339" y="116632"/>
            <a:ext cx="11854515" cy="6624736"/>
          </a:xfrm>
          <a:prstGeom prst="rect">
            <a:avLst/>
          </a:prstGeom>
          <a:no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6" name="Google Shape;163;p14">
            <a:extLst>
              <a:ext uri="{FF2B5EF4-FFF2-40B4-BE49-F238E27FC236}">
                <a16:creationId xmlns:a16="http://schemas.microsoft.com/office/drawing/2014/main" id="{D79841D8-7547-4A3B-8779-46175259FBE5}"/>
              </a:ext>
            </a:extLst>
          </p:cNvPr>
          <p:cNvSpPr txBox="1"/>
          <p:nvPr/>
        </p:nvSpPr>
        <p:spPr>
          <a:xfrm>
            <a:off x="1450346" y="179477"/>
            <a:ext cx="10415886" cy="391539"/>
          </a:xfrm>
          <a:prstGeom prst="rect">
            <a:avLst/>
          </a:prstGeom>
          <a:solidFill>
            <a:srgbClr val="FF0000"/>
          </a:solidFill>
          <a:ln>
            <a:noFill/>
          </a:ln>
        </p:spPr>
        <p:txBody>
          <a:bodyPr spcFirstLastPara="1" wrap="square" lIns="91425" tIns="45700" rIns="91425" bIns="45700" anchor="t" anchorCtr="0">
            <a:noAutofit/>
          </a:bodyPr>
          <a:lstStyle/>
          <a:p>
            <a:r>
              <a:rPr lang="en-GB" sz="1600" b="1" dirty="0">
                <a:solidFill>
                  <a:schemeClr val="lt1"/>
                </a:solidFill>
                <a:latin typeface="Calibri"/>
                <a:ea typeface="Calibri"/>
                <a:cs typeface="Calibri"/>
                <a:sym typeface="Calibri"/>
              </a:rPr>
              <a:t>GCSE History Knowledge Organiser: Henry VIII and his Ministers – The failed </a:t>
            </a:r>
            <a:r>
              <a:rPr lang="en-GB" sz="1600" b="1" dirty="0" err="1">
                <a:solidFill>
                  <a:schemeClr val="lt1"/>
                </a:solidFill>
                <a:latin typeface="Calibri"/>
                <a:ea typeface="Calibri"/>
                <a:cs typeface="Calibri"/>
                <a:sym typeface="Calibri"/>
              </a:rPr>
              <a:t>annulement</a:t>
            </a:r>
            <a:r>
              <a:rPr lang="en-GB" sz="1600" b="1" dirty="0">
                <a:solidFill>
                  <a:schemeClr val="lt1"/>
                </a:solidFill>
                <a:latin typeface="Calibri"/>
                <a:ea typeface="Calibri"/>
                <a:cs typeface="Calibri"/>
                <a:sym typeface="Calibri"/>
              </a:rPr>
              <a:t>…</a:t>
            </a:r>
            <a:endParaRPr sz="1600" b="1" dirty="0">
              <a:solidFill>
                <a:schemeClr val="lt1"/>
              </a:solidFill>
              <a:latin typeface="Calibri"/>
              <a:ea typeface="Calibri"/>
              <a:cs typeface="Calibri"/>
              <a:sym typeface="Calibri"/>
            </a:endParaRPr>
          </a:p>
        </p:txBody>
      </p:sp>
      <p:sp>
        <p:nvSpPr>
          <p:cNvPr id="7" name="Google Shape;164;p14">
            <a:extLst>
              <a:ext uri="{FF2B5EF4-FFF2-40B4-BE49-F238E27FC236}">
                <a16:creationId xmlns:a16="http://schemas.microsoft.com/office/drawing/2014/main" id="{60967044-DF86-4CCE-AFC8-B3F22F3C08A1}"/>
              </a:ext>
            </a:extLst>
          </p:cNvPr>
          <p:cNvSpPr/>
          <p:nvPr/>
        </p:nvSpPr>
        <p:spPr>
          <a:xfrm>
            <a:off x="130339" y="121412"/>
            <a:ext cx="1273090" cy="6624736"/>
          </a:xfrm>
          <a:prstGeom prst="rect">
            <a:avLst/>
          </a:prstGeom>
          <a:no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8" name="Google Shape;165;p14">
            <a:extLst>
              <a:ext uri="{FF2B5EF4-FFF2-40B4-BE49-F238E27FC236}">
                <a16:creationId xmlns:a16="http://schemas.microsoft.com/office/drawing/2014/main" id="{506A71DF-1936-48B4-AF78-5E2F187F9C11}"/>
              </a:ext>
            </a:extLst>
          </p:cNvPr>
          <p:cNvSpPr txBox="1"/>
          <p:nvPr/>
        </p:nvSpPr>
        <p:spPr>
          <a:xfrm>
            <a:off x="130339" y="134196"/>
            <a:ext cx="1265734" cy="6592655"/>
          </a:xfrm>
          <a:prstGeom prst="rect">
            <a:avLst/>
          </a:prstGeom>
          <a:noFill/>
          <a:ln>
            <a:noFill/>
          </a:ln>
        </p:spPr>
        <p:txBody>
          <a:bodyPr spcFirstLastPara="1" wrap="square" lIns="91425" tIns="45700" rIns="91425" bIns="45700" anchor="t" anchorCtr="0">
            <a:noAutofit/>
          </a:bodyPr>
          <a:lstStyle/>
          <a:p>
            <a:r>
              <a:rPr lang="en-GB" sz="1100" b="1" u="sng" dirty="0">
                <a:solidFill>
                  <a:schemeClr val="dk1"/>
                </a:solidFill>
                <a:ea typeface="Calibri"/>
                <a:cs typeface="Calibri"/>
                <a:sym typeface="Calibri"/>
              </a:rPr>
              <a:t>Key Terms:</a:t>
            </a:r>
          </a:p>
          <a:p>
            <a:endParaRPr lang="en-GB" sz="1100" b="1" u="sng" dirty="0">
              <a:solidFill>
                <a:schemeClr val="dk1"/>
              </a:solidFill>
              <a:ea typeface="Calibri"/>
              <a:cs typeface="Calibri"/>
              <a:sym typeface="Calibri"/>
            </a:endParaRPr>
          </a:p>
          <a:p>
            <a:r>
              <a:rPr lang="en-GB" sz="1200" b="1" dirty="0">
                <a:solidFill>
                  <a:schemeClr val="dk1"/>
                </a:solidFill>
                <a:ea typeface="Calibri"/>
                <a:cs typeface="Calibri"/>
                <a:sym typeface="Calibri"/>
              </a:rPr>
              <a:t>Regent – </a:t>
            </a:r>
            <a:r>
              <a:rPr lang="en-GB" sz="1200" dirty="0">
                <a:solidFill>
                  <a:schemeClr val="dk1"/>
                </a:solidFill>
                <a:ea typeface="Calibri"/>
                <a:cs typeface="Calibri"/>
                <a:sym typeface="Calibri"/>
              </a:rPr>
              <a:t>A person who governs a kingdom in the kings absence.</a:t>
            </a:r>
          </a:p>
          <a:p>
            <a:endParaRPr lang="en-GB" sz="1200" b="1" dirty="0">
              <a:solidFill>
                <a:schemeClr val="dk1"/>
              </a:solidFill>
              <a:ea typeface="Calibri"/>
              <a:cs typeface="Calibri"/>
              <a:sym typeface="Calibri"/>
            </a:endParaRPr>
          </a:p>
          <a:p>
            <a:r>
              <a:rPr lang="en-GB" sz="1200" b="1" dirty="0">
                <a:solidFill>
                  <a:schemeClr val="dk1"/>
                </a:solidFill>
                <a:ea typeface="Calibri"/>
                <a:cs typeface="Calibri"/>
                <a:sym typeface="Calibri"/>
              </a:rPr>
              <a:t>Annulment– </a:t>
            </a:r>
            <a:r>
              <a:rPr lang="en-GB" sz="1200" dirty="0">
                <a:solidFill>
                  <a:schemeClr val="dk1"/>
                </a:solidFill>
                <a:ea typeface="Calibri"/>
                <a:cs typeface="Calibri"/>
                <a:sym typeface="Calibri"/>
              </a:rPr>
              <a:t>A legal term declaring a marriage was never valid and therefore never existed. This could only be granted by the Pope in a Catholic Country.</a:t>
            </a:r>
          </a:p>
          <a:p>
            <a:endParaRPr lang="en-GB" sz="1200" b="1" dirty="0">
              <a:solidFill>
                <a:schemeClr val="dk1"/>
              </a:solidFill>
              <a:ea typeface="Calibri"/>
              <a:cs typeface="Calibri"/>
              <a:sym typeface="Calibri"/>
            </a:endParaRPr>
          </a:p>
          <a:p>
            <a:r>
              <a:rPr lang="en-GB" sz="1200" b="1" dirty="0">
                <a:solidFill>
                  <a:schemeClr val="dk1"/>
                </a:solidFill>
                <a:ea typeface="Calibri"/>
                <a:cs typeface="Calibri"/>
                <a:sym typeface="Calibri"/>
              </a:rPr>
              <a:t>Praemunire–</a:t>
            </a:r>
            <a:r>
              <a:rPr lang="en-GB" sz="1200" dirty="0">
                <a:solidFill>
                  <a:schemeClr val="dk1"/>
                </a:solidFill>
                <a:ea typeface="Calibri"/>
                <a:cs typeface="Calibri"/>
                <a:sym typeface="Calibri"/>
              </a:rPr>
              <a:t>Treason by  a member of the clergy as a result of working for the pope and not the king. This is what Wolsey was summoned to court for before he died.</a:t>
            </a:r>
          </a:p>
          <a:p>
            <a:endParaRPr lang="en-GB" sz="1100" b="1" dirty="0">
              <a:solidFill>
                <a:schemeClr val="dk1"/>
              </a:solidFill>
              <a:ea typeface="Calibri"/>
              <a:cs typeface="Calibri"/>
              <a:sym typeface="Calibri"/>
            </a:endParaRPr>
          </a:p>
          <a:p>
            <a:endParaRPr lang="en-GB" sz="1100" dirty="0"/>
          </a:p>
        </p:txBody>
      </p:sp>
      <p:sp>
        <p:nvSpPr>
          <p:cNvPr id="9" name="TextBox 8">
            <a:extLst>
              <a:ext uri="{FF2B5EF4-FFF2-40B4-BE49-F238E27FC236}">
                <a16:creationId xmlns:a16="http://schemas.microsoft.com/office/drawing/2014/main" id="{3968038C-5392-489B-800F-80D10FD9C677}"/>
              </a:ext>
            </a:extLst>
          </p:cNvPr>
          <p:cNvSpPr txBox="1"/>
          <p:nvPr/>
        </p:nvSpPr>
        <p:spPr>
          <a:xfrm>
            <a:off x="3985903" y="686356"/>
            <a:ext cx="5686933" cy="369332"/>
          </a:xfrm>
          <a:prstGeom prst="rect">
            <a:avLst/>
          </a:prstGeom>
          <a:noFill/>
          <a:ln>
            <a:solidFill>
              <a:schemeClr val="tx1"/>
            </a:solidFill>
          </a:ln>
        </p:spPr>
        <p:txBody>
          <a:bodyPr wrap="square" rtlCol="0">
            <a:spAutoFit/>
          </a:bodyPr>
          <a:lstStyle/>
          <a:p>
            <a:pPr algn="ctr"/>
            <a:r>
              <a:rPr lang="en-US" dirty="0"/>
              <a:t>How and why did Wolsey fail to gain an annulment?</a:t>
            </a:r>
          </a:p>
        </p:txBody>
      </p:sp>
      <p:cxnSp>
        <p:nvCxnSpPr>
          <p:cNvPr id="13" name="Straight Connector 12">
            <a:extLst>
              <a:ext uri="{FF2B5EF4-FFF2-40B4-BE49-F238E27FC236}">
                <a16:creationId xmlns:a16="http://schemas.microsoft.com/office/drawing/2014/main" id="{F96B6041-E3EA-40FA-A60E-93037D9CD883}"/>
              </a:ext>
            </a:extLst>
          </p:cNvPr>
          <p:cNvCxnSpPr>
            <a:cxnSpLocks/>
            <a:endCxn id="9" idx="2"/>
          </p:cNvCxnSpPr>
          <p:nvPr/>
        </p:nvCxnSpPr>
        <p:spPr>
          <a:xfrm flipV="1">
            <a:off x="6829370" y="1055688"/>
            <a:ext cx="0" cy="309931"/>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774A3C45-CD92-4F49-8BF2-2781D5DE6E7F}"/>
              </a:ext>
            </a:extLst>
          </p:cNvPr>
          <p:cNvCxnSpPr>
            <a:cxnSpLocks/>
            <a:endCxn id="195" idx="2"/>
          </p:cNvCxnSpPr>
          <p:nvPr/>
        </p:nvCxnSpPr>
        <p:spPr>
          <a:xfrm>
            <a:off x="6437245" y="1348118"/>
            <a:ext cx="5521" cy="2486889"/>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726DC3-3E69-4F4D-9F0A-4BE032890A13}"/>
              </a:ext>
            </a:extLst>
          </p:cNvPr>
          <p:cNvSpPr txBox="1"/>
          <p:nvPr/>
        </p:nvSpPr>
        <p:spPr>
          <a:xfrm>
            <a:off x="2173074" y="1555730"/>
            <a:ext cx="1500187" cy="523220"/>
          </a:xfrm>
          <a:prstGeom prst="rect">
            <a:avLst/>
          </a:prstGeom>
          <a:solidFill>
            <a:schemeClr val="tx1"/>
          </a:solidFill>
          <a:ln>
            <a:solidFill>
              <a:schemeClr val="tx1"/>
            </a:solidFill>
          </a:ln>
        </p:spPr>
        <p:txBody>
          <a:bodyPr wrap="square" rtlCol="0">
            <a:spAutoFit/>
          </a:bodyPr>
          <a:lstStyle/>
          <a:p>
            <a:pPr algn="ctr"/>
            <a:r>
              <a:rPr lang="en-GB" sz="1400" b="1" dirty="0">
                <a:solidFill>
                  <a:schemeClr val="bg1"/>
                </a:solidFill>
              </a:rPr>
              <a:t>Catherine of Aragon</a:t>
            </a:r>
          </a:p>
        </p:txBody>
      </p:sp>
      <p:sp>
        <p:nvSpPr>
          <p:cNvPr id="45" name="TextBox 44">
            <a:extLst>
              <a:ext uri="{FF2B5EF4-FFF2-40B4-BE49-F238E27FC236}">
                <a16:creationId xmlns:a16="http://schemas.microsoft.com/office/drawing/2014/main" id="{B8F43D04-2452-42FC-980B-5C6C16C438DB}"/>
              </a:ext>
            </a:extLst>
          </p:cNvPr>
          <p:cNvSpPr txBox="1"/>
          <p:nvPr/>
        </p:nvSpPr>
        <p:spPr>
          <a:xfrm>
            <a:off x="5704372" y="1555730"/>
            <a:ext cx="1500187" cy="523220"/>
          </a:xfrm>
          <a:prstGeom prst="rect">
            <a:avLst/>
          </a:prstGeom>
          <a:solidFill>
            <a:schemeClr val="tx1"/>
          </a:solidFill>
          <a:ln>
            <a:solidFill>
              <a:schemeClr val="tx1"/>
            </a:solidFill>
          </a:ln>
        </p:spPr>
        <p:txBody>
          <a:bodyPr wrap="square" rtlCol="0">
            <a:spAutoFit/>
          </a:bodyPr>
          <a:lstStyle/>
          <a:p>
            <a:pPr algn="ctr"/>
            <a:r>
              <a:rPr lang="en-GB" sz="1400" b="1" dirty="0">
                <a:solidFill>
                  <a:schemeClr val="bg1"/>
                </a:solidFill>
              </a:rPr>
              <a:t>Attempts to gain the Annulment </a:t>
            </a:r>
          </a:p>
        </p:txBody>
      </p:sp>
      <p:cxnSp>
        <p:nvCxnSpPr>
          <p:cNvPr id="47" name="Straight Connector 46">
            <a:extLst>
              <a:ext uri="{FF2B5EF4-FFF2-40B4-BE49-F238E27FC236}">
                <a16:creationId xmlns:a16="http://schemas.microsoft.com/office/drawing/2014/main" id="{1E613762-624E-4A22-B79E-70F4EBF7F64D}"/>
              </a:ext>
            </a:extLst>
          </p:cNvPr>
          <p:cNvCxnSpPr>
            <a:cxnSpLocks/>
          </p:cNvCxnSpPr>
          <p:nvPr/>
        </p:nvCxnSpPr>
        <p:spPr>
          <a:xfrm flipV="1">
            <a:off x="2923168" y="1348118"/>
            <a:ext cx="7680066" cy="6694"/>
          </a:xfrm>
          <a:prstGeom prst="line">
            <a:avLst/>
          </a:prstGeom>
        </p:spPr>
        <p:style>
          <a:lnRef idx="1">
            <a:schemeClr val="accent1"/>
          </a:lnRef>
          <a:fillRef idx="0">
            <a:schemeClr val="accent1"/>
          </a:fillRef>
          <a:effectRef idx="0">
            <a:schemeClr val="accent1"/>
          </a:effectRef>
          <a:fontRef idx="minor">
            <a:schemeClr val="tx1"/>
          </a:fontRef>
        </p:style>
      </p:cxnSp>
      <p:sp>
        <p:nvSpPr>
          <p:cNvPr id="127" name="TextBox 126">
            <a:extLst>
              <a:ext uri="{FF2B5EF4-FFF2-40B4-BE49-F238E27FC236}">
                <a16:creationId xmlns:a16="http://schemas.microsoft.com/office/drawing/2014/main" id="{4C9E44A8-9899-4699-A4F0-6D37E6DE640D}"/>
              </a:ext>
            </a:extLst>
          </p:cNvPr>
          <p:cNvSpPr txBox="1"/>
          <p:nvPr/>
        </p:nvSpPr>
        <p:spPr>
          <a:xfrm>
            <a:off x="9845784" y="1574512"/>
            <a:ext cx="1500187" cy="523220"/>
          </a:xfrm>
          <a:prstGeom prst="rect">
            <a:avLst/>
          </a:prstGeom>
          <a:solidFill>
            <a:schemeClr val="tx1"/>
          </a:solidFill>
          <a:ln>
            <a:solidFill>
              <a:schemeClr val="tx1"/>
            </a:solidFill>
          </a:ln>
        </p:spPr>
        <p:txBody>
          <a:bodyPr wrap="square" rtlCol="0">
            <a:spAutoFit/>
          </a:bodyPr>
          <a:lstStyle/>
          <a:p>
            <a:pPr algn="ctr"/>
            <a:r>
              <a:rPr lang="en-GB" sz="1400" b="1" dirty="0">
                <a:solidFill>
                  <a:schemeClr val="bg1"/>
                </a:solidFill>
              </a:rPr>
              <a:t>The Fall of Wolsey</a:t>
            </a:r>
          </a:p>
        </p:txBody>
      </p:sp>
      <p:cxnSp>
        <p:nvCxnSpPr>
          <p:cNvPr id="128" name="Straight Connector 127">
            <a:extLst>
              <a:ext uri="{FF2B5EF4-FFF2-40B4-BE49-F238E27FC236}">
                <a16:creationId xmlns:a16="http://schemas.microsoft.com/office/drawing/2014/main" id="{660212C3-59AC-4ED6-99FB-B4213EB51846}"/>
              </a:ext>
            </a:extLst>
          </p:cNvPr>
          <p:cNvCxnSpPr>
            <a:cxnSpLocks/>
            <a:endCxn id="127" idx="0"/>
          </p:cNvCxnSpPr>
          <p:nvPr/>
        </p:nvCxnSpPr>
        <p:spPr>
          <a:xfrm flipH="1">
            <a:off x="10595878" y="1354812"/>
            <a:ext cx="7356" cy="2197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2" name="Straight Connector 131">
            <a:extLst>
              <a:ext uri="{FF2B5EF4-FFF2-40B4-BE49-F238E27FC236}">
                <a16:creationId xmlns:a16="http://schemas.microsoft.com/office/drawing/2014/main" id="{E9D32603-E8C1-40BF-94C9-D952698F7982}"/>
              </a:ext>
            </a:extLst>
          </p:cNvPr>
          <p:cNvCxnSpPr>
            <a:cxnSpLocks/>
            <a:stCxn id="21" idx="2"/>
          </p:cNvCxnSpPr>
          <p:nvPr/>
        </p:nvCxnSpPr>
        <p:spPr>
          <a:xfrm>
            <a:off x="2923168" y="2078950"/>
            <a:ext cx="33876" cy="156100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 name="Straight Connector 135">
            <a:extLst>
              <a:ext uri="{FF2B5EF4-FFF2-40B4-BE49-F238E27FC236}">
                <a16:creationId xmlns:a16="http://schemas.microsoft.com/office/drawing/2014/main" id="{2AF3ABBD-6C88-4497-BBAF-2B6852157CCE}"/>
              </a:ext>
            </a:extLst>
          </p:cNvPr>
          <p:cNvCxnSpPr>
            <a:cxnSpLocks/>
          </p:cNvCxnSpPr>
          <p:nvPr/>
        </p:nvCxnSpPr>
        <p:spPr>
          <a:xfrm>
            <a:off x="10595879" y="2070642"/>
            <a:ext cx="0" cy="1025831"/>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 name="Straight Connector 140">
            <a:extLst>
              <a:ext uri="{FF2B5EF4-FFF2-40B4-BE49-F238E27FC236}">
                <a16:creationId xmlns:a16="http://schemas.microsoft.com/office/drawing/2014/main" id="{A0961B9E-3E88-41B6-A8DB-4BD073AB724B}"/>
              </a:ext>
            </a:extLst>
          </p:cNvPr>
          <p:cNvCxnSpPr>
            <a:cxnSpLocks/>
          </p:cNvCxnSpPr>
          <p:nvPr/>
        </p:nvCxnSpPr>
        <p:spPr>
          <a:xfrm>
            <a:off x="2479038" y="2903419"/>
            <a:ext cx="26273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 name="Straight Connector 142">
            <a:extLst>
              <a:ext uri="{FF2B5EF4-FFF2-40B4-BE49-F238E27FC236}">
                <a16:creationId xmlns:a16="http://schemas.microsoft.com/office/drawing/2014/main" id="{6973E74D-ED6A-4CF3-855F-2D16FA8745C7}"/>
              </a:ext>
            </a:extLst>
          </p:cNvPr>
          <p:cNvCxnSpPr>
            <a:cxnSpLocks/>
          </p:cNvCxnSpPr>
          <p:nvPr/>
        </p:nvCxnSpPr>
        <p:spPr>
          <a:xfrm>
            <a:off x="6454465" y="2301467"/>
            <a:ext cx="26273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 name="Straight Connector 144">
            <a:extLst>
              <a:ext uri="{FF2B5EF4-FFF2-40B4-BE49-F238E27FC236}">
                <a16:creationId xmlns:a16="http://schemas.microsoft.com/office/drawing/2014/main" id="{7A4D389D-7AEF-4FED-B44D-41286B5CC003}"/>
              </a:ext>
            </a:extLst>
          </p:cNvPr>
          <p:cNvCxnSpPr>
            <a:cxnSpLocks/>
          </p:cNvCxnSpPr>
          <p:nvPr/>
        </p:nvCxnSpPr>
        <p:spPr>
          <a:xfrm>
            <a:off x="6454465" y="3429000"/>
            <a:ext cx="26273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 name="Straight Connector 145">
            <a:extLst>
              <a:ext uri="{FF2B5EF4-FFF2-40B4-BE49-F238E27FC236}">
                <a16:creationId xmlns:a16="http://schemas.microsoft.com/office/drawing/2014/main" id="{B7B24C84-6C9B-4571-AFC6-3C1B1098F5FF}"/>
              </a:ext>
            </a:extLst>
          </p:cNvPr>
          <p:cNvCxnSpPr>
            <a:cxnSpLocks/>
          </p:cNvCxnSpPr>
          <p:nvPr/>
        </p:nvCxnSpPr>
        <p:spPr>
          <a:xfrm>
            <a:off x="6478174" y="2831545"/>
            <a:ext cx="26273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 name="Straight Connector 148">
            <a:extLst>
              <a:ext uri="{FF2B5EF4-FFF2-40B4-BE49-F238E27FC236}">
                <a16:creationId xmlns:a16="http://schemas.microsoft.com/office/drawing/2014/main" id="{92EE3C4D-0282-4014-993F-F74A2CFEB929}"/>
              </a:ext>
            </a:extLst>
          </p:cNvPr>
          <p:cNvCxnSpPr>
            <a:cxnSpLocks/>
          </p:cNvCxnSpPr>
          <p:nvPr/>
        </p:nvCxnSpPr>
        <p:spPr>
          <a:xfrm>
            <a:off x="10595877" y="2466059"/>
            <a:ext cx="26273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 name="Straight Connector 151">
            <a:extLst>
              <a:ext uri="{FF2B5EF4-FFF2-40B4-BE49-F238E27FC236}">
                <a16:creationId xmlns:a16="http://schemas.microsoft.com/office/drawing/2014/main" id="{4683160B-4ECF-445B-BDD0-5DF5DDDFE363}"/>
              </a:ext>
            </a:extLst>
          </p:cNvPr>
          <p:cNvCxnSpPr>
            <a:cxnSpLocks/>
          </p:cNvCxnSpPr>
          <p:nvPr/>
        </p:nvCxnSpPr>
        <p:spPr>
          <a:xfrm>
            <a:off x="10619586" y="2996137"/>
            <a:ext cx="262733" cy="0"/>
          </a:xfrm>
          <a:prstGeom prst="line">
            <a:avLst/>
          </a:prstGeom>
        </p:spPr>
        <p:style>
          <a:lnRef idx="1">
            <a:schemeClr val="accent1"/>
          </a:lnRef>
          <a:fillRef idx="0">
            <a:schemeClr val="accent1"/>
          </a:fillRef>
          <a:effectRef idx="0">
            <a:schemeClr val="accent1"/>
          </a:effectRef>
          <a:fontRef idx="minor">
            <a:schemeClr val="tx1"/>
          </a:fontRef>
        </p:style>
      </p:cxnSp>
      <p:sp>
        <p:nvSpPr>
          <p:cNvPr id="159" name="TextBox 158">
            <a:extLst>
              <a:ext uri="{FF2B5EF4-FFF2-40B4-BE49-F238E27FC236}">
                <a16:creationId xmlns:a16="http://schemas.microsoft.com/office/drawing/2014/main" id="{474A26D4-CF5F-44AD-B3FB-B7FDBE804754}"/>
              </a:ext>
            </a:extLst>
          </p:cNvPr>
          <p:cNvSpPr txBox="1"/>
          <p:nvPr/>
        </p:nvSpPr>
        <p:spPr>
          <a:xfrm>
            <a:off x="1705236" y="2181167"/>
            <a:ext cx="2585418" cy="1277273"/>
          </a:xfrm>
          <a:prstGeom prst="rect">
            <a:avLst/>
          </a:prstGeom>
          <a:solidFill>
            <a:schemeClr val="bg1"/>
          </a:solidFill>
          <a:ln>
            <a:solidFill>
              <a:schemeClr val="tx1"/>
            </a:solidFill>
            <a:prstDash val="dashDot"/>
          </a:ln>
        </p:spPr>
        <p:txBody>
          <a:bodyPr wrap="square" rtlCol="0">
            <a:spAutoFit/>
          </a:bodyPr>
          <a:lstStyle/>
          <a:p>
            <a:r>
              <a:rPr lang="en-GB" sz="1100" dirty="0"/>
              <a:t>Catherine had been an alliance and a love marriage for Henry. She had previously been married at Arthur but the Pope grated the couple to marry in 1509 when Henry became king. She was loyal to Henry and acted as Regent in his absence. She helped to defeat the Scots in 1513.</a:t>
            </a:r>
          </a:p>
        </p:txBody>
      </p:sp>
      <p:sp>
        <p:nvSpPr>
          <p:cNvPr id="171" name="TextBox 170">
            <a:extLst>
              <a:ext uri="{FF2B5EF4-FFF2-40B4-BE49-F238E27FC236}">
                <a16:creationId xmlns:a16="http://schemas.microsoft.com/office/drawing/2014/main" id="{C4F0A6BC-48BE-4250-99CD-C9C4581419D8}"/>
              </a:ext>
            </a:extLst>
          </p:cNvPr>
          <p:cNvSpPr txBox="1"/>
          <p:nvPr/>
        </p:nvSpPr>
        <p:spPr>
          <a:xfrm>
            <a:off x="5169936" y="2201465"/>
            <a:ext cx="2585418" cy="1223412"/>
          </a:xfrm>
          <a:prstGeom prst="rect">
            <a:avLst/>
          </a:prstGeom>
          <a:solidFill>
            <a:schemeClr val="bg1"/>
          </a:solidFill>
          <a:ln>
            <a:solidFill>
              <a:schemeClr val="tx1"/>
            </a:solidFill>
            <a:prstDash val="dashDot"/>
          </a:ln>
        </p:spPr>
        <p:txBody>
          <a:bodyPr wrap="square" rtlCol="0">
            <a:spAutoFit/>
          </a:bodyPr>
          <a:lstStyle/>
          <a:p>
            <a:r>
              <a:rPr lang="en-GB" sz="1050" dirty="0"/>
              <a:t>Wolsey was given the duty of securing an annulment, initially through the Pope, as he was cardinal. However, in the Catholic Church marriage was for life and the pope had already granted the marriage to Henry and Catherine in 1509, after the death of Arthur, he was not going back on his word.</a:t>
            </a:r>
          </a:p>
        </p:txBody>
      </p:sp>
      <p:sp>
        <p:nvSpPr>
          <p:cNvPr id="175" name="TextBox 174">
            <a:extLst>
              <a:ext uri="{FF2B5EF4-FFF2-40B4-BE49-F238E27FC236}">
                <a16:creationId xmlns:a16="http://schemas.microsoft.com/office/drawing/2014/main" id="{2ECFC756-957C-4504-B3F7-3AB270B9E1FF}"/>
              </a:ext>
            </a:extLst>
          </p:cNvPr>
          <p:cNvSpPr txBox="1"/>
          <p:nvPr/>
        </p:nvSpPr>
        <p:spPr>
          <a:xfrm>
            <a:off x="9169254" y="2183053"/>
            <a:ext cx="2585418" cy="600164"/>
          </a:xfrm>
          <a:prstGeom prst="rect">
            <a:avLst/>
          </a:prstGeom>
          <a:solidFill>
            <a:schemeClr val="bg1"/>
          </a:solidFill>
          <a:ln>
            <a:solidFill>
              <a:schemeClr val="tx1"/>
            </a:solidFill>
            <a:prstDash val="dashDot"/>
          </a:ln>
        </p:spPr>
        <p:txBody>
          <a:bodyPr wrap="square" rtlCol="0">
            <a:spAutoFit/>
          </a:bodyPr>
          <a:lstStyle/>
          <a:p>
            <a:r>
              <a:rPr lang="en-GB" sz="1100" dirty="0"/>
              <a:t>Wolsey had failed to gain an annulment for Henry and his days in office seemed numbered. </a:t>
            </a:r>
          </a:p>
        </p:txBody>
      </p:sp>
      <p:pic>
        <p:nvPicPr>
          <p:cNvPr id="192" name="Picture 2" descr="https://static.thenounproject.com/png/851496-200.png">
            <a:extLst>
              <a:ext uri="{FF2B5EF4-FFF2-40B4-BE49-F238E27FC236}">
                <a16:creationId xmlns:a16="http://schemas.microsoft.com/office/drawing/2014/main" id="{4B424CEF-332F-4D3E-9D95-80FA9241ED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1488" y="1266526"/>
            <a:ext cx="952500" cy="952500"/>
          </a:xfrm>
          <a:prstGeom prst="rect">
            <a:avLst/>
          </a:prstGeom>
          <a:noFill/>
          <a:extLst>
            <a:ext uri="{909E8E84-426E-40DD-AFC4-6F175D3DCCD1}">
              <a14:hiddenFill xmlns:a14="http://schemas.microsoft.com/office/drawing/2010/main">
                <a:solidFill>
                  <a:srgbClr val="FFFFFF"/>
                </a:solidFill>
              </a14:hiddenFill>
            </a:ext>
          </a:extLst>
        </p:spPr>
      </p:pic>
      <p:pic>
        <p:nvPicPr>
          <p:cNvPr id="193" name="Picture 4" descr="https://static.thenounproject.com/png/2103921-200.png">
            <a:extLst>
              <a:ext uri="{FF2B5EF4-FFF2-40B4-BE49-F238E27FC236}">
                <a16:creationId xmlns:a16="http://schemas.microsoft.com/office/drawing/2014/main" id="{46C9D86A-F2D3-4E2E-A1C3-4FA49B3A05F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45971" y="1464857"/>
            <a:ext cx="571463" cy="571463"/>
          </a:xfrm>
          <a:prstGeom prst="rect">
            <a:avLst/>
          </a:prstGeom>
          <a:noFill/>
          <a:extLst>
            <a:ext uri="{909E8E84-426E-40DD-AFC4-6F175D3DCCD1}">
              <a14:hiddenFill xmlns:a14="http://schemas.microsoft.com/office/drawing/2010/main">
                <a:solidFill>
                  <a:srgbClr val="FFFFFF"/>
                </a:solidFill>
              </a14:hiddenFill>
            </a:ext>
          </a:extLst>
        </p:spPr>
      </p:pic>
      <p:sp>
        <p:nvSpPr>
          <p:cNvPr id="195" name="TextBox 194">
            <a:extLst>
              <a:ext uri="{FF2B5EF4-FFF2-40B4-BE49-F238E27FC236}">
                <a16:creationId xmlns:a16="http://schemas.microsoft.com/office/drawing/2014/main" id="{7DC092DA-D830-4165-89FA-02668B29BC70}"/>
              </a:ext>
            </a:extLst>
          </p:cNvPr>
          <p:cNvSpPr txBox="1"/>
          <p:nvPr/>
        </p:nvSpPr>
        <p:spPr>
          <a:xfrm>
            <a:off x="5150057" y="3573397"/>
            <a:ext cx="2585418" cy="261610"/>
          </a:xfrm>
          <a:prstGeom prst="rect">
            <a:avLst/>
          </a:prstGeom>
          <a:solidFill>
            <a:schemeClr val="bg1"/>
          </a:solidFill>
          <a:ln>
            <a:solidFill>
              <a:schemeClr val="tx1"/>
            </a:solidFill>
          </a:ln>
        </p:spPr>
        <p:txBody>
          <a:bodyPr wrap="square" rtlCol="0">
            <a:spAutoFit/>
          </a:bodyPr>
          <a:lstStyle/>
          <a:p>
            <a:r>
              <a:rPr lang="en-GB" sz="1100" dirty="0"/>
              <a:t>Other attempts at the annulment</a:t>
            </a:r>
          </a:p>
        </p:txBody>
      </p:sp>
      <p:sp>
        <p:nvSpPr>
          <p:cNvPr id="198" name="TextBox 197">
            <a:extLst>
              <a:ext uri="{FF2B5EF4-FFF2-40B4-BE49-F238E27FC236}">
                <a16:creationId xmlns:a16="http://schemas.microsoft.com/office/drawing/2014/main" id="{D9AAE917-30BF-483F-8064-F2B3A909EF71}"/>
              </a:ext>
            </a:extLst>
          </p:cNvPr>
          <p:cNvSpPr txBox="1"/>
          <p:nvPr/>
        </p:nvSpPr>
        <p:spPr>
          <a:xfrm>
            <a:off x="9160213" y="2965668"/>
            <a:ext cx="2585418" cy="261610"/>
          </a:xfrm>
          <a:prstGeom prst="rect">
            <a:avLst/>
          </a:prstGeom>
          <a:solidFill>
            <a:schemeClr val="bg1"/>
          </a:solidFill>
          <a:ln>
            <a:solidFill>
              <a:schemeClr val="tx1"/>
            </a:solidFill>
          </a:ln>
        </p:spPr>
        <p:txBody>
          <a:bodyPr wrap="square" rtlCol="0">
            <a:spAutoFit/>
          </a:bodyPr>
          <a:lstStyle/>
          <a:p>
            <a:r>
              <a:rPr lang="en-GB" sz="1100" dirty="0"/>
              <a:t>Fall of Wolsey</a:t>
            </a:r>
          </a:p>
        </p:txBody>
      </p:sp>
      <p:grpSp>
        <p:nvGrpSpPr>
          <p:cNvPr id="1025" name="Group 1024">
            <a:extLst>
              <a:ext uri="{FF2B5EF4-FFF2-40B4-BE49-F238E27FC236}">
                <a16:creationId xmlns:a16="http://schemas.microsoft.com/office/drawing/2014/main" id="{90646270-D7E6-4D8B-AB4D-0B70C1060420}"/>
              </a:ext>
            </a:extLst>
          </p:cNvPr>
          <p:cNvGrpSpPr/>
          <p:nvPr/>
        </p:nvGrpSpPr>
        <p:grpSpPr>
          <a:xfrm>
            <a:off x="5228440" y="3774599"/>
            <a:ext cx="2490314" cy="2149278"/>
            <a:chOff x="6462707" y="3943462"/>
            <a:chExt cx="2490314" cy="2149278"/>
          </a:xfrm>
        </p:grpSpPr>
        <p:cxnSp>
          <p:nvCxnSpPr>
            <p:cNvPr id="135" name="Straight Connector 134">
              <a:extLst>
                <a:ext uri="{FF2B5EF4-FFF2-40B4-BE49-F238E27FC236}">
                  <a16:creationId xmlns:a16="http://schemas.microsoft.com/office/drawing/2014/main" id="{19AEA96E-483E-49ED-90C8-A15C1F37197E}"/>
                </a:ext>
              </a:extLst>
            </p:cNvPr>
            <p:cNvCxnSpPr>
              <a:cxnSpLocks/>
            </p:cNvCxnSpPr>
            <p:nvPr/>
          </p:nvCxnSpPr>
          <p:spPr>
            <a:xfrm>
              <a:off x="6462707" y="3943462"/>
              <a:ext cx="6342" cy="2149278"/>
            </a:xfrm>
            <a:prstGeom prst="line">
              <a:avLst/>
            </a:prstGeom>
          </p:spPr>
          <p:style>
            <a:lnRef idx="1">
              <a:schemeClr val="accent1"/>
            </a:lnRef>
            <a:fillRef idx="0">
              <a:schemeClr val="accent1"/>
            </a:fillRef>
            <a:effectRef idx="0">
              <a:schemeClr val="accent1"/>
            </a:effectRef>
            <a:fontRef idx="minor">
              <a:schemeClr val="tx1"/>
            </a:fontRef>
          </p:style>
        </p:cxnSp>
        <p:grpSp>
          <p:nvGrpSpPr>
            <p:cNvPr id="200" name="Group 199">
              <a:extLst>
                <a:ext uri="{FF2B5EF4-FFF2-40B4-BE49-F238E27FC236}">
                  <a16:creationId xmlns:a16="http://schemas.microsoft.com/office/drawing/2014/main" id="{874C46B2-0CB7-483B-9AAE-5E1B2CBC5672}"/>
                </a:ext>
              </a:extLst>
            </p:cNvPr>
            <p:cNvGrpSpPr/>
            <p:nvPr/>
          </p:nvGrpSpPr>
          <p:grpSpPr>
            <a:xfrm>
              <a:off x="6489145" y="4055128"/>
              <a:ext cx="2324684" cy="430887"/>
              <a:chOff x="2467840" y="4048277"/>
              <a:chExt cx="2324684" cy="430887"/>
            </a:xfrm>
          </p:grpSpPr>
          <p:cxnSp>
            <p:nvCxnSpPr>
              <p:cNvPr id="201" name="Straight Connector 200">
                <a:extLst>
                  <a:ext uri="{FF2B5EF4-FFF2-40B4-BE49-F238E27FC236}">
                    <a16:creationId xmlns:a16="http://schemas.microsoft.com/office/drawing/2014/main" id="{31BC25C2-6B51-4E76-94FC-8C0B6F1F4B08}"/>
                  </a:ext>
                </a:extLst>
              </p:cNvPr>
              <p:cNvCxnSpPr>
                <a:cxnSpLocks/>
                <a:endCxn id="202" idx="1"/>
              </p:cNvCxnSpPr>
              <p:nvPr/>
            </p:nvCxnSpPr>
            <p:spPr>
              <a:xfrm>
                <a:off x="2467840" y="4263094"/>
                <a:ext cx="194346" cy="627"/>
              </a:xfrm>
              <a:prstGeom prst="line">
                <a:avLst/>
              </a:prstGeom>
            </p:spPr>
            <p:style>
              <a:lnRef idx="1">
                <a:schemeClr val="accent1"/>
              </a:lnRef>
              <a:fillRef idx="0">
                <a:schemeClr val="accent1"/>
              </a:fillRef>
              <a:effectRef idx="0">
                <a:schemeClr val="accent1"/>
              </a:effectRef>
              <a:fontRef idx="minor">
                <a:schemeClr val="tx1"/>
              </a:fontRef>
            </p:style>
          </p:cxnSp>
          <p:sp>
            <p:nvSpPr>
              <p:cNvPr id="202" name="TextBox 201">
                <a:extLst>
                  <a:ext uri="{FF2B5EF4-FFF2-40B4-BE49-F238E27FC236}">
                    <a16:creationId xmlns:a16="http://schemas.microsoft.com/office/drawing/2014/main" id="{461D25AB-042A-4A0B-ACF0-4B298E85A3EA}"/>
                  </a:ext>
                </a:extLst>
              </p:cNvPr>
              <p:cNvSpPr txBox="1"/>
              <p:nvPr/>
            </p:nvSpPr>
            <p:spPr>
              <a:xfrm>
                <a:off x="2662186" y="4048277"/>
                <a:ext cx="2130338" cy="430887"/>
              </a:xfrm>
              <a:prstGeom prst="rect">
                <a:avLst/>
              </a:prstGeom>
              <a:noFill/>
              <a:ln>
                <a:noFill/>
              </a:ln>
            </p:spPr>
            <p:txBody>
              <a:bodyPr wrap="square" rtlCol="0">
                <a:spAutoFit/>
              </a:bodyPr>
              <a:lstStyle/>
              <a:p>
                <a:r>
                  <a:rPr lang="en-GB" sz="1100" dirty="0"/>
                  <a:t>Bible verse Leviticus – should not marry brothers wife = childless.</a:t>
                </a:r>
              </a:p>
            </p:txBody>
          </p:sp>
        </p:grpSp>
        <p:grpSp>
          <p:nvGrpSpPr>
            <p:cNvPr id="204" name="Group 203">
              <a:extLst>
                <a:ext uri="{FF2B5EF4-FFF2-40B4-BE49-F238E27FC236}">
                  <a16:creationId xmlns:a16="http://schemas.microsoft.com/office/drawing/2014/main" id="{20F7DCE6-9A57-4662-955E-779CB49D5D9B}"/>
                </a:ext>
              </a:extLst>
            </p:cNvPr>
            <p:cNvGrpSpPr/>
            <p:nvPr/>
          </p:nvGrpSpPr>
          <p:grpSpPr>
            <a:xfrm>
              <a:off x="6478174" y="4569609"/>
              <a:ext cx="2340743" cy="430887"/>
              <a:chOff x="2451781" y="4048277"/>
              <a:chExt cx="2340743" cy="430887"/>
            </a:xfrm>
          </p:grpSpPr>
          <p:cxnSp>
            <p:nvCxnSpPr>
              <p:cNvPr id="205" name="Straight Connector 204">
                <a:extLst>
                  <a:ext uri="{FF2B5EF4-FFF2-40B4-BE49-F238E27FC236}">
                    <a16:creationId xmlns:a16="http://schemas.microsoft.com/office/drawing/2014/main" id="{C433B73C-0298-4FBD-A8FD-AF2016259B4A}"/>
                  </a:ext>
                </a:extLst>
              </p:cNvPr>
              <p:cNvCxnSpPr>
                <a:cxnSpLocks/>
                <a:endCxn id="206" idx="1"/>
              </p:cNvCxnSpPr>
              <p:nvPr/>
            </p:nvCxnSpPr>
            <p:spPr>
              <a:xfrm flipV="1">
                <a:off x="2451781" y="4263721"/>
                <a:ext cx="210405" cy="2"/>
              </a:xfrm>
              <a:prstGeom prst="line">
                <a:avLst/>
              </a:prstGeom>
            </p:spPr>
            <p:style>
              <a:lnRef idx="1">
                <a:schemeClr val="accent1"/>
              </a:lnRef>
              <a:fillRef idx="0">
                <a:schemeClr val="accent1"/>
              </a:fillRef>
              <a:effectRef idx="0">
                <a:schemeClr val="accent1"/>
              </a:effectRef>
              <a:fontRef idx="minor">
                <a:schemeClr val="tx1"/>
              </a:fontRef>
            </p:style>
          </p:cxnSp>
          <p:sp>
            <p:nvSpPr>
              <p:cNvPr id="206" name="TextBox 205">
                <a:extLst>
                  <a:ext uri="{FF2B5EF4-FFF2-40B4-BE49-F238E27FC236}">
                    <a16:creationId xmlns:a16="http://schemas.microsoft.com/office/drawing/2014/main" id="{4FF42EAE-8C24-4B5A-949A-8CAFE69021CA}"/>
                  </a:ext>
                </a:extLst>
              </p:cNvPr>
              <p:cNvSpPr txBox="1"/>
              <p:nvPr/>
            </p:nvSpPr>
            <p:spPr>
              <a:xfrm>
                <a:off x="2662186" y="4048277"/>
                <a:ext cx="2130338" cy="430887"/>
              </a:xfrm>
              <a:prstGeom prst="rect">
                <a:avLst/>
              </a:prstGeom>
              <a:noFill/>
              <a:ln>
                <a:noFill/>
              </a:ln>
            </p:spPr>
            <p:txBody>
              <a:bodyPr wrap="square" rtlCol="0">
                <a:spAutoFit/>
              </a:bodyPr>
              <a:lstStyle/>
              <a:p>
                <a:r>
                  <a:rPr lang="en-GB" sz="1100" dirty="0"/>
                  <a:t>But Catherine used Deuteronomy to justify the marriage in the Bible</a:t>
                </a:r>
              </a:p>
            </p:txBody>
          </p:sp>
        </p:grpSp>
        <p:grpSp>
          <p:nvGrpSpPr>
            <p:cNvPr id="208" name="Group 207">
              <a:extLst>
                <a:ext uri="{FF2B5EF4-FFF2-40B4-BE49-F238E27FC236}">
                  <a16:creationId xmlns:a16="http://schemas.microsoft.com/office/drawing/2014/main" id="{ABA82917-FA4B-48EB-81FB-99AAFEA3B712}"/>
                </a:ext>
              </a:extLst>
            </p:cNvPr>
            <p:cNvGrpSpPr/>
            <p:nvPr/>
          </p:nvGrpSpPr>
          <p:grpSpPr>
            <a:xfrm>
              <a:off x="6475894" y="4996037"/>
              <a:ext cx="2477127" cy="430887"/>
              <a:chOff x="2454589" y="4048277"/>
              <a:chExt cx="2477127" cy="430887"/>
            </a:xfrm>
          </p:grpSpPr>
          <p:cxnSp>
            <p:nvCxnSpPr>
              <p:cNvPr id="209" name="Straight Connector 208">
                <a:extLst>
                  <a:ext uri="{FF2B5EF4-FFF2-40B4-BE49-F238E27FC236}">
                    <a16:creationId xmlns:a16="http://schemas.microsoft.com/office/drawing/2014/main" id="{71E16B5F-DB1B-46E4-9FC8-897884FA8B70}"/>
                  </a:ext>
                </a:extLst>
              </p:cNvPr>
              <p:cNvCxnSpPr>
                <a:cxnSpLocks/>
              </p:cNvCxnSpPr>
              <p:nvPr/>
            </p:nvCxnSpPr>
            <p:spPr>
              <a:xfrm>
                <a:off x="2454589" y="4179082"/>
                <a:ext cx="207597" cy="0"/>
              </a:xfrm>
              <a:prstGeom prst="line">
                <a:avLst/>
              </a:prstGeom>
            </p:spPr>
            <p:style>
              <a:lnRef idx="1">
                <a:schemeClr val="accent1"/>
              </a:lnRef>
              <a:fillRef idx="0">
                <a:schemeClr val="accent1"/>
              </a:fillRef>
              <a:effectRef idx="0">
                <a:schemeClr val="accent1"/>
              </a:effectRef>
              <a:fontRef idx="minor">
                <a:schemeClr val="tx1"/>
              </a:fontRef>
            </p:style>
          </p:cxnSp>
          <p:sp>
            <p:nvSpPr>
              <p:cNvPr id="210" name="TextBox 209">
                <a:extLst>
                  <a:ext uri="{FF2B5EF4-FFF2-40B4-BE49-F238E27FC236}">
                    <a16:creationId xmlns:a16="http://schemas.microsoft.com/office/drawing/2014/main" id="{581DB551-3C37-45A5-A0FF-2422D12A8239}"/>
                  </a:ext>
                </a:extLst>
              </p:cNvPr>
              <p:cNvSpPr txBox="1"/>
              <p:nvPr/>
            </p:nvSpPr>
            <p:spPr>
              <a:xfrm>
                <a:off x="2662186" y="4048277"/>
                <a:ext cx="2269530" cy="430887"/>
              </a:xfrm>
              <a:prstGeom prst="rect">
                <a:avLst/>
              </a:prstGeom>
              <a:noFill/>
              <a:ln>
                <a:noFill/>
              </a:ln>
            </p:spPr>
            <p:txBody>
              <a:bodyPr wrap="square" rtlCol="0">
                <a:spAutoFit/>
              </a:bodyPr>
              <a:lstStyle/>
              <a:p>
                <a:r>
                  <a:rPr lang="en-GB" sz="1100" dirty="0"/>
                  <a:t>Wolsey attempted to question the Spanish translation of the marriage</a:t>
                </a:r>
              </a:p>
            </p:txBody>
          </p:sp>
        </p:grpSp>
        <p:grpSp>
          <p:nvGrpSpPr>
            <p:cNvPr id="213" name="Group 212">
              <a:extLst>
                <a:ext uri="{FF2B5EF4-FFF2-40B4-BE49-F238E27FC236}">
                  <a16:creationId xmlns:a16="http://schemas.microsoft.com/office/drawing/2014/main" id="{74A49407-E5A9-487C-B8A4-24CB5CD9EE3E}"/>
                </a:ext>
              </a:extLst>
            </p:cNvPr>
            <p:cNvGrpSpPr/>
            <p:nvPr/>
          </p:nvGrpSpPr>
          <p:grpSpPr>
            <a:xfrm>
              <a:off x="6475894" y="5468485"/>
              <a:ext cx="2337935" cy="430887"/>
              <a:chOff x="2454589" y="4048277"/>
              <a:chExt cx="2337935" cy="430887"/>
            </a:xfrm>
          </p:grpSpPr>
          <p:cxnSp>
            <p:nvCxnSpPr>
              <p:cNvPr id="214" name="Straight Connector 213">
                <a:extLst>
                  <a:ext uri="{FF2B5EF4-FFF2-40B4-BE49-F238E27FC236}">
                    <a16:creationId xmlns:a16="http://schemas.microsoft.com/office/drawing/2014/main" id="{E2ED0BD2-9687-4392-B108-2F5B7686C76D}"/>
                  </a:ext>
                </a:extLst>
              </p:cNvPr>
              <p:cNvCxnSpPr>
                <a:cxnSpLocks/>
              </p:cNvCxnSpPr>
              <p:nvPr/>
            </p:nvCxnSpPr>
            <p:spPr>
              <a:xfrm>
                <a:off x="2454589" y="4179082"/>
                <a:ext cx="259097" cy="0"/>
              </a:xfrm>
              <a:prstGeom prst="line">
                <a:avLst/>
              </a:prstGeom>
            </p:spPr>
            <p:style>
              <a:lnRef idx="1">
                <a:schemeClr val="accent1"/>
              </a:lnRef>
              <a:fillRef idx="0">
                <a:schemeClr val="accent1"/>
              </a:fillRef>
              <a:effectRef idx="0">
                <a:schemeClr val="accent1"/>
              </a:effectRef>
              <a:fontRef idx="minor">
                <a:schemeClr val="tx1"/>
              </a:fontRef>
            </p:style>
          </p:cxnSp>
          <p:sp>
            <p:nvSpPr>
              <p:cNvPr id="215" name="TextBox 214">
                <a:extLst>
                  <a:ext uri="{FF2B5EF4-FFF2-40B4-BE49-F238E27FC236}">
                    <a16:creationId xmlns:a16="http://schemas.microsoft.com/office/drawing/2014/main" id="{201EC9A7-DD68-46A2-96EC-122A9B2F9953}"/>
                  </a:ext>
                </a:extLst>
              </p:cNvPr>
              <p:cNvSpPr txBox="1"/>
              <p:nvPr/>
            </p:nvSpPr>
            <p:spPr>
              <a:xfrm>
                <a:off x="2720028" y="4048277"/>
                <a:ext cx="2072496" cy="430887"/>
              </a:xfrm>
              <a:prstGeom prst="rect">
                <a:avLst/>
              </a:prstGeom>
              <a:noFill/>
              <a:ln>
                <a:noFill/>
              </a:ln>
            </p:spPr>
            <p:txBody>
              <a:bodyPr wrap="square" rtlCol="0">
                <a:spAutoFit/>
              </a:bodyPr>
              <a:lstStyle/>
              <a:p>
                <a:r>
                  <a:rPr lang="en-GB" sz="1100" i="1" dirty="0"/>
                  <a:t>Catherine was asked to become a nun.</a:t>
                </a:r>
              </a:p>
            </p:txBody>
          </p:sp>
        </p:grpSp>
      </p:grpSp>
      <p:grpSp>
        <p:nvGrpSpPr>
          <p:cNvPr id="1041" name="Group 1040">
            <a:extLst>
              <a:ext uri="{FF2B5EF4-FFF2-40B4-BE49-F238E27FC236}">
                <a16:creationId xmlns:a16="http://schemas.microsoft.com/office/drawing/2014/main" id="{8D913201-FB43-40E3-B6B1-0D4125C9DDB8}"/>
              </a:ext>
            </a:extLst>
          </p:cNvPr>
          <p:cNvGrpSpPr/>
          <p:nvPr/>
        </p:nvGrpSpPr>
        <p:grpSpPr>
          <a:xfrm>
            <a:off x="1705236" y="3565525"/>
            <a:ext cx="2585418" cy="2729920"/>
            <a:chOff x="1705236" y="3639956"/>
            <a:chExt cx="2585418" cy="2729920"/>
          </a:xfrm>
        </p:grpSpPr>
        <p:sp>
          <p:nvSpPr>
            <p:cNvPr id="178" name="TextBox 177">
              <a:extLst>
                <a:ext uri="{FF2B5EF4-FFF2-40B4-BE49-F238E27FC236}">
                  <a16:creationId xmlns:a16="http://schemas.microsoft.com/office/drawing/2014/main" id="{A578B491-6EBE-4007-9380-312D8AAE2F4F}"/>
                </a:ext>
              </a:extLst>
            </p:cNvPr>
            <p:cNvSpPr txBox="1"/>
            <p:nvPr/>
          </p:nvSpPr>
          <p:spPr>
            <a:xfrm>
              <a:off x="1705236" y="3639956"/>
              <a:ext cx="2585418" cy="261610"/>
            </a:xfrm>
            <a:prstGeom prst="rect">
              <a:avLst/>
            </a:prstGeom>
            <a:solidFill>
              <a:schemeClr val="bg1"/>
            </a:solidFill>
            <a:ln>
              <a:solidFill>
                <a:schemeClr val="tx1"/>
              </a:solidFill>
            </a:ln>
          </p:spPr>
          <p:txBody>
            <a:bodyPr wrap="square" rtlCol="0">
              <a:spAutoFit/>
            </a:bodyPr>
            <a:lstStyle/>
            <a:p>
              <a:r>
                <a:rPr lang="en-GB" sz="1100" dirty="0"/>
                <a:t>When did the marriage go wrong?</a:t>
              </a:r>
            </a:p>
          </p:txBody>
        </p:sp>
        <p:grpSp>
          <p:nvGrpSpPr>
            <p:cNvPr id="230" name="Group 229">
              <a:extLst>
                <a:ext uri="{FF2B5EF4-FFF2-40B4-BE49-F238E27FC236}">
                  <a16:creationId xmlns:a16="http://schemas.microsoft.com/office/drawing/2014/main" id="{10258C99-2864-4B29-827F-23C9A88E5FA8}"/>
                </a:ext>
              </a:extLst>
            </p:cNvPr>
            <p:cNvGrpSpPr/>
            <p:nvPr/>
          </p:nvGrpSpPr>
          <p:grpSpPr>
            <a:xfrm>
              <a:off x="1805076" y="3901566"/>
              <a:ext cx="2356210" cy="2468310"/>
              <a:chOff x="6462707" y="3943462"/>
              <a:chExt cx="2356210" cy="2468310"/>
            </a:xfrm>
          </p:grpSpPr>
          <p:cxnSp>
            <p:nvCxnSpPr>
              <p:cNvPr id="231" name="Straight Connector 230">
                <a:extLst>
                  <a:ext uri="{FF2B5EF4-FFF2-40B4-BE49-F238E27FC236}">
                    <a16:creationId xmlns:a16="http://schemas.microsoft.com/office/drawing/2014/main" id="{D9506627-AB8D-4027-B31C-DC483B50A10F}"/>
                  </a:ext>
                </a:extLst>
              </p:cNvPr>
              <p:cNvCxnSpPr>
                <a:cxnSpLocks/>
              </p:cNvCxnSpPr>
              <p:nvPr/>
            </p:nvCxnSpPr>
            <p:spPr>
              <a:xfrm>
                <a:off x="6462707" y="3943462"/>
                <a:ext cx="24187" cy="1998951"/>
              </a:xfrm>
              <a:prstGeom prst="line">
                <a:avLst/>
              </a:prstGeom>
            </p:spPr>
            <p:style>
              <a:lnRef idx="1">
                <a:schemeClr val="accent1"/>
              </a:lnRef>
              <a:fillRef idx="0">
                <a:schemeClr val="accent1"/>
              </a:fillRef>
              <a:effectRef idx="0">
                <a:schemeClr val="accent1"/>
              </a:effectRef>
              <a:fontRef idx="minor">
                <a:schemeClr val="tx1"/>
              </a:fontRef>
            </p:style>
          </p:cxnSp>
          <p:grpSp>
            <p:nvGrpSpPr>
              <p:cNvPr id="232" name="Group 231">
                <a:extLst>
                  <a:ext uri="{FF2B5EF4-FFF2-40B4-BE49-F238E27FC236}">
                    <a16:creationId xmlns:a16="http://schemas.microsoft.com/office/drawing/2014/main" id="{E19CA1FE-AB86-470A-BBFD-90502BF74760}"/>
                  </a:ext>
                </a:extLst>
              </p:cNvPr>
              <p:cNvGrpSpPr/>
              <p:nvPr/>
            </p:nvGrpSpPr>
            <p:grpSpPr>
              <a:xfrm>
                <a:off x="6475894" y="4000540"/>
                <a:ext cx="2337935" cy="430887"/>
                <a:chOff x="2454589" y="3993689"/>
                <a:chExt cx="2337935" cy="430887"/>
              </a:xfrm>
            </p:grpSpPr>
            <p:cxnSp>
              <p:nvCxnSpPr>
                <p:cNvPr id="250" name="Straight Connector 249">
                  <a:extLst>
                    <a:ext uri="{FF2B5EF4-FFF2-40B4-BE49-F238E27FC236}">
                      <a16:creationId xmlns:a16="http://schemas.microsoft.com/office/drawing/2014/main" id="{F4B1C4DC-096C-49C6-8BD7-2E06AD0E6F16}"/>
                    </a:ext>
                  </a:extLst>
                </p:cNvPr>
                <p:cNvCxnSpPr>
                  <a:cxnSpLocks/>
                  <a:endCxn id="251" idx="1"/>
                </p:cNvCxnSpPr>
                <p:nvPr/>
              </p:nvCxnSpPr>
              <p:spPr>
                <a:xfrm>
                  <a:off x="2454589" y="4209132"/>
                  <a:ext cx="207597" cy="1"/>
                </a:xfrm>
                <a:prstGeom prst="line">
                  <a:avLst/>
                </a:prstGeom>
              </p:spPr>
              <p:style>
                <a:lnRef idx="1">
                  <a:schemeClr val="accent1"/>
                </a:lnRef>
                <a:fillRef idx="0">
                  <a:schemeClr val="accent1"/>
                </a:fillRef>
                <a:effectRef idx="0">
                  <a:schemeClr val="accent1"/>
                </a:effectRef>
                <a:fontRef idx="minor">
                  <a:schemeClr val="tx1"/>
                </a:fontRef>
              </p:style>
            </p:cxnSp>
            <p:sp>
              <p:nvSpPr>
                <p:cNvPr id="251" name="TextBox 250">
                  <a:extLst>
                    <a:ext uri="{FF2B5EF4-FFF2-40B4-BE49-F238E27FC236}">
                      <a16:creationId xmlns:a16="http://schemas.microsoft.com/office/drawing/2014/main" id="{10828BA4-9DB6-4FDF-84E2-C62FECCF173D}"/>
                    </a:ext>
                  </a:extLst>
                </p:cNvPr>
                <p:cNvSpPr txBox="1"/>
                <p:nvPr/>
              </p:nvSpPr>
              <p:spPr>
                <a:xfrm>
                  <a:off x="2662186" y="3993689"/>
                  <a:ext cx="2130338" cy="430887"/>
                </a:xfrm>
                <a:prstGeom prst="rect">
                  <a:avLst/>
                </a:prstGeom>
                <a:noFill/>
                <a:ln>
                  <a:noFill/>
                </a:ln>
              </p:spPr>
              <p:txBody>
                <a:bodyPr wrap="square" rtlCol="0">
                  <a:spAutoFit/>
                </a:bodyPr>
                <a:lstStyle/>
                <a:p>
                  <a:r>
                    <a:rPr lang="en-GB" sz="1100" dirty="0"/>
                    <a:t>Catherine had 6 pregnancies with only one surviving child – Mary.</a:t>
                  </a:r>
                </a:p>
              </p:txBody>
            </p:sp>
          </p:grpSp>
          <p:grpSp>
            <p:nvGrpSpPr>
              <p:cNvPr id="234" name="Group 233">
                <a:extLst>
                  <a:ext uri="{FF2B5EF4-FFF2-40B4-BE49-F238E27FC236}">
                    <a16:creationId xmlns:a16="http://schemas.microsoft.com/office/drawing/2014/main" id="{5AC41B47-0863-4FA4-8B3C-2BFE3D1CD9B1}"/>
                  </a:ext>
                </a:extLst>
              </p:cNvPr>
              <p:cNvGrpSpPr/>
              <p:nvPr/>
            </p:nvGrpSpPr>
            <p:grpSpPr>
              <a:xfrm>
                <a:off x="6474137" y="4569609"/>
                <a:ext cx="2344780" cy="600164"/>
                <a:chOff x="2447744" y="4048277"/>
                <a:chExt cx="2344780" cy="600164"/>
              </a:xfrm>
            </p:grpSpPr>
            <p:cxnSp>
              <p:nvCxnSpPr>
                <p:cNvPr id="248" name="Straight Connector 247">
                  <a:extLst>
                    <a:ext uri="{FF2B5EF4-FFF2-40B4-BE49-F238E27FC236}">
                      <a16:creationId xmlns:a16="http://schemas.microsoft.com/office/drawing/2014/main" id="{206F9547-EA3B-445C-8218-4CC570347CE1}"/>
                    </a:ext>
                  </a:extLst>
                </p:cNvPr>
                <p:cNvCxnSpPr>
                  <a:cxnSpLocks/>
                  <a:endCxn id="249" idx="1"/>
                </p:cNvCxnSpPr>
                <p:nvPr/>
              </p:nvCxnSpPr>
              <p:spPr>
                <a:xfrm flipV="1">
                  <a:off x="2447744" y="4348359"/>
                  <a:ext cx="214442" cy="2"/>
                </a:xfrm>
                <a:prstGeom prst="line">
                  <a:avLst/>
                </a:prstGeom>
              </p:spPr>
              <p:style>
                <a:lnRef idx="1">
                  <a:schemeClr val="accent1"/>
                </a:lnRef>
                <a:fillRef idx="0">
                  <a:schemeClr val="accent1"/>
                </a:fillRef>
                <a:effectRef idx="0">
                  <a:schemeClr val="accent1"/>
                </a:effectRef>
                <a:fontRef idx="minor">
                  <a:schemeClr val="tx1"/>
                </a:fontRef>
              </p:style>
            </p:cxnSp>
            <p:sp>
              <p:nvSpPr>
                <p:cNvPr id="249" name="TextBox 248">
                  <a:extLst>
                    <a:ext uri="{FF2B5EF4-FFF2-40B4-BE49-F238E27FC236}">
                      <a16:creationId xmlns:a16="http://schemas.microsoft.com/office/drawing/2014/main" id="{506F4FE2-985A-40DC-B137-8988732798AD}"/>
                    </a:ext>
                  </a:extLst>
                </p:cNvPr>
                <p:cNvSpPr txBox="1"/>
                <p:nvPr/>
              </p:nvSpPr>
              <p:spPr>
                <a:xfrm>
                  <a:off x="2662186" y="4048277"/>
                  <a:ext cx="2130338" cy="600164"/>
                </a:xfrm>
                <a:prstGeom prst="rect">
                  <a:avLst/>
                </a:prstGeom>
                <a:noFill/>
                <a:ln>
                  <a:noFill/>
                </a:ln>
              </p:spPr>
              <p:txBody>
                <a:bodyPr wrap="square" rtlCol="0">
                  <a:spAutoFit/>
                </a:bodyPr>
                <a:lstStyle/>
                <a:p>
                  <a:r>
                    <a:rPr lang="en-GB" sz="1100" dirty="0"/>
                    <a:t>Henry had an affair with Bessie Blount, who he had an illegitimate son with – Henry Fitzroy.</a:t>
                  </a:r>
                </a:p>
              </p:txBody>
            </p:sp>
          </p:grpSp>
          <p:grpSp>
            <p:nvGrpSpPr>
              <p:cNvPr id="238" name="Group 237">
                <a:extLst>
                  <a:ext uri="{FF2B5EF4-FFF2-40B4-BE49-F238E27FC236}">
                    <a16:creationId xmlns:a16="http://schemas.microsoft.com/office/drawing/2014/main" id="{18039234-CFEB-4786-ACFA-AE742411863E}"/>
                  </a:ext>
                </a:extLst>
              </p:cNvPr>
              <p:cNvGrpSpPr/>
              <p:nvPr/>
            </p:nvGrpSpPr>
            <p:grpSpPr>
              <a:xfrm>
                <a:off x="6464859" y="5275247"/>
                <a:ext cx="2337935" cy="430887"/>
                <a:chOff x="2443554" y="3855039"/>
                <a:chExt cx="2337935" cy="430887"/>
              </a:xfrm>
            </p:grpSpPr>
            <p:cxnSp>
              <p:nvCxnSpPr>
                <p:cNvPr id="244" name="Straight Connector 243">
                  <a:extLst>
                    <a:ext uri="{FF2B5EF4-FFF2-40B4-BE49-F238E27FC236}">
                      <a16:creationId xmlns:a16="http://schemas.microsoft.com/office/drawing/2014/main" id="{4C135275-BA4D-40A9-AA7F-73DC391ED2B4}"/>
                    </a:ext>
                  </a:extLst>
                </p:cNvPr>
                <p:cNvCxnSpPr>
                  <a:cxnSpLocks/>
                </p:cNvCxnSpPr>
                <p:nvPr/>
              </p:nvCxnSpPr>
              <p:spPr>
                <a:xfrm>
                  <a:off x="2443554" y="3985844"/>
                  <a:ext cx="313991" cy="0"/>
                </a:xfrm>
                <a:prstGeom prst="line">
                  <a:avLst/>
                </a:prstGeom>
              </p:spPr>
              <p:style>
                <a:lnRef idx="1">
                  <a:schemeClr val="accent1"/>
                </a:lnRef>
                <a:fillRef idx="0">
                  <a:schemeClr val="accent1"/>
                </a:fillRef>
                <a:effectRef idx="0">
                  <a:schemeClr val="accent1"/>
                </a:effectRef>
                <a:fontRef idx="minor">
                  <a:schemeClr val="tx1"/>
                </a:fontRef>
              </p:style>
            </p:cxnSp>
            <p:sp>
              <p:nvSpPr>
                <p:cNvPr id="245" name="TextBox 244">
                  <a:extLst>
                    <a:ext uri="{FF2B5EF4-FFF2-40B4-BE49-F238E27FC236}">
                      <a16:creationId xmlns:a16="http://schemas.microsoft.com/office/drawing/2014/main" id="{A7470062-AB69-4831-B128-AB359CFB12FE}"/>
                    </a:ext>
                  </a:extLst>
                </p:cNvPr>
                <p:cNvSpPr txBox="1"/>
                <p:nvPr/>
              </p:nvSpPr>
              <p:spPr>
                <a:xfrm>
                  <a:off x="2651151" y="3855039"/>
                  <a:ext cx="2130338" cy="430887"/>
                </a:xfrm>
                <a:prstGeom prst="rect">
                  <a:avLst/>
                </a:prstGeom>
                <a:noFill/>
                <a:ln>
                  <a:noFill/>
                </a:ln>
              </p:spPr>
              <p:txBody>
                <a:bodyPr wrap="square" rtlCol="0">
                  <a:spAutoFit/>
                </a:bodyPr>
                <a:lstStyle/>
                <a:p>
                  <a:r>
                    <a:rPr lang="en-GB" sz="1100" dirty="0"/>
                    <a:t>Catherine in 1524 was 39, too old to have any more children. </a:t>
                  </a:r>
                </a:p>
              </p:txBody>
            </p:sp>
          </p:grpSp>
          <p:grpSp>
            <p:nvGrpSpPr>
              <p:cNvPr id="240" name="Group 239">
                <a:extLst>
                  <a:ext uri="{FF2B5EF4-FFF2-40B4-BE49-F238E27FC236}">
                    <a16:creationId xmlns:a16="http://schemas.microsoft.com/office/drawing/2014/main" id="{6E006425-833F-4263-9E49-81EE9AE6AF8E}"/>
                  </a:ext>
                </a:extLst>
              </p:cNvPr>
              <p:cNvGrpSpPr/>
              <p:nvPr/>
            </p:nvGrpSpPr>
            <p:grpSpPr>
              <a:xfrm>
                <a:off x="6464859" y="5811608"/>
                <a:ext cx="2337935" cy="600164"/>
                <a:chOff x="2454589" y="3903595"/>
                <a:chExt cx="2337935" cy="600164"/>
              </a:xfrm>
            </p:grpSpPr>
            <p:cxnSp>
              <p:nvCxnSpPr>
                <p:cNvPr id="242" name="Straight Connector 241">
                  <a:extLst>
                    <a:ext uri="{FF2B5EF4-FFF2-40B4-BE49-F238E27FC236}">
                      <a16:creationId xmlns:a16="http://schemas.microsoft.com/office/drawing/2014/main" id="{36138764-37CE-4F71-B18D-59216B7DD14F}"/>
                    </a:ext>
                  </a:extLst>
                </p:cNvPr>
                <p:cNvCxnSpPr>
                  <a:cxnSpLocks/>
                </p:cNvCxnSpPr>
                <p:nvPr/>
              </p:nvCxnSpPr>
              <p:spPr>
                <a:xfrm>
                  <a:off x="2454589" y="4034400"/>
                  <a:ext cx="313991" cy="0"/>
                </a:xfrm>
                <a:prstGeom prst="line">
                  <a:avLst/>
                </a:prstGeom>
              </p:spPr>
              <p:style>
                <a:lnRef idx="1">
                  <a:schemeClr val="accent1"/>
                </a:lnRef>
                <a:fillRef idx="0">
                  <a:schemeClr val="accent1"/>
                </a:fillRef>
                <a:effectRef idx="0">
                  <a:schemeClr val="accent1"/>
                </a:effectRef>
                <a:fontRef idx="minor">
                  <a:schemeClr val="tx1"/>
                </a:fontRef>
              </p:style>
            </p:cxnSp>
            <p:sp>
              <p:nvSpPr>
                <p:cNvPr id="243" name="TextBox 242">
                  <a:extLst>
                    <a:ext uri="{FF2B5EF4-FFF2-40B4-BE49-F238E27FC236}">
                      <a16:creationId xmlns:a16="http://schemas.microsoft.com/office/drawing/2014/main" id="{7FE68BC6-2249-4F0E-B8AB-612CF33AB843}"/>
                    </a:ext>
                  </a:extLst>
                </p:cNvPr>
                <p:cNvSpPr txBox="1"/>
                <p:nvPr/>
              </p:nvSpPr>
              <p:spPr>
                <a:xfrm>
                  <a:off x="2694136" y="3903595"/>
                  <a:ext cx="2098388" cy="600164"/>
                </a:xfrm>
                <a:prstGeom prst="rect">
                  <a:avLst/>
                </a:prstGeom>
                <a:noFill/>
                <a:ln>
                  <a:noFill/>
                </a:ln>
              </p:spPr>
              <p:txBody>
                <a:bodyPr wrap="square" rtlCol="0">
                  <a:spAutoFit/>
                </a:bodyPr>
                <a:lstStyle/>
                <a:p>
                  <a:r>
                    <a:rPr lang="en-GB" sz="1100" dirty="0"/>
                    <a:t>Henry was interested in Anne Boleyn, Catherine’s lady in waiting.</a:t>
                  </a:r>
                </a:p>
              </p:txBody>
            </p:sp>
          </p:grpSp>
        </p:grpSp>
      </p:grpSp>
      <p:grpSp>
        <p:nvGrpSpPr>
          <p:cNvPr id="268" name="Group 267">
            <a:extLst>
              <a:ext uri="{FF2B5EF4-FFF2-40B4-BE49-F238E27FC236}">
                <a16:creationId xmlns:a16="http://schemas.microsoft.com/office/drawing/2014/main" id="{DDA3C6CF-EDFE-4161-A0D2-A53E76C2C15E}"/>
              </a:ext>
            </a:extLst>
          </p:cNvPr>
          <p:cNvGrpSpPr/>
          <p:nvPr/>
        </p:nvGrpSpPr>
        <p:grpSpPr>
          <a:xfrm>
            <a:off x="9229091" y="3244852"/>
            <a:ext cx="2356210" cy="1483462"/>
            <a:chOff x="6462707" y="3943462"/>
            <a:chExt cx="2356210" cy="1483462"/>
          </a:xfrm>
        </p:grpSpPr>
        <p:cxnSp>
          <p:nvCxnSpPr>
            <p:cNvPr id="269" name="Straight Connector 268">
              <a:extLst>
                <a:ext uri="{FF2B5EF4-FFF2-40B4-BE49-F238E27FC236}">
                  <a16:creationId xmlns:a16="http://schemas.microsoft.com/office/drawing/2014/main" id="{0A033A40-37CC-442F-BD3B-3CD4E4B935C6}"/>
                </a:ext>
              </a:extLst>
            </p:cNvPr>
            <p:cNvCxnSpPr>
              <a:cxnSpLocks/>
            </p:cNvCxnSpPr>
            <p:nvPr/>
          </p:nvCxnSpPr>
          <p:spPr>
            <a:xfrm>
              <a:off x="6462707" y="3943462"/>
              <a:ext cx="6261" cy="1183380"/>
            </a:xfrm>
            <a:prstGeom prst="line">
              <a:avLst/>
            </a:prstGeom>
          </p:spPr>
          <p:style>
            <a:lnRef idx="1">
              <a:schemeClr val="accent1"/>
            </a:lnRef>
            <a:fillRef idx="0">
              <a:schemeClr val="accent1"/>
            </a:fillRef>
            <a:effectRef idx="0">
              <a:schemeClr val="accent1"/>
            </a:effectRef>
            <a:fontRef idx="minor">
              <a:schemeClr val="tx1"/>
            </a:fontRef>
          </p:style>
        </p:cxnSp>
        <p:grpSp>
          <p:nvGrpSpPr>
            <p:cNvPr id="270" name="Group 269">
              <a:extLst>
                <a:ext uri="{FF2B5EF4-FFF2-40B4-BE49-F238E27FC236}">
                  <a16:creationId xmlns:a16="http://schemas.microsoft.com/office/drawing/2014/main" id="{D948913C-CC41-41B1-A85F-F7851021C726}"/>
                </a:ext>
              </a:extLst>
            </p:cNvPr>
            <p:cNvGrpSpPr/>
            <p:nvPr/>
          </p:nvGrpSpPr>
          <p:grpSpPr>
            <a:xfrm>
              <a:off x="6472471" y="4055128"/>
              <a:ext cx="2341358" cy="430887"/>
              <a:chOff x="2451166" y="4048277"/>
              <a:chExt cx="2341358" cy="430887"/>
            </a:xfrm>
          </p:grpSpPr>
          <p:cxnSp>
            <p:nvCxnSpPr>
              <p:cNvPr id="288" name="Straight Connector 287">
                <a:extLst>
                  <a:ext uri="{FF2B5EF4-FFF2-40B4-BE49-F238E27FC236}">
                    <a16:creationId xmlns:a16="http://schemas.microsoft.com/office/drawing/2014/main" id="{78E79AB8-6DC4-4B65-8B4C-55DE108AB049}"/>
                  </a:ext>
                </a:extLst>
              </p:cNvPr>
              <p:cNvCxnSpPr>
                <a:cxnSpLocks/>
                <a:endCxn id="289" idx="1"/>
              </p:cNvCxnSpPr>
              <p:nvPr/>
            </p:nvCxnSpPr>
            <p:spPr>
              <a:xfrm>
                <a:off x="2451166" y="4179082"/>
                <a:ext cx="211020" cy="84639"/>
              </a:xfrm>
              <a:prstGeom prst="line">
                <a:avLst/>
              </a:prstGeom>
            </p:spPr>
            <p:style>
              <a:lnRef idx="1">
                <a:schemeClr val="accent1"/>
              </a:lnRef>
              <a:fillRef idx="0">
                <a:schemeClr val="accent1"/>
              </a:fillRef>
              <a:effectRef idx="0">
                <a:schemeClr val="accent1"/>
              </a:effectRef>
              <a:fontRef idx="minor">
                <a:schemeClr val="tx1"/>
              </a:fontRef>
            </p:style>
          </p:cxnSp>
          <p:sp>
            <p:nvSpPr>
              <p:cNvPr id="289" name="TextBox 288">
                <a:extLst>
                  <a:ext uri="{FF2B5EF4-FFF2-40B4-BE49-F238E27FC236}">
                    <a16:creationId xmlns:a16="http://schemas.microsoft.com/office/drawing/2014/main" id="{55335DCE-0941-426A-8C81-C63A5DA4C0C7}"/>
                  </a:ext>
                </a:extLst>
              </p:cNvPr>
              <p:cNvSpPr txBox="1"/>
              <p:nvPr/>
            </p:nvSpPr>
            <p:spPr>
              <a:xfrm>
                <a:off x="2662186" y="4048277"/>
                <a:ext cx="2130338" cy="430887"/>
              </a:xfrm>
              <a:prstGeom prst="rect">
                <a:avLst/>
              </a:prstGeom>
              <a:noFill/>
              <a:ln>
                <a:noFill/>
              </a:ln>
            </p:spPr>
            <p:txBody>
              <a:bodyPr wrap="square" rtlCol="0">
                <a:spAutoFit/>
              </a:bodyPr>
              <a:lstStyle/>
              <a:p>
                <a:r>
                  <a:rPr lang="en-GB" sz="1100" dirty="0"/>
                  <a:t>Dismissed as Lord Chancellor but remained Archbishop of York.</a:t>
                </a:r>
              </a:p>
            </p:txBody>
          </p:sp>
        </p:grpSp>
        <p:grpSp>
          <p:nvGrpSpPr>
            <p:cNvPr id="272" name="Group 271">
              <a:extLst>
                <a:ext uri="{FF2B5EF4-FFF2-40B4-BE49-F238E27FC236}">
                  <a16:creationId xmlns:a16="http://schemas.microsoft.com/office/drawing/2014/main" id="{248C34A0-B21E-466F-BDDD-71D609E81762}"/>
                </a:ext>
              </a:extLst>
            </p:cNvPr>
            <p:cNvGrpSpPr/>
            <p:nvPr/>
          </p:nvGrpSpPr>
          <p:grpSpPr>
            <a:xfrm>
              <a:off x="6471067" y="4552248"/>
              <a:ext cx="2347850" cy="430887"/>
              <a:chOff x="2444674" y="4030916"/>
              <a:chExt cx="2347850" cy="430887"/>
            </a:xfrm>
          </p:grpSpPr>
          <p:cxnSp>
            <p:nvCxnSpPr>
              <p:cNvPr id="286" name="Straight Connector 285">
                <a:extLst>
                  <a:ext uri="{FF2B5EF4-FFF2-40B4-BE49-F238E27FC236}">
                    <a16:creationId xmlns:a16="http://schemas.microsoft.com/office/drawing/2014/main" id="{DB519577-2D1F-4A3E-B733-72E0BE39AD15}"/>
                  </a:ext>
                </a:extLst>
              </p:cNvPr>
              <p:cNvCxnSpPr>
                <a:cxnSpLocks/>
                <a:endCxn id="287" idx="1"/>
              </p:cNvCxnSpPr>
              <p:nvPr/>
            </p:nvCxnSpPr>
            <p:spPr>
              <a:xfrm>
                <a:off x="2444674" y="4161722"/>
                <a:ext cx="217512" cy="84638"/>
              </a:xfrm>
              <a:prstGeom prst="line">
                <a:avLst/>
              </a:prstGeom>
            </p:spPr>
            <p:style>
              <a:lnRef idx="1">
                <a:schemeClr val="accent1"/>
              </a:lnRef>
              <a:fillRef idx="0">
                <a:schemeClr val="accent1"/>
              </a:fillRef>
              <a:effectRef idx="0">
                <a:schemeClr val="accent1"/>
              </a:effectRef>
              <a:fontRef idx="minor">
                <a:schemeClr val="tx1"/>
              </a:fontRef>
            </p:style>
          </p:cxnSp>
          <p:sp>
            <p:nvSpPr>
              <p:cNvPr id="287" name="TextBox 286">
                <a:extLst>
                  <a:ext uri="{FF2B5EF4-FFF2-40B4-BE49-F238E27FC236}">
                    <a16:creationId xmlns:a16="http://schemas.microsoft.com/office/drawing/2014/main" id="{17B3735F-91D1-4BE7-8E96-A7568B0DE4FC}"/>
                  </a:ext>
                </a:extLst>
              </p:cNvPr>
              <p:cNvSpPr txBox="1"/>
              <p:nvPr/>
            </p:nvSpPr>
            <p:spPr>
              <a:xfrm>
                <a:off x="2662186" y="4030916"/>
                <a:ext cx="2130338" cy="430887"/>
              </a:xfrm>
              <a:prstGeom prst="rect">
                <a:avLst/>
              </a:prstGeom>
              <a:noFill/>
              <a:ln>
                <a:noFill/>
              </a:ln>
            </p:spPr>
            <p:txBody>
              <a:bodyPr wrap="square" rtlCol="0">
                <a:spAutoFit/>
              </a:bodyPr>
              <a:lstStyle/>
              <a:p>
                <a:r>
                  <a:rPr lang="en-GB" sz="1100" dirty="0"/>
                  <a:t>Wolsey made contact with Francis I, Charles V and the Pope secretly.</a:t>
                </a:r>
              </a:p>
            </p:txBody>
          </p:sp>
        </p:grpSp>
        <p:grpSp>
          <p:nvGrpSpPr>
            <p:cNvPr id="273" name="Group 272">
              <a:extLst>
                <a:ext uri="{FF2B5EF4-FFF2-40B4-BE49-F238E27FC236}">
                  <a16:creationId xmlns:a16="http://schemas.microsoft.com/office/drawing/2014/main" id="{47E1D759-50CE-4DC5-8AF1-3340E8D69E80}"/>
                </a:ext>
              </a:extLst>
            </p:cNvPr>
            <p:cNvGrpSpPr/>
            <p:nvPr/>
          </p:nvGrpSpPr>
          <p:grpSpPr>
            <a:xfrm>
              <a:off x="6475894" y="4996037"/>
              <a:ext cx="2337935" cy="430887"/>
              <a:chOff x="2454589" y="4048277"/>
              <a:chExt cx="2337935" cy="430887"/>
            </a:xfrm>
          </p:grpSpPr>
          <p:cxnSp>
            <p:nvCxnSpPr>
              <p:cNvPr id="284" name="Straight Connector 283">
                <a:extLst>
                  <a:ext uri="{FF2B5EF4-FFF2-40B4-BE49-F238E27FC236}">
                    <a16:creationId xmlns:a16="http://schemas.microsoft.com/office/drawing/2014/main" id="{E1B8455A-1A97-469D-BE52-33CEB161B777}"/>
                  </a:ext>
                </a:extLst>
              </p:cNvPr>
              <p:cNvCxnSpPr>
                <a:cxnSpLocks/>
                <a:endCxn id="285" idx="1"/>
              </p:cNvCxnSpPr>
              <p:nvPr/>
            </p:nvCxnSpPr>
            <p:spPr>
              <a:xfrm>
                <a:off x="2454589" y="4179083"/>
                <a:ext cx="207597" cy="84638"/>
              </a:xfrm>
              <a:prstGeom prst="line">
                <a:avLst/>
              </a:prstGeom>
            </p:spPr>
            <p:style>
              <a:lnRef idx="1">
                <a:schemeClr val="accent1"/>
              </a:lnRef>
              <a:fillRef idx="0">
                <a:schemeClr val="accent1"/>
              </a:fillRef>
              <a:effectRef idx="0">
                <a:schemeClr val="accent1"/>
              </a:effectRef>
              <a:fontRef idx="minor">
                <a:schemeClr val="tx1"/>
              </a:fontRef>
            </p:style>
          </p:cxnSp>
          <p:sp>
            <p:nvSpPr>
              <p:cNvPr id="285" name="TextBox 284">
                <a:extLst>
                  <a:ext uri="{FF2B5EF4-FFF2-40B4-BE49-F238E27FC236}">
                    <a16:creationId xmlns:a16="http://schemas.microsoft.com/office/drawing/2014/main" id="{B837934A-F5B2-4B98-90E7-B0818917005A}"/>
                  </a:ext>
                </a:extLst>
              </p:cNvPr>
              <p:cNvSpPr txBox="1"/>
              <p:nvPr/>
            </p:nvSpPr>
            <p:spPr>
              <a:xfrm>
                <a:off x="2662186" y="4048277"/>
                <a:ext cx="2130338" cy="430887"/>
              </a:xfrm>
              <a:prstGeom prst="rect">
                <a:avLst/>
              </a:prstGeom>
              <a:noFill/>
              <a:ln>
                <a:noFill/>
              </a:ln>
            </p:spPr>
            <p:txBody>
              <a:bodyPr wrap="square" rtlCol="0">
                <a:spAutoFit/>
              </a:bodyPr>
              <a:lstStyle/>
              <a:p>
                <a:r>
                  <a:rPr lang="en-GB" sz="1100" dirty="0"/>
                  <a:t>Wolsey summoned to court but died on route. </a:t>
                </a:r>
              </a:p>
            </p:txBody>
          </p:sp>
        </p:grpSp>
      </p:grpSp>
      <p:sp>
        <p:nvSpPr>
          <p:cNvPr id="299" name="TextBox 298">
            <a:extLst>
              <a:ext uri="{FF2B5EF4-FFF2-40B4-BE49-F238E27FC236}">
                <a16:creationId xmlns:a16="http://schemas.microsoft.com/office/drawing/2014/main" id="{C5E38D56-6A58-4707-8A54-C9177678D66E}"/>
              </a:ext>
            </a:extLst>
          </p:cNvPr>
          <p:cNvSpPr txBox="1"/>
          <p:nvPr/>
        </p:nvSpPr>
        <p:spPr>
          <a:xfrm>
            <a:off x="9172891" y="4737395"/>
            <a:ext cx="2585418" cy="261610"/>
          </a:xfrm>
          <a:prstGeom prst="rect">
            <a:avLst/>
          </a:prstGeom>
          <a:solidFill>
            <a:schemeClr val="bg1"/>
          </a:solidFill>
          <a:ln>
            <a:solidFill>
              <a:schemeClr val="tx1"/>
            </a:solidFill>
          </a:ln>
        </p:spPr>
        <p:txBody>
          <a:bodyPr wrap="square" rtlCol="0">
            <a:spAutoFit/>
          </a:bodyPr>
          <a:lstStyle/>
          <a:p>
            <a:r>
              <a:rPr lang="en-GB" sz="1100" dirty="0"/>
              <a:t>Other reasons he fell from power</a:t>
            </a:r>
          </a:p>
        </p:txBody>
      </p:sp>
      <p:grpSp>
        <p:nvGrpSpPr>
          <p:cNvPr id="303" name="Group 302">
            <a:extLst>
              <a:ext uri="{FF2B5EF4-FFF2-40B4-BE49-F238E27FC236}">
                <a16:creationId xmlns:a16="http://schemas.microsoft.com/office/drawing/2014/main" id="{8777D464-9406-4692-A370-1AB33F7D7DE0}"/>
              </a:ext>
            </a:extLst>
          </p:cNvPr>
          <p:cNvGrpSpPr/>
          <p:nvPr/>
        </p:nvGrpSpPr>
        <p:grpSpPr>
          <a:xfrm>
            <a:off x="9237451" y="5016579"/>
            <a:ext cx="2679982" cy="1547505"/>
            <a:chOff x="6458389" y="3943462"/>
            <a:chExt cx="2679982" cy="1547505"/>
          </a:xfrm>
        </p:grpSpPr>
        <p:cxnSp>
          <p:nvCxnSpPr>
            <p:cNvPr id="306" name="Straight Connector 305">
              <a:extLst>
                <a:ext uri="{FF2B5EF4-FFF2-40B4-BE49-F238E27FC236}">
                  <a16:creationId xmlns:a16="http://schemas.microsoft.com/office/drawing/2014/main" id="{4125EB71-E733-4C9E-AE10-82276228F4F5}"/>
                </a:ext>
              </a:extLst>
            </p:cNvPr>
            <p:cNvCxnSpPr>
              <a:cxnSpLocks/>
            </p:cNvCxnSpPr>
            <p:nvPr/>
          </p:nvCxnSpPr>
          <p:spPr>
            <a:xfrm>
              <a:off x="6462707" y="3943462"/>
              <a:ext cx="8360" cy="735377"/>
            </a:xfrm>
            <a:prstGeom prst="line">
              <a:avLst/>
            </a:prstGeom>
          </p:spPr>
          <p:style>
            <a:lnRef idx="1">
              <a:schemeClr val="accent1"/>
            </a:lnRef>
            <a:fillRef idx="0">
              <a:schemeClr val="accent1"/>
            </a:fillRef>
            <a:effectRef idx="0">
              <a:schemeClr val="accent1"/>
            </a:effectRef>
            <a:fontRef idx="minor">
              <a:schemeClr val="tx1"/>
            </a:fontRef>
          </p:style>
        </p:cxnSp>
        <p:grpSp>
          <p:nvGrpSpPr>
            <p:cNvPr id="307" name="Group 306">
              <a:extLst>
                <a:ext uri="{FF2B5EF4-FFF2-40B4-BE49-F238E27FC236}">
                  <a16:creationId xmlns:a16="http://schemas.microsoft.com/office/drawing/2014/main" id="{1D1ACF42-A363-40EB-B514-5CD64D70E02D}"/>
                </a:ext>
              </a:extLst>
            </p:cNvPr>
            <p:cNvGrpSpPr/>
            <p:nvPr/>
          </p:nvGrpSpPr>
          <p:grpSpPr>
            <a:xfrm>
              <a:off x="6458389" y="4055128"/>
              <a:ext cx="2355440" cy="430887"/>
              <a:chOff x="2437084" y="4048277"/>
              <a:chExt cx="2355440" cy="430887"/>
            </a:xfrm>
          </p:grpSpPr>
          <p:cxnSp>
            <p:nvCxnSpPr>
              <p:cNvPr id="314" name="Straight Connector 313">
                <a:extLst>
                  <a:ext uri="{FF2B5EF4-FFF2-40B4-BE49-F238E27FC236}">
                    <a16:creationId xmlns:a16="http://schemas.microsoft.com/office/drawing/2014/main" id="{ECDC7BDF-0E0C-4532-A74C-5020627CD9DE}"/>
                  </a:ext>
                </a:extLst>
              </p:cNvPr>
              <p:cNvCxnSpPr>
                <a:cxnSpLocks/>
                <a:endCxn id="315" idx="1"/>
              </p:cNvCxnSpPr>
              <p:nvPr/>
            </p:nvCxnSpPr>
            <p:spPr>
              <a:xfrm flipV="1">
                <a:off x="2437084" y="4263721"/>
                <a:ext cx="225102" cy="367"/>
              </a:xfrm>
              <a:prstGeom prst="line">
                <a:avLst/>
              </a:prstGeom>
            </p:spPr>
            <p:style>
              <a:lnRef idx="1">
                <a:schemeClr val="accent1"/>
              </a:lnRef>
              <a:fillRef idx="0">
                <a:schemeClr val="accent1"/>
              </a:fillRef>
              <a:effectRef idx="0">
                <a:schemeClr val="accent1"/>
              </a:effectRef>
              <a:fontRef idx="minor">
                <a:schemeClr val="tx1"/>
              </a:fontRef>
            </p:style>
          </p:cxnSp>
          <p:sp>
            <p:nvSpPr>
              <p:cNvPr id="315" name="TextBox 314">
                <a:extLst>
                  <a:ext uri="{FF2B5EF4-FFF2-40B4-BE49-F238E27FC236}">
                    <a16:creationId xmlns:a16="http://schemas.microsoft.com/office/drawing/2014/main" id="{92FFAFD0-FF7C-4131-8C3C-C6E9392E210C}"/>
                  </a:ext>
                </a:extLst>
              </p:cNvPr>
              <p:cNvSpPr txBox="1"/>
              <p:nvPr/>
            </p:nvSpPr>
            <p:spPr>
              <a:xfrm>
                <a:off x="2662186" y="4048277"/>
                <a:ext cx="2130338" cy="430887"/>
              </a:xfrm>
              <a:prstGeom prst="rect">
                <a:avLst/>
              </a:prstGeom>
              <a:noFill/>
              <a:ln>
                <a:noFill/>
              </a:ln>
            </p:spPr>
            <p:txBody>
              <a:bodyPr wrap="square" rtlCol="0">
                <a:spAutoFit/>
              </a:bodyPr>
              <a:lstStyle/>
              <a:p>
                <a:r>
                  <a:rPr lang="en-GB" sz="1100" dirty="0"/>
                  <a:t>Domestic and Foreign Policy failures.</a:t>
                </a:r>
              </a:p>
            </p:txBody>
          </p:sp>
        </p:grpSp>
        <p:grpSp>
          <p:nvGrpSpPr>
            <p:cNvPr id="308" name="Group 307">
              <a:extLst>
                <a:ext uri="{FF2B5EF4-FFF2-40B4-BE49-F238E27FC236}">
                  <a16:creationId xmlns:a16="http://schemas.microsoft.com/office/drawing/2014/main" id="{D5271783-646B-4634-A546-3012CD80E64C}"/>
                </a:ext>
              </a:extLst>
            </p:cNvPr>
            <p:cNvGrpSpPr/>
            <p:nvPr/>
          </p:nvGrpSpPr>
          <p:grpSpPr>
            <a:xfrm>
              <a:off x="6471067" y="4552248"/>
              <a:ext cx="2667304" cy="938719"/>
              <a:chOff x="2444674" y="4030916"/>
              <a:chExt cx="2667304" cy="938719"/>
            </a:xfrm>
          </p:grpSpPr>
          <p:cxnSp>
            <p:nvCxnSpPr>
              <p:cNvPr id="312" name="Straight Connector 311">
                <a:extLst>
                  <a:ext uri="{FF2B5EF4-FFF2-40B4-BE49-F238E27FC236}">
                    <a16:creationId xmlns:a16="http://schemas.microsoft.com/office/drawing/2014/main" id="{FC17597E-8882-40DA-9C48-5E1219907F47}"/>
                  </a:ext>
                </a:extLst>
              </p:cNvPr>
              <p:cNvCxnSpPr>
                <a:cxnSpLocks/>
              </p:cNvCxnSpPr>
              <p:nvPr/>
            </p:nvCxnSpPr>
            <p:spPr>
              <a:xfrm flipV="1">
                <a:off x="2444674" y="4157507"/>
                <a:ext cx="317341" cy="4214"/>
              </a:xfrm>
              <a:prstGeom prst="line">
                <a:avLst/>
              </a:prstGeom>
            </p:spPr>
            <p:style>
              <a:lnRef idx="1">
                <a:schemeClr val="accent1"/>
              </a:lnRef>
              <a:fillRef idx="0">
                <a:schemeClr val="accent1"/>
              </a:fillRef>
              <a:effectRef idx="0">
                <a:schemeClr val="accent1"/>
              </a:effectRef>
              <a:fontRef idx="minor">
                <a:schemeClr val="tx1"/>
              </a:fontRef>
            </p:style>
          </p:cxnSp>
          <p:sp>
            <p:nvSpPr>
              <p:cNvPr id="313" name="TextBox 312">
                <a:extLst>
                  <a:ext uri="{FF2B5EF4-FFF2-40B4-BE49-F238E27FC236}">
                    <a16:creationId xmlns:a16="http://schemas.microsoft.com/office/drawing/2014/main" id="{ADE882C5-4C0A-4A4B-9C3C-DD8B1902482A}"/>
                  </a:ext>
                </a:extLst>
              </p:cNvPr>
              <p:cNvSpPr txBox="1"/>
              <p:nvPr/>
            </p:nvSpPr>
            <p:spPr>
              <a:xfrm>
                <a:off x="2662185" y="4030916"/>
                <a:ext cx="2449793" cy="938719"/>
              </a:xfrm>
              <a:prstGeom prst="rect">
                <a:avLst/>
              </a:prstGeom>
              <a:solidFill>
                <a:schemeClr val="tx1"/>
              </a:solidFill>
              <a:ln>
                <a:noFill/>
              </a:ln>
            </p:spPr>
            <p:txBody>
              <a:bodyPr wrap="square" rtlCol="0">
                <a:spAutoFit/>
              </a:bodyPr>
              <a:lstStyle/>
              <a:p>
                <a:r>
                  <a:rPr lang="en-GB" sz="1100" b="1" dirty="0">
                    <a:solidFill>
                      <a:schemeClr val="bg1"/>
                    </a:solidFill>
                  </a:rPr>
                  <a:t>Boleyn Faction = Duke or Norfolk was Anne’s uncle and hated Wolsey he made sure Henry was disappointed with the priests efforts of securing a marriage for his niece.</a:t>
                </a:r>
              </a:p>
            </p:txBody>
          </p:sp>
        </p:grpSp>
      </p:grpSp>
      <p:sp>
        <p:nvSpPr>
          <p:cNvPr id="320" name="TextBox 319">
            <a:extLst>
              <a:ext uri="{FF2B5EF4-FFF2-40B4-BE49-F238E27FC236}">
                <a16:creationId xmlns:a16="http://schemas.microsoft.com/office/drawing/2014/main" id="{6B82F586-0E63-4DDE-B7B3-B190A79DA1C0}"/>
              </a:ext>
            </a:extLst>
          </p:cNvPr>
          <p:cNvSpPr txBox="1"/>
          <p:nvPr/>
        </p:nvSpPr>
        <p:spPr>
          <a:xfrm>
            <a:off x="1450346" y="6135495"/>
            <a:ext cx="3076620" cy="577081"/>
          </a:xfrm>
          <a:prstGeom prst="rect">
            <a:avLst/>
          </a:prstGeom>
          <a:solidFill>
            <a:schemeClr val="tx1"/>
          </a:solidFill>
          <a:ln>
            <a:solidFill>
              <a:schemeClr val="tx1"/>
            </a:solidFill>
          </a:ln>
        </p:spPr>
        <p:txBody>
          <a:bodyPr wrap="square" rtlCol="0">
            <a:spAutoFit/>
          </a:bodyPr>
          <a:lstStyle/>
          <a:p>
            <a:r>
              <a:rPr lang="en-GB" sz="1050" b="1" dirty="0">
                <a:solidFill>
                  <a:schemeClr val="bg1"/>
                </a:solidFill>
              </a:rPr>
              <a:t>The Spanish alliance had failed and Anne was much younger and offered a strong English alliance with a powerful nobility family.</a:t>
            </a:r>
          </a:p>
        </p:txBody>
      </p:sp>
      <p:sp>
        <p:nvSpPr>
          <p:cNvPr id="321" name="TextBox 320">
            <a:extLst>
              <a:ext uri="{FF2B5EF4-FFF2-40B4-BE49-F238E27FC236}">
                <a16:creationId xmlns:a16="http://schemas.microsoft.com/office/drawing/2014/main" id="{64D90060-A4D6-49A8-806F-D1450F7EE825}"/>
              </a:ext>
            </a:extLst>
          </p:cNvPr>
          <p:cNvSpPr txBox="1"/>
          <p:nvPr/>
        </p:nvSpPr>
        <p:spPr>
          <a:xfrm>
            <a:off x="4766513" y="5806781"/>
            <a:ext cx="3542351" cy="900246"/>
          </a:xfrm>
          <a:prstGeom prst="rect">
            <a:avLst/>
          </a:prstGeom>
          <a:solidFill>
            <a:schemeClr val="tx1"/>
          </a:solidFill>
          <a:ln>
            <a:solidFill>
              <a:schemeClr val="tx1"/>
            </a:solidFill>
          </a:ln>
        </p:spPr>
        <p:txBody>
          <a:bodyPr wrap="square" rtlCol="0">
            <a:spAutoFit/>
          </a:bodyPr>
          <a:lstStyle/>
          <a:p>
            <a:r>
              <a:rPr lang="en-GB" sz="1050" b="1" dirty="0">
                <a:solidFill>
                  <a:schemeClr val="bg1"/>
                </a:solidFill>
              </a:rPr>
              <a:t>Wolsey then set up a court case in Black Friars Court to decide the outcome. The Pope sent Cardinal Campeggio to stall the proceedings and Catherine gained the support from the public. By 1529 Wolsey had failed to gain an annulment and faced trial himself.</a:t>
            </a:r>
          </a:p>
        </p:txBody>
      </p:sp>
      <p:pic>
        <p:nvPicPr>
          <p:cNvPr id="326" name="Picture 10" descr="https://static.thenounproject.com/png/590954-200.png">
            <a:extLst>
              <a:ext uri="{FF2B5EF4-FFF2-40B4-BE49-F238E27FC236}">
                <a16:creationId xmlns:a16="http://schemas.microsoft.com/office/drawing/2014/main" id="{5F2B092B-6E20-43DF-9C2E-98285C8EE8D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65724" y="1549558"/>
            <a:ext cx="535564" cy="535564"/>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34162765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162;p14">
            <a:extLst>
              <a:ext uri="{FF2B5EF4-FFF2-40B4-BE49-F238E27FC236}">
                <a16:creationId xmlns:a16="http://schemas.microsoft.com/office/drawing/2014/main" id="{2A9821DF-89BA-4770-8C9A-EDB89A319439}"/>
              </a:ext>
            </a:extLst>
          </p:cNvPr>
          <p:cNvSpPr/>
          <p:nvPr/>
        </p:nvSpPr>
        <p:spPr>
          <a:xfrm>
            <a:off x="130339" y="116632"/>
            <a:ext cx="11854515" cy="6624736"/>
          </a:xfrm>
          <a:prstGeom prst="rect">
            <a:avLst/>
          </a:prstGeom>
          <a:no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6" name="Google Shape;163;p14">
            <a:extLst>
              <a:ext uri="{FF2B5EF4-FFF2-40B4-BE49-F238E27FC236}">
                <a16:creationId xmlns:a16="http://schemas.microsoft.com/office/drawing/2014/main" id="{D79841D8-7547-4A3B-8779-46175259FBE5}"/>
              </a:ext>
            </a:extLst>
          </p:cNvPr>
          <p:cNvSpPr txBox="1"/>
          <p:nvPr/>
        </p:nvSpPr>
        <p:spPr>
          <a:xfrm>
            <a:off x="1450346" y="179477"/>
            <a:ext cx="10188637" cy="384863"/>
          </a:xfrm>
          <a:prstGeom prst="rect">
            <a:avLst/>
          </a:prstGeom>
          <a:solidFill>
            <a:srgbClr val="FF0000"/>
          </a:solidFill>
          <a:ln>
            <a:noFill/>
          </a:ln>
        </p:spPr>
        <p:txBody>
          <a:bodyPr spcFirstLastPara="1" wrap="square" lIns="91425" tIns="45700" rIns="91425" bIns="45700" anchor="t" anchorCtr="0">
            <a:noAutofit/>
          </a:bodyPr>
          <a:lstStyle/>
          <a:p>
            <a:r>
              <a:rPr lang="en-US" sz="1600" b="1" dirty="0">
                <a:solidFill>
                  <a:schemeClr val="lt1"/>
                </a:solidFill>
                <a:ea typeface="Calibri"/>
                <a:cs typeface="Calibri"/>
                <a:sym typeface="Calibri"/>
              </a:rPr>
              <a:t>GCSE History Knowledge </a:t>
            </a:r>
            <a:r>
              <a:rPr lang="en-US" sz="1600" b="1" dirty="0" err="1">
                <a:solidFill>
                  <a:schemeClr val="lt1"/>
                </a:solidFill>
                <a:ea typeface="Calibri"/>
                <a:cs typeface="Calibri"/>
                <a:sym typeface="Calibri"/>
              </a:rPr>
              <a:t>Organiser</a:t>
            </a:r>
            <a:r>
              <a:rPr lang="en-US" sz="1600" b="1" dirty="0">
                <a:solidFill>
                  <a:schemeClr val="lt1"/>
                </a:solidFill>
                <a:ea typeface="Calibri"/>
                <a:cs typeface="Calibri"/>
                <a:sym typeface="Calibri"/>
              </a:rPr>
              <a:t>: Henry VIII and his Ministers: Enter Thomas Cromwell</a:t>
            </a:r>
          </a:p>
        </p:txBody>
      </p:sp>
      <p:sp>
        <p:nvSpPr>
          <p:cNvPr id="7" name="Google Shape;164;p14">
            <a:extLst>
              <a:ext uri="{FF2B5EF4-FFF2-40B4-BE49-F238E27FC236}">
                <a16:creationId xmlns:a16="http://schemas.microsoft.com/office/drawing/2014/main" id="{60967044-DF86-4CCE-AFC8-B3F22F3C08A1}"/>
              </a:ext>
            </a:extLst>
          </p:cNvPr>
          <p:cNvSpPr/>
          <p:nvPr/>
        </p:nvSpPr>
        <p:spPr>
          <a:xfrm>
            <a:off x="130339" y="121412"/>
            <a:ext cx="1247318" cy="6624736"/>
          </a:xfrm>
          <a:prstGeom prst="rect">
            <a:avLst/>
          </a:prstGeom>
          <a:no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8" name="Google Shape;165;p14">
            <a:extLst>
              <a:ext uri="{FF2B5EF4-FFF2-40B4-BE49-F238E27FC236}">
                <a16:creationId xmlns:a16="http://schemas.microsoft.com/office/drawing/2014/main" id="{506A71DF-1936-48B4-AF78-5E2F187F9C11}"/>
              </a:ext>
            </a:extLst>
          </p:cNvPr>
          <p:cNvSpPr txBox="1"/>
          <p:nvPr/>
        </p:nvSpPr>
        <p:spPr>
          <a:xfrm>
            <a:off x="130338" y="134196"/>
            <a:ext cx="1303641" cy="6592655"/>
          </a:xfrm>
          <a:prstGeom prst="rect">
            <a:avLst/>
          </a:prstGeom>
          <a:noFill/>
          <a:ln>
            <a:noFill/>
          </a:ln>
        </p:spPr>
        <p:txBody>
          <a:bodyPr spcFirstLastPara="1" wrap="square" lIns="91425" tIns="45700" rIns="91425" bIns="45700" anchor="t" anchorCtr="0">
            <a:noAutofit/>
          </a:bodyPr>
          <a:lstStyle/>
          <a:p>
            <a:r>
              <a:rPr lang="en-GB" sz="1400" b="1" u="sng" dirty="0">
                <a:solidFill>
                  <a:schemeClr val="dk1"/>
                </a:solidFill>
                <a:latin typeface="Calibri"/>
                <a:ea typeface="Calibri"/>
                <a:cs typeface="Calibri"/>
                <a:sym typeface="Calibri"/>
              </a:rPr>
              <a:t>Key Words:</a:t>
            </a:r>
          </a:p>
          <a:p>
            <a:endParaRPr lang="en-GB" sz="1100" b="1" u="sng" dirty="0">
              <a:solidFill>
                <a:schemeClr val="dk1"/>
              </a:solidFill>
              <a:latin typeface="Calibri"/>
              <a:ea typeface="Calibri"/>
              <a:cs typeface="Calibri"/>
              <a:sym typeface="Calibri"/>
            </a:endParaRPr>
          </a:p>
          <a:p>
            <a:r>
              <a:rPr lang="en-GB" sz="1300" b="1" dirty="0">
                <a:solidFill>
                  <a:schemeClr val="dk1"/>
                </a:solidFill>
                <a:latin typeface="Calibri"/>
                <a:ea typeface="Calibri"/>
                <a:cs typeface="Calibri"/>
                <a:sym typeface="Calibri"/>
              </a:rPr>
              <a:t>Lord Chancellor / Chief Minister – </a:t>
            </a:r>
            <a:r>
              <a:rPr lang="en-GB" sz="1300" dirty="0">
                <a:solidFill>
                  <a:schemeClr val="dk1"/>
                </a:solidFill>
                <a:latin typeface="Calibri"/>
                <a:ea typeface="Calibri"/>
                <a:cs typeface="Calibri"/>
                <a:sym typeface="Calibri"/>
              </a:rPr>
              <a:t> The most important advisor to the king.</a:t>
            </a:r>
          </a:p>
          <a:p>
            <a:endParaRPr lang="en-GB" sz="1300" b="1" dirty="0">
              <a:solidFill>
                <a:schemeClr val="dk1"/>
              </a:solidFill>
              <a:latin typeface="Calibri"/>
              <a:ea typeface="Calibri"/>
              <a:cs typeface="Calibri"/>
              <a:sym typeface="Calibri"/>
            </a:endParaRPr>
          </a:p>
          <a:p>
            <a:r>
              <a:rPr lang="en-GB" sz="1300" b="1" dirty="0">
                <a:solidFill>
                  <a:schemeClr val="dk1"/>
                </a:solidFill>
                <a:latin typeface="Calibri"/>
                <a:ea typeface="Calibri"/>
                <a:cs typeface="Calibri"/>
                <a:sym typeface="Calibri"/>
              </a:rPr>
              <a:t>Restraint of Appeals –</a:t>
            </a:r>
            <a:r>
              <a:rPr lang="en-GB" sz="1300" dirty="0">
                <a:solidFill>
                  <a:schemeClr val="dk1"/>
                </a:solidFill>
                <a:latin typeface="Calibri"/>
                <a:ea typeface="Calibri"/>
                <a:cs typeface="Calibri"/>
                <a:sym typeface="Calibri"/>
              </a:rPr>
              <a:t>The Pope could no longer get involved in English </a:t>
            </a:r>
            <a:r>
              <a:rPr lang="en-GB" sz="1300" dirty="0" err="1">
                <a:solidFill>
                  <a:schemeClr val="dk1"/>
                </a:solidFill>
                <a:latin typeface="Calibri"/>
                <a:ea typeface="Calibri"/>
                <a:cs typeface="Calibri"/>
                <a:sym typeface="Calibri"/>
              </a:rPr>
              <a:t>affrairs</a:t>
            </a:r>
            <a:r>
              <a:rPr lang="en-GB" sz="1300" dirty="0">
                <a:solidFill>
                  <a:schemeClr val="dk1"/>
                </a:solidFill>
                <a:latin typeface="Calibri"/>
                <a:ea typeface="Calibri"/>
                <a:cs typeface="Calibri"/>
                <a:sym typeface="Calibri"/>
              </a:rPr>
              <a:t>.</a:t>
            </a:r>
          </a:p>
          <a:p>
            <a:endParaRPr lang="en-GB" sz="1300" b="1" dirty="0">
              <a:solidFill>
                <a:schemeClr val="dk1"/>
              </a:solidFill>
              <a:latin typeface="Calibri"/>
              <a:ea typeface="Calibri"/>
              <a:cs typeface="Calibri"/>
              <a:sym typeface="Calibri"/>
            </a:endParaRPr>
          </a:p>
          <a:p>
            <a:r>
              <a:rPr lang="en-GB" sz="1300" b="1" dirty="0">
                <a:solidFill>
                  <a:schemeClr val="dk1"/>
                </a:solidFill>
                <a:latin typeface="Calibri"/>
                <a:ea typeface="Calibri"/>
                <a:cs typeface="Calibri"/>
                <a:sym typeface="Calibri"/>
              </a:rPr>
              <a:t>MP– </a:t>
            </a:r>
            <a:r>
              <a:rPr lang="en-GB" sz="1300" dirty="0">
                <a:solidFill>
                  <a:schemeClr val="dk1"/>
                </a:solidFill>
                <a:latin typeface="Calibri"/>
                <a:ea typeface="Calibri"/>
                <a:cs typeface="Calibri"/>
                <a:sym typeface="Calibri"/>
              </a:rPr>
              <a:t>Member of Parliament to help decide upon and pass laws. </a:t>
            </a:r>
          </a:p>
          <a:p>
            <a:endParaRPr lang="en-GB" sz="1300" b="1" dirty="0">
              <a:solidFill>
                <a:schemeClr val="dk1"/>
              </a:solidFill>
              <a:latin typeface="Calibri"/>
              <a:ea typeface="Calibri"/>
              <a:cs typeface="Calibri"/>
              <a:sym typeface="Calibri"/>
            </a:endParaRPr>
          </a:p>
          <a:p>
            <a:endParaRPr lang="en-GB" sz="1300" b="1" dirty="0">
              <a:solidFill>
                <a:schemeClr val="dk1"/>
              </a:solidFill>
              <a:latin typeface="Calibri"/>
              <a:ea typeface="Calibri"/>
              <a:cs typeface="Calibri"/>
              <a:sym typeface="Calibri"/>
            </a:endParaRPr>
          </a:p>
          <a:p>
            <a:r>
              <a:rPr lang="en-GB" sz="1300" b="1" dirty="0">
                <a:solidFill>
                  <a:schemeClr val="dk1"/>
                </a:solidFill>
                <a:latin typeface="Calibri"/>
                <a:ea typeface="Calibri"/>
                <a:cs typeface="Calibri"/>
                <a:sym typeface="Calibri"/>
              </a:rPr>
              <a:t>Pope – </a:t>
            </a:r>
            <a:r>
              <a:rPr lang="en-GB" sz="1300" dirty="0">
                <a:solidFill>
                  <a:schemeClr val="dk1"/>
                </a:solidFill>
                <a:latin typeface="Calibri"/>
                <a:ea typeface="Calibri"/>
                <a:cs typeface="Calibri"/>
                <a:sym typeface="Calibri"/>
              </a:rPr>
              <a:t>A </a:t>
            </a:r>
            <a:r>
              <a:rPr lang="en-GB" sz="1300" dirty="0" err="1">
                <a:solidFill>
                  <a:schemeClr val="dk1"/>
                </a:solidFill>
                <a:latin typeface="Calibri"/>
                <a:ea typeface="Calibri"/>
                <a:cs typeface="Calibri"/>
                <a:sym typeface="Calibri"/>
              </a:rPr>
              <a:t>spirtitual</a:t>
            </a:r>
            <a:r>
              <a:rPr lang="en-GB" sz="1300" dirty="0">
                <a:solidFill>
                  <a:schemeClr val="dk1"/>
                </a:solidFill>
                <a:latin typeface="Calibri"/>
                <a:ea typeface="Calibri"/>
                <a:cs typeface="Calibri"/>
                <a:sym typeface="Calibri"/>
              </a:rPr>
              <a:t> leader of the Roman Catholic Church based in Rome.</a:t>
            </a:r>
          </a:p>
          <a:p>
            <a:endParaRPr lang="en-GB" sz="1100" b="1" dirty="0">
              <a:solidFill>
                <a:schemeClr val="dk1"/>
              </a:solidFill>
              <a:latin typeface="Calibri"/>
              <a:ea typeface="Calibri"/>
              <a:cs typeface="Calibri"/>
              <a:sym typeface="Calibri"/>
            </a:endParaRPr>
          </a:p>
          <a:p>
            <a:endParaRPr lang="en-GB" sz="1200" dirty="0"/>
          </a:p>
        </p:txBody>
      </p:sp>
      <p:sp>
        <p:nvSpPr>
          <p:cNvPr id="12" name="Google Shape;220;p15">
            <a:extLst>
              <a:ext uri="{FF2B5EF4-FFF2-40B4-BE49-F238E27FC236}">
                <a16:creationId xmlns:a16="http://schemas.microsoft.com/office/drawing/2014/main" id="{1B3E2A0D-0D48-4B52-8399-5DB4566CCC41}"/>
              </a:ext>
            </a:extLst>
          </p:cNvPr>
          <p:cNvSpPr/>
          <p:nvPr/>
        </p:nvSpPr>
        <p:spPr>
          <a:xfrm>
            <a:off x="2953148" y="1488686"/>
            <a:ext cx="189021" cy="180020"/>
          </a:xfrm>
          <a:prstGeom prst="ellipse">
            <a:avLst/>
          </a:prstGeom>
          <a:no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cxnSp>
        <p:nvCxnSpPr>
          <p:cNvPr id="13" name="Google Shape;224;p15">
            <a:extLst>
              <a:ext uri="{FF2B5EF4-FFF2-40B4-BE49-F238E27FC236}">
                <a16:creationId xmlns:a16="http://schemas.microsoft.com/office/drawing/2014/main" id="{033A4EF2-20F9-4200-8537-47FAD1642713}"/>
              </a:ext>
            </a:extLst>
          </p:cNvPr>
          <p:cNvCxnSpPr>
            <a:cxnSpLocks/>
            <a:stCxn id="16" idx="2"/>
            <a:endCxn id="12" idx="6"/>
          </p:cNvCxnSpPr>
          <p:nvPr/>
        </p:nvCxnSpPr>
        <p:spPr>
          <a:xfrm flipH="1">
            <a:off x="3142169" y="1578133"/>
            <a:ext cx="3859427" cy="565"/>
          </a:xfrm>
          <a:prstGeom prst="straightConnector1">
            <a:avLst/>
          </a:prstGeom>
          <a:noFill/>
          <a:ln w="25400" cap="flat" cmpd="sng">
            <a:solidFill>
              <a:schemeClr val="dk1"/>
            </a:solidFill>
            <a:prstDash val="solid"/>
            <a:round/>
            <a:headEnd type="none" w="sm" len="sm"/>
            <a:tailEnd type="none" w="sm" len="sm"/>
          </a:ln>
        </p:spPr>
      </p:cxnSp>
      <p:cxnSp>
        <p:nvCxnSpPr>
          <p:cNvPr id="14" name="Google Shape;226;p15">
            <a:extLst>
              <a:ext uri="{FF2B5EF4-FFF2-40B4-BE49-F238E27FC236}">
                <a16:creationId xmlns:a16="http://schemas.microsoft.com/office/drawing/2014/main" id="{28EC7B2D-52A4-42D3-80CC-CF03B217FC46}"/>
              </a:ext>
            </a:extLst>
          </p:cNvPr>
          <p:cNvCxnSpPr>
            <a:cxnSpLocks/>
            <a:stCxn id="17" idx="2"/>
            <a:endCxn id="16" idx="6"/>
          </p:cNvCxnSpPr>
          <p:nvPr/>
        </p:nvCxnSpPr>
        <p:spPr>
          <a:xfrm flipH="1">
            <a:off x="7190617" y="1544978"/>
            <a:ext cx="3696273" cy="33155"/>
          </a:xfrm>
          <a:prstGeom prst="straightConnector1">
            <a:avLst/>
          </a:prstGeom>
          <a:noFill/>
          <a:ln w="25400" cap="flat" cmpd="sng">
            <a:solidFill>
              <a:schemeClr val="dk1"/>
            </a:solidFill>
            <a:prstDash val="solid"/>
            <a:round/>
            <a:headEnd type="none" w="sm" len="sm"/>
            <a:tailEnd type="none" w="sm" len="sm"/>
          </a:ln>
        </p:spPr>
      </p:cxnSp>
      <p:sp>
        <p:nvSpPr>
          <p:cNvPr id="15" name="Google Shape;220;p15">
            <a:extLst>
              <a:ext uri="{FF2B5EF4-FFF2-40B4-BE49-F238E27FC236}">
                <a16:creationId xmlns:a16="http://schemas.microsoft.com/office/drawing/2014/main" id="{2B58F88D-8FDC-46F2-BD5D-D230EEC29EA0}"/>
              </a:ext>
            </a:extLst>
          </p:cNvPr>
          <p:cNvSpPr/>
          <p:nvPr/>
        </p:nvSpPr>
        <p:spPr>
          <a:xfrm>
            <a:off x="4940886" y="1488121"/>
            <a:ext cx="189021" cy="180020"/>
          </a:xfrm>
          <a:prstGeom prst="ellipse">
            <a:avLst/>
          </a:prstGeom>
          <a:solidFill>
            <a:schemeClr val="bg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16" name="Google Shape;220;p15">
            <a:extLst>
              <a:ext uri="{FF2B5EF4-FFF2-40B4-BE49-F238E27FC236}">
                <a16:creationId xmlns:a16="http://schemas.microsoft.com/office/drawing/2014/main" id="{8BECE90B-F979-47B6-8F4C-136DD2963510}"/>
              </a:ext>
            </a:extLst>
          </p:cNvPr>
          <p:cNvSpPr/>
          <p:nvPr/>
        </p:nvSpPr>
        <p:spPr>
          <a:xfrm>
            <a:off x="7001596" y="1488121"/>
            <a:ext cx="189021" cy="180020"/>
          </a:xfrm>
          <a:prstGeom prst="ellipse">
            <a:avLst/>
          </a:prstGeom>
          <a:solidFill>
            <a:schemeClr val="bg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17" name="Google Shape;220;p15">
            <a:extLst>
              <a:ext uri="{FF2B5EF4-FFF2-40B4-BE49-F238E27FC236}">
                <a16:creationId xmlns:a16="http://schemas.microsoft.com/office/drawing/2014/main" id="{3FFB5124-3E77-49E2-9316-577D981E977C}"/>
              </a:ext>
            </a:extLst>
          </p:cNvPr>
          <p:cNvSpPr/>
          <p:nvPr/>
        </p:nvSpPr>
        <p:spPr>
          <a:xfrm>
            <a:off x="10886888" y="1454966"/>
            <a:ext cx="189021" cy="180020"/>
          </a:xfrm>
          <a:prstGeom prst="ellipse">
            <a:avLst/>
          </a:prstGeom>
          <a:solidFill>
            <a:schemeClr val="bg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18" name="Google Shape;221;p15">
            <a:extLst>
              <a:ext uri="{FF2B5EF4-FFF2-40B4-BE49-F238E27FC236}">
                <a16:creationId xmlns:a16="http://schemas.microsoft.com/office/drawing/2014/main" id="{04AC80D0-8624-4677-B48A-83123320E477}"/>
              </a:ext>
            </a:extLst>
          </p:cNvPr>
          <p:cNvSpPr txBox="1"/>
          <p:nvPr/>
        </p:nvSpPr>
        <p:spPr>
          <a:xfrm>
            <a:off x="2410117" y="1783580"/>
            <a:ext cx="1315170" cy="298761"/>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latin typeface="Calibri"/>
                <a:ea typeface="Calibri"/>
                <a:cs typeface="Calibri"/>
                <a:sym typeface="Calibri"/>
              </a:rPr>
              <a:t>1485-1503</a:t>
            </a:r>
            <a:endParaRPr sz="1200" b="1" dirty="0">
              <a:solidFill>
                <a:schemeClr val="dk1"/>
              </a:solidFill>
              <a:latin typeface="Calibri"/>
              <a:ea typeface="Calibri"/>
              <a:cs typeface="Calibri"/>
              <a:sym typeface="Calibri"/>
            </a:endParaRPr>
          </a:p>
        </p:txBody>
      </p:sp>
      <p:sp>
        <p:nvSpPr>
          <p:cNvPr id="19" name="Google Shape;236;p15">
            <a:extLst>
              <a:ext uri="{FF2B5EF4-FFF2-40B4-BE49-F238E27FC236}">
                <a16:creationId xmlns:a16="http://schemas.microsoft.com/office/drawing/2014/main" id="{DBEF5585-7EFC-4941-ABE4-2A8EE7BAA614}"/>
              </a:ext>
            </a:extLst>
          </p:cNvPr>
          <p:cNvSpPr txBox="1"/>
          <p:nvPr/>
        </p:nvSpPr>
        <p:spPr>
          <a:xfrm>
            <a:off x="2420523" y="2302553"/>
            <a:ext cx="1315170" cy="935622"/>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latin typeface="Calibri"/>
                <a:ea typeface="Calibri"/>
                <a:cs typeface="Calibri"/>
                <a:sym typeface="Calibri"/>
              </a:rPr>
              <a:t>Birth, Childhood becoming and Adult…</a:t>
            </a:r>
            <a:endParaRPr sz="1200" b="1" dirty="0">
              <a:solidFill>
                <a:schemeClr val="dk1"/>
              </a:solidFill>
              <a:latin typeface="Calibri"/>
              <a:ea typeface="Calibri"/>
              <a:cs typeface="Calibri"/>
              <a:sym typeface="Calibri"/>
            </a:endParaRPr>
          </a:p>
        </p:txBody>
      </p:sp>
      <p:sp>
        <p:nvSpPr>
          <p:cNvPr id="20" name="Google Shape;242;p15">
            <a:extLst>
              <a:ext uri="{FF2B5EF4-FFF2-40B4-BE49-F238E27FC236}">
                <a16:creationId xmlns:a16="http://schemas.microsoft.com/office/drawing/2014/main" id="{F3888C1E-52CB-4740-BC49-D478E0217727}"/>
              </a:ext>
            </a:extLst>
          </p:cNvPr>
          <p:cNvSpPr txBox="1"/>
          <p:nvPr/>
        </p:nvSpPr>
        <p:spPr>
          <a:xfrm>
            <a:off x="2309364" y="3117262"/>
            <a:ext cx="1665609" cy="2991875"/>
          </a:xfrm>
          <a:prstGeom prst="rect">
            <a:avLst/>
          </a:prstGeom>
          <a:noFill/>
          <a:ln>
            <a:noFill/>
          </a:ln>
        </p:spPr>
        <p:txBody>
          <a:bodyPr spcFirstLastPara="1" wrap="square" lIns="91425" tIns="45700" rIns="91425" bIns="45700" anchor="t" anchorCtr="0">
            <a:noAutofit/>
          </a:bodyPr>
          <a:lstStyle/>
          <a:p>
            <a:pPr algn="ctr"/>
            <a:r>
              <a:rPr lang="en-GB" sz="1200" dirty="0">
                <a:solidFill>
                  <a:schemeClr val="dk1"/>
                </a:solidFill>
                <a:latin typeface="Calibri"/>
                <a:ea typeface="Calibri"/>
                <a:cs typeface="Calibri"/>
                <a:sym typeface="Calibri"/>
              </a:rPr>
              <a:t>Cromwell was born into the Labouring Class as a Blacksmith / Cloth maker / Ale-House keeper’s Son in Putney.</a:t>
            </a:r>
          </a:p>
          <a:p>
            <a:pPr algn="ctr"/>
            <a:endParaRPr lang="en-GB" sz="1200" dirty="0">
              <a:solidFill>
                <a:schemeClr val="dk1"/>
              </a:solidFill>
              <a:latin typeface="Calibri"/>
              <a:ea typeface="Calibri"/>
              <a:cs typeface="Calibri"/>
              <a:sym typeface="Calibri"/>
            </a:endParaRPr>
          </a:p>
          <a:p>
            <a:pPr algn="ctr"/>
            <a:r>
              <a:rPr lang="en-GB" sz="1200" dirty="0">
                <a:solidFill>
                  <a:schemeClr val="dk1"/>
                </a:solidFill>
                <a:latin typeface="Calibri"/>
                <a:ea typeface="Calibri"/>
                <a:cs typeface="Calibri"/>
                <a:sym typeface="Calibri"/>
              </a:rPr>
              <a:t>In 1503 Cromwell decided to leave England due to a troubled relationship with his father.</a:t>
            </a:r>
          </a:p>
          <a:p>
            <a:pPr algn="ctr"/>
            <a:endParaRPr lang="en-GB" sz="1200" dirty="0">
              <a:solidFill>
                <a:schemeClr val="dk1"/>
              </a:solidFill>
              <a:latin typeface="Calibri"/>
              <a:ea typeface="Calibri"/>
              <a:cs typeface="Calibri"/>
              <a:sym typeface="Calibri"/>
            </a:endParaRPr>
          </a:p>
          <a:p>
            <a:pPr algn="ctr"/>
            <a:r>
              <a:rPr lang="en-GB" sz="1200" dirty="0">
                <a:solidFill>
                  <a:schemeClr val="dk1"/>
                </a:solidFill>
                <a:latin typeface="Calibri"/>
                <a:ea typeface="Calibri"/>
                <a:cs typeface="Calibri"/>
                <a:sym typeface="Calibri"/>
              </a:rPr>
              <a:t>At the age of 18 he joined the French army and fought against the Spanish. </a:t>
            </a:r>
          </a:p>
          <a:p>
            <a:pPr algn="ctr"/>
            <a:endParaRPr lang="en-GB" sz="1200" dirty="0">
              <a:solidFill>
                <a:schemeClr val="dk1"/>
              </a:solidFill>
              <a:latin typeface="Calibri"/>
              <a:ea typeface="Calibri"/>
              <a:cs typeface="Calibri"/>
              <a:sym typeface="Calibri"/>
            </a:endParaRPr>
          </a:p>
        </p:txBody>
      </p:sp>
      <p:sp>
        <p:nvSpPr>
          <p:cNvPr id="21" name="Google Shape;221;p15">
            <a:extLst>
              <a:ext uri="{FF2B5EF4-FFF2-40B4-BE49-F238E27FC236}">
                <a16:creationId xmlns:a16="http://schemas.microsoft.com/office/drawing/2014/main" id="{E5F7F357-8C4F-435B-A82F-9CF39D52E85B}"/>
              </a:ext>
            </a:extLst>
          </p:cNvPr>
          <p:cNvSpPr txBox="1"/>
          <p:nvPr/>
        </p:nvSpPr>
        <p:spPr>
          <a:xfrm>
            <a:off x="4377809" y="1777628"/>
            <a:ext cx="1315170" cy="298761"/>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latin typeface="Calibri"/>
                <a:ea typeface="Calibri"/>
                <a:cs typeface="Calibri"/>
                <a:sym typeface="Calibri"/>
              </a:rPr>
              <a:t>1503-1514</a:t>
            </a:r>
            <a:endParaRPr sz="1200" b="1" dirty="0">
              <a:solidFill>
                <a:schemeClr val="dk1"/>
              </a:solidFill>
              <a:latin typeface="Calibri"/>
              <a:ea typeface="Calibri"/>
              <a:cs typeface="Calibri"/>
              <a:sym typeface="Calibri"/>
            </a:endParaRPr>
          </a:p>
        </p:txBody>
      </p:sp>
      <p:sp>
        <p:nvSpPr>
          <p:cNvPr id="22" name="Google Shape;236;p15">
            <a:extLst>
              <a:ext uri="{FF2B5EF4-FFF2-40B4-BE49-F238E27FC236}">
                <a16:creationId xmlns:a16="http://schemas.microsoft.com/office/drawing/2014/main" id="{02C9349F-7A42-42D3-A41D-2B50BA332237}"/>
              </a:ext>
            </a:extLst>
          </p:cNvPr>
          <p:cNvSpPr txBox="1"/>
          <p:nvPr/>
        </p:nvSpPr>
        <p:spPr>
          <a:xfrm>
            <a:off x="4384778" y="2344770"/>
            <a:ext cx="1315170" cy="325096"/>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latin typeface="Calibri"/>
                <a:ea typeface="Calibri"/>
                <a:cs typeface="Calibri"/>
                <a:sym typeface="Calibri"/>
              </a:rPr>
              <a:t>Cromwell’s early career. </a:t>
            </a:r>
            <a:endParaRPr sz="1200" b="1" dirty="0">
              <a:solidFill>
                <a:schemeClr val="dk1"/>
              </a:solidFill>
              <a:latin typeface="Calibri"/>
              <a:ea typeface="Calibri"/>
              <a:cs typeface="Calibri"/>
              <a:sym typeface="Calibri"/>
            </a:endParaRPr>
          </a:p>
        </p:txBody>
      </p:sp>
      <p:sp>
        <p:nvSpPr>
          <p:cNvPr id="24" name="Google Shape;221;p15">
            <a:extLst>
              <a:ext uri="{FF2B5EF4-FFF2-40B4-BE49-F238E27FC236}">
                <a16:creationId xmlns:a16="http://schemas.microsoft.com/office/drawing/2014/main" id="{DE9C9D0B-9F34-4CA2-A2C9-2E31A73DD91C}"/>
              </a:ext>
            </a:extLst>
          </p:cNvPr>
          <p:cNvSpPr txBox="1"/>
          <p:nvPr/>
        </p:nvSpPr>
        <p:spPr>
          <a:xfrm>
            <a:off x="6315969" y="1751609"/>
            <a:ext cx="1315170" cy="298761"/>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latin typeface="Calibri"/>
                <a:ea typeface="Calibri"/>
                <a:cs typeface="Calibri"/>
                <a:sym typeface="Calibri"/>
              </a:rPr>
              <a:t>1514-23</a:t>
            </a:r>
            <a:endParaRPr sz="1200" b="1" dirty="0">
              <a:solidFill>
                <a:schemeClr val="dk1"/>
              </a:solidFill>
              <a:latin typeface="Calibri"/>
              <a:ea typeface="Calibri"/>
              <a:cs typeface="Calibri"/>
              <a:sym typeface="Calibri"/>
            </a:endParaRPr>
          </a:p>
        </p:txBody>
      </p:sp>
      <p:sp>
        <p:nvSpPr>
          <p:cNvPr id="25" name="Google Shape;236;p15">
            <a:extLst>
              <a:ext uri="{FF2B5EF4-FFF2-40B4-BE49-F238E27FC236}">
                <a16:creationId xmlns:a16="http://schemas.microsoft.com/office/drawing/2014/main" id="{6DDFD6ED-94CF-424E-BF81-E6509F446A50}"/>
              </a:ext>
            </a:extLst>
          </p:cNvPr>
          <p:cNvSpPr txBox="1"/>
          <p:nvPr/>
        </p:nvSpPr>
        <p:spPr>
          <a:xfrm>
            <a:off x="5993164" y="2322786"/>
            <a:ext cx="2038468" cy="805823"/>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latin typeface="Calibri"/>
                <a:ea typeface="Calibri"/>
                <a:cs typeface="Calibri"/>
                <a:sym typeface="Calibri"/>
              </a:rPr>
              <a:t>Cromwell’s rise in Henry’s kingdom</a:t>
            </a:r>
            <a:endParaRPr sz="1200" b="1" dirty="0">
              <a:solidFill>
                <a:schemeClr val="dk1"/>
              </a:solidFill>
              <a:latin typeface="Calibri"/>
              <a:ea typeface="Calibri"/>
              <a:cs typeface="Calibri"/>
              <a:sym typeface="Calibri"/>
            </a:endParaRPr>
          </a:p>
        </p:txBody>
      </p:sp>
      <p:sp>
        <p:nvSpPr>
          <p:cNvPr id="28" name="Google Shape;236;p15">
            <a:extLst>
              <a:ext uri="{FF2B5EF4-FFF2-40B4-BE49-F238E27FC236}">
                <a16:creationId xmlns:a16="http://schemas.microsoft.com/office/drawing/2014/main" id="{EBA254C8-5055-4062-9AD9-7EE5EBE0D37F}"/>
              </a:ext>
            </a:extLst>
          </p:cNvPr>
          <p:cNvSpPr txBox="1"/>
          <p:nvPr/>
        </p:nvSpPr>
        <p:spPr>
          <a:xfrm>
            <a:off x="10246337" y="2335373"/>
            <a:ext cx="1470125" cy="330010"/>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latin typeface="Calibri"/>
                <a:ea typeface="Calibri"/>
                <a:cs typeface="Calibri"/>
                <a:sym typeface="Calibri"/>
              </a:rPr>
              <a:t>Becoming Chief Minister</a:t>
            </a:r>
            <a:endParaRPr sz="1200" b="1" dirty="0">
              <a:solidFill>
                <a:schemeClr val="dk1"/>
              </a:solidFill>
              <a:latin typeface="Calibri"/>
              <a:ea typeface="Calibri"/>
              <a:cs typeface="Calibri"/>
              <a:sym typeface="Calibri"/>
            </a:endParaRPr>
          </a:p>
        </p:txBody>
      </p:sp>
      <p:sp>
        <p:nvSpPr>
          <p:cNvPr id="32" name="Google Shape;242;p15">
            <a:extLst>
              <a:ext uri="{FF2B5EF4-FFF2-40B4-BE49-F238E27FC236}">
                <a16:creationId xmlns:a16="http://schemas.microsoft.com/office/drawing/2014/main" id="{F943AF15-AC4A-42EF-99F0-A0021741CF15}"/>
              </a:ext>
            </a:extLst>
          </p:cNvPr>
          <p:cNvSpPr txBox="1"/>
          <p:nvPr/>
        </p:nvSpPr>
        <p:spPr>
          <a:xfrm>
            <a:off x="4156917" y="3117261"/>
            <a:ext cx="1818517" cy="3103917"/>
          </a:xfrm>
          <a:prstGeom prst="rect">
            <a:avLst/>
          </a:prstGeom>
          <a:noFill/>
          <a:ln>
            <a:noFill/>
          </a:ln>
        </p:spPr>
        <p:txBody>
          <a:bodyPr spcFirstLastPara="1" wrap="square" lIns="91425" tIns="45700" rIns="91425" bIns="45700" anchor="t" anchorCtr="0">
            <a:noAutofit/>
          </a:bodyPr>
          <a:lstStyle/>
          <a:p>
            <a:pPr algn="ctr"/>
            <a:r>
              <a:rPr lang="en-GB" sz="1200" dirty="0">
                <a:solidFill>
                  <a:schemeClr val="dk1"/>
                </a:solidFill>
                <a:latin typeface="Calibri"/>
                <a:ea typeface="Calibri"/>
                <a:cs typeface="Calibri"/>
                <a:sym typeface="Calibri"/>
              </a:rPr>
              <a:t>After deserting the French army he moved to Florence and worked for a wealthy merchant banker.</a:t>
            </a:r>
          </a:p>
          <a:p>
            <a:pPr algn="ctr"/>
            <a:endParaRPr lang="en-GB" sz="1200" dirty="0">
              <a:solidFill>
                <a:schemeClr val="dk1"/>
              </a:solidFill>
              <a:latin typeface="Calibri"/>
              <a:ea typeface="Calibri"/>
              <a:cs typeface="Calibri"/>
              <a:sym typeface="Calibri"/>
            </a:endParaRPr>
          </a:p>
          <a:p>
            <a:pPr algn="ctr"/>
            <a:r>
              <a:rPr lang="en-GB" sz="1200" dirty="0">
                <a:solidFill>
                  <a:schemeClr val="dk1"/>
                </a:solidFill>
                <a:latin typeface="Calibri"/>
                <a:ea typeface="Calibri"/>
                <a:cs typeface="Calibri"/>
                <a:sym typeface="Calibri"/>
              </a:rPr>
              <a:t>After Florence Cromwell became a cloth maker in Belgium (Antwerp), where he made important business contacts. </a:t>
            </a:r>
          </a:p>
          <a:p>
            <a:pPr algn="ctr"/>
            <a:endParaRPr lang="en-GB" sz="1200" dirty="0">
              <a:solidFill>
                <a:schemeClr val="dk1"/>
              </a:solidFill>
              <a:latin typeface="Calibri"/>
              <a:ea typeface="Calibri"/>
              <a:cs typeface="Calibri"/>
              <a:sym typeface="Calibri"/>
            </a:endParaRPr>
          </a:p>
          <a:p>
            <a:pPr algn="ctr"/>
            <a:r>
              <a:rPr lang="en-GB" sz="1200" dirty="0">
                <a:solidFill>
                  <a:schemeClr val="dk1"/>
                </a:solidFill>
                <a:latin typeface="Calibri"/>
                <a:ea typeface="Calibri"/>
                <a:cs typeface="Calibri"/>
                <a:sym typeface="Calibri"/>
              </a:rPr>
              <a:t>In 1514 he married a wealthy woman in England (Elizabeth </a:t>
            </a:r>
            <a:r>
              <a:rPr lang="en-GB" sz="1200" dirty="0" err="1">
                <a:solidFill>
                  <a:schemeClr val="dk1"/>
                </a:solidFill>
                <a:latin typeface="Calibri"/>
                <a:ea typeface="Calibri"/>
                <a:cs typeface="Calibri"/>
                <a:sym typeface="Calibri"/>
              </a:rPr>
              <a:t>Wyckes</a:t>
            </a:r>
            <a:r>
              <a:rPr lang="en-GB" sz="1200" dirty="0">
                <a:solidFill>
                  <a:schemeClr val="dk1"/>
                </a:solidFill>
                <a:latin typeface="Calibri"/>
                <a:ea typeface="Calibri"/>
                <a:cs typeface="Calibri"/>
                <a:sym typeface="Calibri"/>
              </a:rPr>
              <a:t>) and established himself as a London Merchant.</a:t>
            </a:r>
          </a:p>
        </p:txBody>
      </p:sp>
      <p:sp>
        <p:nvSpPr>
          <p:cNvPr id="33" name="Google Shape;242;p15">
            <a:extLst>
              <a:ext uri="{FF2B5EF4-FFF2-40B4-BE49-F238E27FC236}">
                <a16:creationId xmlns:a16="http://schemas.microsoft.com/office/drawing/2014/main" id="{9ACFC308-B5C4-4D39-9D5E-4752FECDA001}"/>
              </a:ext>
            </a:extLst>
          </p:cNvPr>
          <p:cNvSpPr txBox="1"/>
          <p:nvPr/>
        </p:nvSpPr>
        <p:spPr>
          <a:xfrm>
            <a:off x="6157378" y="3128042"/>
            <a:ext cx="1754504" cy="3103916"/>
          </a:xfrm>
          <a:prstGeom prst="rect">
            <a:avLst/>
          </a:prstGeom>
          <a:noFill/>
          <a:ln>
            <a:noFill/>
          </a:ln>
        </p:spPr>
        <p:txBody>
          <a:bodyPr spcFirstLastPara="1" wrap="square" lIns="91425" tIns="45700" rIns="91425" bIns="45700" anchor="t" anchorCtr="0">
            <a:noAutofit/>
          </a:bodyPr>
          <a:lstStyle/>
          <a:p>
            <a:pPr algn="ctr"/>
            <a:r>
              <a:rPr lang="en-GB" sz="1200" dirty="0">
                <a:solidFill>
                  <a:schemeClr val="dk1"/>
                </a:solidFill>
                <a:latin typeface="Calibri"/>
                <a:ea typeface="Calibri"/>
                <a:cs typeface="Calibri"/>
                <a:sym typeface="Calibri"/>
              </a:rPr>
              <a:t>Cromwell then set up a legal practise, although he didn’t have any actual qualifications in law, just experience in dealing with lawyers in Europe.</a:t>
            </a:r>
          </a:p>
          <a:p>
            <a:pPr algn="ctr"/>
            <a:endParaRPr lang="en-GB" sz="1200" dirty="0">
              <a:solidFill>
                <a:schemeClr val="dk1"/>
              </a:solidFill>
              <a:latin typeface="Calibri"/>
              <a:ea typeface="Calibri"/>
              <a:cs typeface="Calibri"/>
              <a:sym typeface="Calibri"/>
            </a:endParaRPr>
          </a:p>
          <a:p>
            <a:pPr algn="ctr"/>
            <a:r>
              <a:rPr lang="en-GB" sz="1200" dirty="0">
                <a:solidFill>
                  <a:schemeClr val="dk1"/>
                </a:solidFill>
                <a:latin typeface="Calibri"/>
                <a:ea typeface="Calibri"/>
                <a:cs typeface="Calibri"/>
                <a:sym typeface="Calibri"/>
              </a:rPr>
              <a:t>He became the Lawyer of Cardinal Wolsey by 1519 and was very loyal to him and to Henry.</a:t>
            </a:r>
          </a:p>
          <a:p>
            <a:pPr algn="ctr"/>
            <a:endParaRPr lang="en-GB" sz="1200" dirty="0">
              <a:solidFill>
                <a:schemeClr val="dk1"/>
              </a:solidFill>
              <a:latin typeface="Calibri"/>
              <a:ea typeface="Calibri"/>
              <a:cs typeface="Calibri"/>
              <a:sym typeface="Calibri"/>
            </a:endParaRPr>
          </a:p>
          <a:p>
            <a:pPr algn="ctr"/>
            <a:r>
              <a:rPr lang="en-GB" sz="1200" dirty="0">
                <a:solidFill>
                  <a:schemeClr val="dk1"/>
                </a:solidFill>
                <a:latin typeface="Calibri"/>
                <a:ea typeface="Calibri"/>
                <a:cs typeface="Calibri"/>
                <a:sym typeface="Calibri"/>
              </a:rPr>
              <a:t>He heard cases in the Star Chamber and became an MP for Henry VIII in 1523. </a:t>
            </a:r>
            <a:endParaRPr sz="1200" dirty="0">
              <a:solidFill>
                <a:schemeClr val="dk1"/>
              </a:solidFill>
              <a:latin typeface="Calibri"/>
              <a:ea typeface="Calibri"/>
              <a:cs typeface="Calibri"/>
              <a:sym typeface="Calibri"/>
            </a:endParaRPr>
          </a:p>
        </p:txBody>
      </p:sp>
      <p:sp>
        <p:nvSpPr>
          <p:cNvPr id="34" name="Google Shape;242;p15">
            <a:extLst>
              <a:ext uri="{FF2B5EF4-FFF2-40B4-BE49-F238E27FC236}">
                <a16:creationId xmlns:a16="http://schemas.microsoft.com/office/drawing/2014/main" id="{651DE1E9-EF88-44E3-AD14-96884AD8FDF6}"/>
              </a:ext>
            </a:extLst>
          </p:cNvPr>
          <p:cNvSpPr txBox="1"/>
          <p:nvPr/>
        </p:nvSpPr>
        <p:spPr>
          <a:xfrm>
            <a:off x="9821720" y="2860449"/>
            <a:ext cx="2038467" cy="3417051"/>
          </a:xfrm>
          <a:prstGeom prst="rect">
            <a:avLst/>
          </a:prstGeom>
          <a:noFill/>
          <a:ln>
            <a:noFill/>
          </a:ln>
        </p:spPr>
        <p:txBody>
          <a:bodyPr spcFirstLastPara="1" wrap="square" lIns="91425" tIns="45700" rIns="91425" bIns="45700" anchor="t" anchorCtr="0">
            <a:noAutofit/>
          </a:bodyPr>
          <a:lstStyle/>
          <a:p>
            <a:pPr algn="ctr"/>
            <a:r>
              <a:rPr lang="en-GB" sz="1200" dirty="0">
                <a:solidFill>
                  <a:schemeClr val="dk1"/>
                </a:solidFill>
                <a:latin typeface="Calibri"/>
                <a:ea typeface="Calibri"/>
                <a:cs typeface="Calibri"/>
                <a:sym typeface="Calibri"/>
              </a:rPr>
              <a:t>In 1531 he was appointed to Henry’s Royal Council, in the same year Cromwell started working on the divorce case.</a:t>
            </a:r>
          </a:p>
          <a:p>
            <a:pPr algn="ctr"/>
            <a:endParaRPr lang="en-GB" sz="1200" dirty="0">
              <a:solidFill>
                <a:schemeClr val="dk1"/>
              </a:solidFill>
              <a:latin typeface="Calibri"/>
              <a:ea typeface="Calibri"/>
              <a:cs typeface="Calibri"/>
              <a:sym typeface="Calibri"/>
            </a:endParaRPr>
          </a:p>
          <a:p>
            <a:pPr algn="ctr"/>
            <a:r>
              <a:rPr lang="en-GB" sz="1200" dirty="0">
                <a:solidFill>
                  <a:schemeClr val="dk1"/>
                </a:solidFill>
                <a:latin typeface="Calibri"/>
                <a:ea typeface="Calibri"/>
                <a:cs typeface="Calibri"/>
                <a:sym typeface="Calibri"/>
              </a:rPr>
              <a:t>In 1532 he becomes Master of the Jewel House</a:t>
            </a:r>
          </a:p>
          <a:p>
            <a:pPr algn="ctr"/>
            <a:endParaRPr lang="en-GB" sz="1200" dirty="0">
              <a:solidFill>
                <a:schemeClr val="dk1"/>
              </a:solidFill>
              <a:latin typeface="Calibri"/>
              <a:ea typeface="Calibri"/>
              <a:cs typeface="Calibri"/>
              <a:sym typeface="Calibri"/>
            </a:endParaRPr>
          </a:p>
          <a:p>
            <a:pPr algn="ctr"/>
            <a:r>
              <a:rPr lang="en-GB" sz="1200" dirty="0">
                <a:solidFill>
                  <a:schemeClr val="dk1"/>
                </a:solidFill>
                <a:latin typeface="Calibri"/>
                <a:ea typeface="Calibri"/>
                <a:cs typeface="Calibri"/>
                <a:sym typeface="Calibri"/>
              </a:rPr>
              <a:t>1533 he passed the Act in Restraint of Appeals. </a:t>
            </a:r>
          </a:p>
          <a:p>
            <a:pPr algn="ctr"/>
            <a:endParaRPr lang="en-GB" sz="1200" dirty="0">
              <a:solidFill>
                <a:schemeClr val="dk1"/>
              </a:solidFill>
              <a:latin typeface="Calibri"/>
              <a:ea typeface="Calibri"/>
              <a:cs typeface="Calibri"/>
              <a:sym typeface="Calibri"/>
            </a:endParaRPr>
          </a:p>
          <a:p>
            <a:pPr algn="ctr"/>
            <a:r>
              <a:rPr lang="en-GB" sz="1200" dirty="0">
                <a:solidFill>
                  <a:schemeClr val="dk1"/>
                </a:solidFill>
                <a:latin typeface="Calibri"/>
                <a:ea typeface="Calibri"/>
                <a:cs typeface="Calibri"/>
                <a:sym typeface="Calibri"/>
              </a:rPr>
              <a:t>In the same year he also passed the Act of Succession ending Henry's marriage to Catherine and making the secret marriage to Anne Boleyn legitimate.</a:t>
            </a:r>
          </a:p>
          <a:p>
            <a:pPr algn="ctr"/>
            <a:endParaRPr lang="en-GB" sz="1200" dirty="0">
              <a:solidFill>
                <a:schemeClr val="dk1"/>
              </a:solidFill>
              <a:latin typeface="Calibri"/>
              <a:ea typeface="Calibri"/>
              <a:cs typeface="Calibri"/>
              <a:sym typeface="Calibri"/>
            </a:endParaRPr>
          </a:p>
          <a:p>
            <a:pPr algn="ctr"/>
            <a:r>
              <a:rPr lang="en-GB" sz="1200" dirty="0">
                <a:solidFill>
                  <a:schemeClr val="dk1"/>
                </a:solidFill>
                <a:latin typeface="Calibri"/>
                <a:ea typeface="Calibri"/>
                <a:cs typeface="Calibri"/>
                <a:sym typeface="Calibri"/>
              </a:rPr>
              <a:t>Later that year he was awarded the title of Chief Minister. </a:t>
            </a:r>
          </a:p>
        </p:txBody>
      </p:sp>
      <p:sp>
        <p:nvSpPr>
          <p:cNvPr id="35" name="Google Shape;220;p15">
            <a:extLst>
              <a:ext uri="{FF2B5EF4-FFF2-40B4-BE49-F238E27FC236}">
                <a16:creationId xmlns:a16="http://schemas.microsoft.com/office/drawing/2014/main" id="{E58FB241-F27E-429C-8DCC-FF94E0544848}"/>
              </a:ext>
            </a:extLst>
          </p:cNvPr>
          <p:cNvSpPr/>
          <p:nvPr/>
        </p:nvSpPr>
        <p:spPr>
          <a:xfrm>
            <a:off x="8823379" y="1477341"/>
            <a:ext cx="189021" cy="180020"/>
          </a:xfrm>
          <a:prstGeom prst="ellipse">
            <a:avLst/>
          </a:prstGeom>
          <a:solidFill>
            <a:schemeClr val="bg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36" name="Google Shape;221;p15">
            <a:extLst>
              <a:ext uri="{FF2B5EF4-FFF2-40B4-BE49-F238E27FC236}">
                <a16:creationId xmlns:a16="http://schemas.microsoft.com/office/drawing/2014/main" id="{ACCD7C9C-1EE8-459A-9EA1-99FD24D25043}"/>
              </a:ext>
            </a:extLst>
          </p:cNvPr>
          <p:cNvSpPr txBox="1"/>
          <p:nvPr/>
        </p:nvSpPr>
        <p:spPr>
          <a:xfrm>
            <a:off x="8254129" y="1759998"/>
            <a:ext cx="1315170" cy="298761"/>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ea typeface="Calibri"/>
                <a:cs typeface="Calibri"/>
                <a:sym typeface="Calibri"/>
              </a:rPr>
              <a:t>1523-30</a:t>
            </a:r>
          </a:p>
        </p:txBody>
      </p:sp>
      <p:sp>
        <p:nvSpPr>
          <p:cNvPr id="37" name="Google Shape;236;p15">
            <a:extLst>
              <a:ext uri="{FF2B5EF4-FFF2-40B4-BE49-F238E27FC236}">
                <a16:creationId xmlns:a16="http://schemas.microsoft.com/office/drawing/2014/main" id="{EAFFC77B-8E37-4479-8735-649D45986B8E}"/>
              </a:ext>
            </a:extLst>
          </p:cNvPr>
          <p:cNvSpPr txBox="1"/>
          <p:nvPr/>
        </p:nvSpPr>
        <p:spPr>
          <a:xfrm>
            <a:off x="7937497" y="2312006"/>
            <a:ext cx="2038468" cy="805823"/>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ea typeface="Calibri"/>
                <a:cs typeface="Calibri"/>
                <a:sym typeface="Calibri"/>
              </a:rPr>
              <a:t>Life at the top…</a:t>
            </a:r>
          </a:p>
        </p:txBody>
      </p:sp>
      <p:sp>
        <p:nvSpPr>
          <p:cNvPr id="38" name="Google Shape;242;p15">
            <a:extLst>
              <a:ext uri="{FF2B5EF4-FFF2-40B4-BE49-F238E27FC236}">
                <a16:creationId xmlns:a16="http://schemas.microsoft.com/office/drawing/2014/main" id="{A6AD0D2C-4E61-415B-93E6-9578A4730DFA}"/>
              </a:ext>
            </a:extLst>
          </p:cNvPr>
          <p:cNvSpPr txBox="1"/>
          <p:nvPr/>
        </p:nvSpPr>
        <p:spPr>
          <a:xfrm>
            <a:off x="8067216" y="2860449"/>
            <a:ext cx="1754504" cy="3103916"/>
          </a:xfrm>
          <a:prstGeom prst="rect">
            <a:avLst/>
          </a:prstGeom>
          <a:noFill/>
          <a:ln>
            <a:noFill/>
          </a:ln>
        </p:spPr>
        <p:txBody>
          <a:bodyPr spcFirstLastPara="1" wrap="square" lIns="91425" tIns="45700" rIns="91425" bIns="45700" anchor="t" anchorCtr="0">
            <a:noAutofit/>
          </a:bodyPr>
          <a:lstStyle/>
          <a:p>
            <a:pPr algn="ctr"/>
            <a:r>
              <a:rPr lang="en-GB" sz="1200" dirty="0">
                <a:solidFill>
                  <a:schemeClr val="dk1"/>
                </a:solidFill>
                <a:latin typeface="Calibri"/>
                <a:ea typeface="Calibri"/>
                <a:cs typeface="Calibri"/>
                <a:sym typeface="Calibri"/>
              </a:rPr>
              <a:t>Cromwell was intelligent, experienced and determined. </a:t>
            </a:r>
          </a:p>
          <a:p>
            <a:pPr algn="ctr"/>
            <a:endParaRPr lang="en-GB" sz="1200" dirty="0">
              <a:solidFill>
                <a:schemeClr val="dk1"/>
              </a:solidFill>
              <a:latin typeface="Calibri"/>
              <a:ea typeface="Calibri"/>
              <a:cs typeface="Calibri"/>
              <a:sym typeface="Calibri"/>
            </a:endParaRPr>
          </a:p>
          <a:p>
            <a:pPr algn="ctr"/>
            <a:r>
              <a:rPr lang="en-GB" sz="1200" dirty="0">
                <a:solidFill>
                  <a:schemeClr val="dk1"/>
                </a:solidFill>
                <a:latin typeface="Calibri"/>
                <a:ea typeface="Calibri"/>
                <a:cs typeface="Calibri"/>
                <a:sym typeface="Calibri"/>
              </a:rPr>
              <a:t>According to Charles V ambassador, he used his charm to win people over.</a:t>
            </a:r>
          </a:p>
          <a:p>
            <a:pPr algn="ctr"/>
            <a:endParaRPr lang="en-GB" sz="1200" dirty="0">
              <a:solidFill>
                <a:schemeClr val="dk1"/>
              </a:solidFill>
              <a:latin typeface="Calibri"/>
              <a:ea typeface="Calibri"/>
              <a:cs typeface="Calibri"/>
              <a:sym typeface="Calibri"/>
            </a:endParaRPr>
          </a:p>
          <a:p>
            <a:pPr algn="ctr"/>
            <a:r>
              <a:rPr lang="en-GB" sz="1200" dirty="0">
                <a:solidFill>
                  <a:schemeClr val="dk1"/>
                </a:solidFill>
                <a:latin typeface="Calibri"/>
                <a:ea typeface="Calibri"/>
                <a:cs typeface="Calibri"/>
                <a:sym typeface="Calibri"/>
              </a:rPr>
              <a:t>In his personal life he was a good father and a loving husband. In 1528 he lost his wife and 2 daughters to sweating sickness, his son Gregory survived.</a:t>
            </a:r>
          </a:p>
          <a:p>
            <a:pPr algn="ctr"/>
            <a:endParaRPr lang="en-GB" sz="1200" dirty="0">
              <a:solidFill>
                <a:schemeClr val="dk1"/>
              </a:solidFill>
              <a:latin typeface="Calibri"/>
              <a:ea typeface="Calibri"/>
              <a:cs typeface="Calibri"/>
              <a:sym typeface="Calibri"/>
            </a:endParaRPr>
          </a:p>
          <a:p>
            <a:pPr algn="ctr"/>
            <a:r>
              <a:rPr lang="en-GB" sz="1200" dirty="0">
                <a:solidFill>
                  <a:schemeClr val="dk1"/>
                </a:solidFill>
                <a:latin typeface="Calibri"/>
                <a:ea typeface="Calibri"/>
                <a:cs typeface="Calibri"/>
                <a:sym typeface="Calibri"/>
              </a:rPr>
              <a:t>He was also very upset to hear of Wolsey's death in 1529. </a:t>
            </a:r>
            <a:endParaRPr sz="1200" dirty="0">
              <a:solidFill>
                <a:schemeClr val="dk1"/>
              </a:solidFill>
              <a:latin typeface="Calibri"/>
              <a:ea typeface="Calibri"/>
              <a:cs typeface="Calibri"/>
              <a:sym typeface="Calibri"/>
            </a:endParaRPr>
          </a:p>
        </p:txBody>
      </p:sp>
      <p:pic>
        <p:nvPicPr>
          <p:cNvPr id="23" name="Picture 4" descr="https://static.thenounproject.com/png/303160-200.png">
            <a:extLst>
              <a:ext uri="{FF2B5EF4-FFF2-40B4-BE49-F238E27FC236}">
                <a16:creationId xmlns:a16="http://schemas.microsoft.com/office/drawing/2014/main" id="{7FADAB88-0294-41C3-B78B-9ACF7BCC306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90269" y="673657"/>
            <a:ext cx="447635" cy="447635"/>
          </a:xfrm>
          <a:prstGeom prst="rect">
            <a:avLst/>
          </a:prstGeom>
          <a:noFill/>
          <a:extLst>
            <a:ext uri="{909E8E84-426E-40DD-AFC4-6F175D3DCCD1}">
              <a14:hiddenFill xmlns:a14="http://schemas.microsoft.com/office/drawing/2010/main">
                <a:solidFill>
                  <a:srgbClr val="FFFFFF"/>
                </a:solidFill>
              </a14:hiddenFill>
            </a:ext>
          </a:extLst>
        </p:spPr>
      </p:pic>
      <p:sp>
        <p:nvSpPr>
          <p:cNvPr id="30" name="Google Shape;221;p15">
            <a:extLst>
              <a:ext uri="{FF2B5EF4-FFF2-40B4-BE49-F238E27FC236}">
                <a16:creationId xmlns:a16="http://schemas.microsoft.com/office/drawing/2014/main" id="{87CA1031-0F91-4451-B578-7565ACC09774}"/>
              </a:ext>
            </a:extLst>
          </p:cNvPr>
          <p:cNvSpPr txBox="1"/>
          <p:nvPr/>
        </p:nvSpPr>
        <p:spPr>
          <a:xfrm>
            <a:off x="10370927" y="1831411"/>
            <a:ext cx="1315170" cy="298761"/>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ea typeface="Calibri"/>
                <a:cs typeface="Calibri"/>
                <a:sym typeface="Calibri"/>
              </a:rPr>
              <a:t>1530-34</a:t>
            </a:r>
          </a:p>
        </p:txBody>
      </p:sp>
    </p:spTree>
    <p:extLst>
      <p:ext uri="{BB962C8B-B14F-4D97-AF65-F5344CB8AC3E}">
        <p14:creationId xmlns:p14="http://schemas.microsoft.com/office/powerpoint/2010/main" val="28905154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Straight Connector 13">
            <a:extLst>
              <a:ext uri="{FF2B5EF4-FFF2-40B4-BE49-F238E27FC236}">
                <a16:creationId xmlns:a16="http://schemas.microsoft.com/office/drawing/2014/main" id="{A149B40C-E856-4F64-9621-78F1A695DA42}"/>
              </a:ext>
            </a:extLst>
          </p:cNvPr>
          <p:cNvCxnSpPr>
            <a:cxnSpLocks/>
            <a:stCxn id="21" idx="1"/>
            <a:endCxn id="9" idx="3"/>
          </p:cNvCxnSpPr>
          <p:nvPr/>
        </p:nvCxnSpPr>
        <p:spPr>
          <a:xfrm flipH="1" flipV="1">
            <a:off x="7600952" y="3290501"/>
            <a:ext cx="258914" cy="30778"/>
          </a:xfrm>
          <a:prstGeom prst="line">
            <a:avLst/>
          </a:prstGeom>
        </p:spPr>
        <p:style>
          <a:lnRef idx="1">
            <a:schemeClr val="accent1"/>
          </a:lnRef>
          <a:fillRef idx="0">
            <a:schemeClr val="accent1"/>
          </a:fillRef>
          <a:effectRef idx="0">
            <a:schemeClr val="accent1"/>
          </a:effectRef>
          <a:fontRef idx="minor">
            <a:schemeClr val="tx1"/>
          </a:fontRef>
        </p:style>
      </p:cxnSp>
      <p:sp>
        <p:nvSpPr>
          <p:cNvPr id="5" name="Google Shape;162;p14">
            <a:extLst>
              <a:ext uri="{FF2B5EF4-FFF2-40B4-BE49-F238E27FC236}">
                <a16:creationId xmlns:a16="http://schemas.microsoft.com/office/drawing/2014/main" id="{2A9821DF-89BA-4770-8C9A-EDB89A319439}"/>
              </a:ext>
            </a:extLst>
          </p:cNvPr>
          <p:cNvSpPr/>
          <p:nvPr/>
        </p:nvSpPr>
        <p:spPr>
          <a:xfrm>
            <a:off x="130339" y="116632"/>
            <a:ext cx="11854515" cy="6624736"/>
          </a:xfrm>
          <a:prstGeom prst="rect">
            <a:avLst/>
          </a:prstGeom>
          <a:no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6" name="Google Shape;163;p14">
            <a:extLst>
              <a:ext uri="{FF2B5EF4-FFF2-40B4-BE49-F238E27FC236}">
                <a16:creationId xmlns:a16="http://schemas.microsoft.com/office/drawing/2014/main" id="{D79841D8-7547-4A3B-8779-46175259FBE5}"/>
              </a:ext>
            </a:extLst>
          </p:cNvPr>
          <p:cNvSpPr txBox="1"/>
          <p:nvPr/>
        </p:nvSpPr>
        <p:spPr>
          <a:xfrm>
            <a:off x="1450346" y="179477"/>
            <a:ext cx="9805259" cy="391539"/>
          </a:xfrm>
          <a:prstGeom prst="rect">
            <a:avLst/>
          </a:prstGeom>
          <a:solidFill>
            <a:srgbClr val="FF0000"/>
          </a:solidFill>
          <a:ln>
            <a:noFill/>
          </a:ln>
        </p:spPr>
        <p:txBody>
          <a:bodyPr spcFirstLastPara="1" wrap="square" lIns="91425" tIns="45700" rIns="91425" bIns="45700" anchor="t" anchorCtr="0">
            <a:noAutofit/>
          </a:bodyPr>
          <a:lstStyle/>
          <a:p>
            <a:r>
              <a:rPr lang="en-GB" sz="1600" b="1" dirty="0">
                <a:solidFill>
                  <a:schemeClr val="lt1"/>
                </a:solidFill>
                <a:latin typeface="Calibri"/>
                <a:ea typeface="Calibri"/>
                <a:cs typeface="Calibri"/>
                <a:sym typeface="Calibri"/>
              </a:rPr>
              <a:t>GCSE History Knowledge Organiser: Henry VIII and his Ministers: Anne Boleyn – the rise and fall. </a:t>
            </a:r>
            <a:endParaRPr sz="1600" b="1" dirty="0">
              <a:solidFill>
                <a:schemeClr val="lt1"/>
              </a:solidFill>
              <a:latin typeface="Calibri"/>
              <a:ea typeface="Calibri"/>
              <a:cs typeface="Calibri"/>
              <a:sym typeface="Calibri"/>
            </a:endParaRPr>
          </a:p>
        </p:txBody>
      </p:sp>
      <p:sp>
        <p:nvSpPr>
          <p:cNvPr id="7" name="Google Shape;164;p14">
            <a:extLst>
              <a:ext uri="{FF2B5EF4-FFF2-40B4-BE49-F238E27FC236}">
                <a16:creationId xmlns:a16="http://schemas.microsoft.com/office/drawing/2014/main" id="{60967044-DF86-4CCE-AFC8-B3F22F3C08A1}"/>
              </a:ext>
            </a:extLst>
          </p:cNvPr>
          <p:cNvSpPr/>
          <p:nvPr/>
        </p:nvSpPr>
        <p:spPr>
          <a:xfrm>
            <a:off x="130339" y="121412"/>
            <a:ext cx="1288178" cy="6624736"/>
          </a:xfrm>
          <a:prstGeom prst="rect">
            <a:avLst/>
          </a:prstGeom>
          <a:no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8" name="Google Shape;165;p14">
            <a:extLst>
              <a:ext uri="{FF2B5EF4-FFF2-40B4-BE49-F238E27FC236}">
                <a16:creationId xmlns:a16="http://schemas.microsoft.com/office/drawing/2014/main" id="{506A71DF-1936-48B4-AF78-5E2F187F9C11}"/>
              </a:ext>
            </a:extLst>
          </p:cNvPr>
          <p:cNvSpPr txBox="1"/>
          <p:nvPr/>
        </p:nvSpPr>
        <p:spPr>
          <a:xfrm>
            <a:off x="130339" y="134196"/>
            <a:ext cx="1351337" cy="6592655"/>
          </a:xfrm>
          <a:prstGeom prst="rect">
            <a:avLst/>
          </a:prstGeom>
          <a:noFill/>
          <a:ln>
            <a:noFill/>
          </a:ln>
        </p:spPr>
        <p:txBody>
          <a:bodyPr spcFirstLastPara="1" wrap="square" lIns="91425" tIns="45700" rIns="91425" bIns="45700" anchor="t" anchorCtr="0">
            <a:noAutofit/>
          </a:bodyPr>
          <a:lstStyle/>
          <a:p>
            <a:r>
              <a:rPr lang="en-GB" sz="1200" b="1" u="sng" dirty="0">
                <a:solidFill>
                  <a:schemeClr val="dk1"/>
                </a:solidFill>
                <a:ea typeface="Calibri"/>
                <a:cs typeface="Calibri"/>
                <a:sym typeface="Calibri"/>
              </a:rPr>
              <a:t>Key Dates:</a:t>
            </a:r>
            <a:endParaRPr lang="en-GB" sz="1200" b="1" u="sng" dirty="0">
              <a:solidFill>
                <a:schemeClr val="dk1"/>
              </a:solidFill>
              <a:cs typeface="Calibri"/>
              <a:sym typeface="Calibri"/>
            </a:endParaRPr>
          </a:p>
          <a:p>
            <a:r>
              <a:rPr lang="en-GB" sz="1200" b="1" dirty="0">
                <a:solidFill>
                  <a:schemeClr val="dk1"/>
                </a:solidFill>
                <a:cs typeface="Calibri"/>
                <a:sym typeface="Calibri"/>
              </a:rPr>
              <a:t>2</a:t>
            </a:r>
            <a:r>
              <a:rPr lang="en-GB" sz="1200" b="1" baseline="30000" dirty="0">
                <a:solidFill>
                  <a:schemeClr val="dk1"/>
                </a:solidFill>
                <a:cs typeface="Calibri"/>
                <a:sym typeface="Calibri"/>
              </a:rPr>
              <a:t>nd</a:t>
            </a:r>
            <a:r>
              <a:rPr lang="en-GB" sz="1200" b="1" dirty="0">
                <a:solidFill>
                  <a:schemeClr val="dk1"/>
                </a:solidFill>
                <a:cs typeface="Calibri"/>
                <a:sym typeface="Calibri"/>
              </a:rPr>
              <a:t> May 1536– </a:t>
            </a:r>
            <a:r>
              <a:rPr lang="en-GB" sz="1200" dirty="0">
                <a:solidFill>
                  <a:schemeClr val="dk1"/>
                </a:solidFill>
                <a:cs typeface="Calibri"/>
                <a:sym typeface="Calibri"/>
              </a:rPr>
              <a:t>Anne was arrested</a:t>
            </a:r>
          </a:p>
          <a:p>
            <a:endParaRPr lang="en-GB" sz="1200" b="1" dirty="0">
              <a:solidFill>
                <a:schemeClr val="dk1"/>
              </a:solidFill>
              <a:cs typeface="Calibri"/>
              <a:sym typeface="Calibri"/>
            </a:endParaRPr>
          </a:p>
          <a:p>
            <a:r>
              <a:rPr lang="en-GB" sz="1200" b="1" dirty="0">
                <a:solidFill>
                  <a:schemeClr val="dk1"/>
                </a:solidFill>
                <a:cs typeface="Calibri"/>
                <a:sym typeface="Calibri"/>
              </a:rPr>
              <a:t>15</a:t>
            </a:r>
            <a:r>
              <a:rPr lang="en-GB" sz="1200" b="1" baseline="30000" dirty="0">
                <a:solidFill>
                  <a:schemeClr val="dk1"/>
                </a:solidFill>
                <a:cs typeface="Calibri"/>
                <a:sym typeface="Calibri"/>
              </a:rPr>
              <a:t>th</a:t>
            </a:r>
            <a:r>
              <a:rPr lang="en-GB" sz="1200" b="1" dirty="0">
                <a:solidFill>
                  <a:schemeClr val="dk1"/>
                </a:solidFill>
                <a:cs typeface="Calibri"/>
                <a:sym typeface="Calibri"/>
              </a:rPr>
              <a:t> May– </a:t>
            </a:r>
            <a:r>
              <a:rPr lang="en-GB" sz="1200" dirty="0">
                <a:solidFill>
                  <a:schemeClr val="dk1"/>
                </a:solidFill>
                <a:cs typeface="Calibri"/>
                <a:sym typeface="Calibri"/>
              </a:rPr>
              <a:t>tried for adultery and treason (imagining the kings death).</a:t>
            </a:r>
          </a:p>
          <a:p>
            <a:endParaRPr lang="en-GB" sz="1200" b="1" dirty="0">
              <a:solidFill>
                <a:schemeClr val="dk1"/>
              </a:solidFill>
              <a:cs typeface="Calibri"/>
              <a:sym typeface="Calibri"/>
            </a:endParaRPr>
          </a:p>
          <a:p>
            <a:r>
              <a:rPr lang="en-GB" sz="1200" b="1" dirty="0">
                <a:solidFill>
                  <a:schemeClr val="dk1"/>
                </a:solidFill>
                <a:cs typeface="Calibri"/>
                <a:sym typeface="Calibri"/>
              </a:rPr>
              <a:t>17</a:t>
            </a:r>
            <a:r>
              <a:rPr lang="en-GB" sz="1200" b="1" baseline="30000" dirty="0">
                <a:solidFill>
                  <a:schemeClr val="dk1"/>
                </a:solidFill>
                <a:cs typeface="Calibri"/>
                <a:sym typeface="Calibri"/>
              </a:rPr>
              <a:t>th</a:t>
            </a:r>
            <a:r>
              <a:rPr lang="en-GB" sz="1200" b="1" dirty="0">
                <a:solidFill>
                  <a:schemeClr val="dk1"/>
                </a:solidFill>
                <a:cs typeface="Calibri"/>
                <a:sym typeface="Calibri"/>
              </a:rPr>
              <a:t> May – </a:t>
            </a:r>
            <a:r>
              <a:rPr lang="en-GB" sz="1200" dirty="0">
                <a:solidFill>
                  <a:schemeClr val="dk1"/>
                </a:solidFill>
                <a:cs typeface="Calibri"/>
                <a:sym typeface="Calibri"/>
              </a:rPr>
              <a:t>Anne and Henry’s marriage was annulled. Princess Elizabeth was made an illegitimate heir.</a:t>
            </a:r>
          </a:p>
          <a:p>
            <a:endParaRPr lang="en-GB" sz="1200" b="1" dirty="0">
              <a:solidFill>
                <a:schemeClr val="dk1"/>
              </a:solidFill>
              <a:cs typeface="Calibri"/>
              <a:sym typeface="Calibri"/>
            </a:endParaRPr>
          </a:p>
          <a:p>
            <a:r>
              <a:rPr lang="en-GB" sz="1200" b="1" dirty="0">
                <a:solidFill>
                  <a:schemeClr val="dk1"/>
                </a:solidFill>
                <a:cs typeface="Calibri"/>
                <a:sym typeface="Calibri"/>
              </a:rPr>
              <a:t>19</a:t>
            </a:r>
            <a:r>
              <a:rPr lang="en-GB" sz="1200" b="1" baseline="30000" dirty="0">
                <a:solidFill>
                  <a:schemeClr val="dk1"/>
                </a:solidFill>
                <a:cs typeface="Calibri"/>
                <a:sym typeface="Calibri"/>
              </a:rPr>
              <a:t>th</a:t>
            </a:r>
            <a:r>
              <a:rPr lang="en-GB" sz="1200" b="1" dirty="0">
                <a:solidFill>
                  <a:schemeClr val="dk1"/>
                </a:solidFill>
                <a:cs typeface="Calibri"/>
                <a:sym typeface="Calibri"/>
              </a:rPr>
              <a:t> May – </a:t>
            </a:r>
            <a:r>
              <a:rPr lang="en-GB" sz="1200" dirty="0">
                <a:solidFill>
                  <a:schemeClr val="dk1"/>
                </a:solidFill>
                <a:cs typeface="Calibri"/>
                <a:sym typeface="Calibri"/>
              </a:rPr>
              <a:t>Anne was executed and her final words expressed her innocence and love for Henry.</a:t>
            </a:r>
          </a:p>
          <a:p>
            <a:endParaRPr lang="en-GB" sz="1200" dirty="0">
              <a:solidFill>
                <a:schemeClr val="dk1"/>
              </a:solidFill>
              <a:cs typeface="Calibri"/>
              <a:sym typeface="Calibri"/>
            </a:endParaRPr>
          </a:p>
          <a:p>
            <a:r>
              <a:rPr lang="en-GB" sz="1200" b="1" dirty="0">
                <a:solidFill>
                  <a:schemeClr val="dk1"/>
                </a:solidFill>
                <a:cs typeface="Calibri"/>
                <a:sym typeface="Calibri"/>
              </a:rPr>
              <a:t>30</a:t>
            </a:r>
            <a:r>
              <a:rPr lang="en-GB" sz="1200" b="1" baseline="30000" dirty="0">
                <a:solidFill>
                  <a:schemeClr val="dk1"/>
                </a:solidFill>
                <a:cs typeface="Calibri"/>
                <a:sym typeface="Calibri"/>
              </a:rPr>
              <a:t>th</a:t>
            </a:r>
            <a:r>
              <a:rPr lang="en-GB" sz="1200" b="1" dirty="0">
                <a:solidFill>
                  <a:schemeClr val="dk1"/>
                </a:solidFill>
                <a:cs typeface="Calibri"/>
                <a:sym typeface="Calibri"/>
              </a:rPr>
              <a:t> May 1536 – </a:t>
            </a:r>
            <a:r>
              <a:rPr lang="en-GB" sz="1200" dirty="0">
                <a:solidFill>
                  <a:schemeClr val="dk1"/>
                </a:solidFill>
                <a:cs typeface="Calibri"/>
                <a:sym typeface="Calibri"/>
              </a:rPr>
              <a:t>Henry VIII married Jane Seymour. </a:t>
            </a:r>
          </a:p>
          <a:p>
            <a:endParaRPr lang="en-GB" sz="1200" dirty="0">
              <a:solidFill>
                <a:schemeClr val="dk1"/>
              </a:solidFill>
              <a:cs typeface="Calibri"/>
              <a:sym typeface="Calibri"/>
            </a:endParaRPr>
          </a:p>
          <a:p>
            <a:r>
              <a:rPr lang="en-GB" sz="1200" b="1" dirty="0">
                <a:solidFill>
                  <a:schemeClr val="dk1"/>
                </a:solidFill>
                <a:cs typeface="Calibri"/>
                <a:sym typeface="Calibri"/>
              </a:rPr>
              <a:t>December 1936 </a:t>
            </a:r>
            <a:r>
              <a:rPr lang="en-GB" sz="1200" dirty="0">
                <a:solidFill>
                  <a:schemeClr val="dk1"/>
                </a:solidFill>
                <a:cs typeface="Calibri"/>
                <a:sym typeface="Calibri"/>
              </a:rPr>
              <a:t>– Jane Seymour was pregnant with Henry’s third royal child (forth including Henry Fitzroy).</a:t>
            </a:r>
          </a:p>
          <a:p>
            <a:endParaRPr lang="en-GB" sz="1200" b="1" dirty="0">
              <a:solidFill>
                <a:schemeClr val="dk1"/>
              </a:solidFill>
              <a:cs typeface="Calibri"/>
              <a:sym typeface="Calibri"/>
            </a:endParaRPr>
          </a:p>
          <a:p>
            <a:endParaRPr lang="en-GB" sz="1200" b="1" dirty="0">
              <a:solidFill>
                <a:schemeClr val="dk1"/>
              </a:solidFill>
              <a:cs typeface="Calibri"/>
              <a:sym typeface="Calibri"/>
            </a:endParaRPr>
          </a:p>
          <a:p>
            <a:endParaRPr lang="en-GB" sz="1200" dirty="0"/>
          </a:p>
        </p:txBody>
      </p:sp>
      <p:sp>
        <p:nvSpPr>
          <p:cNvPr id="9" name="TextBox 8">
            <a:extLst>
              <a:ext uri="{FF2B5EF4-FFF2-40B4-BE49-F238E27FC236}">
                <a16:creationId xmlns:a16="http://schemas.microsoft.com/office/drawing/2014/main" id="{3968038C-5392-489B-800F-80D10FD9C677}"/>
              </a:ext>
            </a:extLst>
          </p:cNvPr>
          <p:cNvSpPr txBox="1"/>
          <p:nvPr/>
        </p:nvSpPr>
        <p:spPr>
          <a:xfrm>
            <a:off x="5343527" y="2967335"/>
            <a:ext cx="2257425" cy="646331"/>
          </a:xfrm>
          <a:prstGeom prst="rect">
            <a:avLst/>
          </a:prstGeom>
          <a:noFill/>
          <a:ln>
            <a:solidFill>
              <a:schemeClr val="tx1"/>
            </a:solidFill>
          </a:ln>
        </p:spPr>
        <p:txBody>
          <a:bodyPr wrap="square" rtlCol="0">
            <a:spAutoFit/>
          </a:bodyPr>
          <a:lstStyle/>
          <a:p>
            <a:pPr algn="ctr"/>
            <a:r>
              <a:rPr lang="en-US" dirty="0"/>
              <a:t>The rise and fall of Anne Boleyn</a:t>
            </a:r>
            <a:endParaRPr lang="en-GB" dirty="0"/>
          </a:p>
        </p:txBody>
      </p:sp>
      <p:cxnSp>
        <p:nvCxnSpPr>
          <p:cNvPr id="13" name="Straight Connector 12">
            <a:extLst>
              <a:ext uri="{FF2B5EF4-FFF2-40B4-BE49-F238E27FC236}">
                <a16:creationId xmlns:a16="http://schemas.microsoft.com/office/drawing/2014/main" id="{F96B6041-E3EA-40FA-A60E-93037D9CD883}"/>
              </a:ext>
            </a:extLst>
          </p:cNvPr>
          <p:cNvCxnSpPr>
            <a:cxnSpLocks/>
            <a:stCxn id="9" idx="1"/>
            <a:endCxn id="23" idx="3"/>
          </p:cNvCxnSpPr>
          <p:nvPr/>
        </p:nvCxnSpPr>
        <p:spPr>
          <a:xfrm flipH="1">
            <a:off x="5077521" y="3290501"/>
            <a:ext cx="266006" cy="13448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5A82B74A-5724-4E30-A3A1-F2BB3384CE35}"/>
              </a:ext>
            </a:extLst>
          </p:cNvPr>
          <p:cNvCxnSpPr>
            <a:cxnSpLocks/>
            <a:stCxn id="9" idx="2"/>
            <a:endCxn id="26" idx="0"/>
          </p:cNvCxnSpPr>
          <p:nvPr/>
        </p:nvCxnSpPr>
        <p:spPr>
          <a:xfrm flipH="1">
            <a:off x="5753976" y="3613666"/>
            <a:ext cx="718264" cy="843134"/>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726DC3-3E69-4F4D-9F0A-4BE032890A13}"/>
              </a:ext>
            </a:extLst>
          </p:cNvPr>
          <p:cNvSpPr txBox="1"/>
          <p:nvPr/>
        </p:nvSpPr>
        <p:spPr>
          <a:xfrm>
            <a:off x="7859866" y="3167390"/>
            <a:ext cx="1500187" cy="307777"/>
          </a:xfrm>
          <a:prstGeom prst="rect">
            <a:avLst/>
          </a:prstGeom>
          <a:noFill/>
          <a:ln>
            <a:solidFill>
              <a:schemeClr val="tx1"/>
            </a:solidFill>
          </a:ln>
        </p:spPr>
        <p:txBody>
          <a:bodyPr wrap="square" rtlCol="0">
            <a:spAutoFit/>
          </a:bodyPr>
          <a:lstStyle/>
          <a:p>
            <a:pPr algn="ctr"/>
            <a:r>
              <a:rPr lang="en-GB" sz="1400" dirty="0"/>
              <a:t>Henry’s heir</a:t>
            </a:r>
          </a:p>
        </p:txBody>
      </p:sp>
      <p:sp>
        <p:nvSpPr>
          <p:cNvPr id="23" name="TextBox 22">
            <a:extLst>
              <a:ext uri="{FF2B5EF4-FFF2-40B4-BE49-F238E27FC236}">
                <a16:creationId xmlns:a16="http://schemas.microsoft.com/office/drawing/2014/main" id="{58979603-BB99-4066-806A-BD7CDF83C47E}"/>
              </a:ext>
            </a:extLst>
          </p:cNvPr>
          <p:cNvSpPr txBox="1"/>
          <p:nvPr/>
        </p:nvSpPr>
        <p:spPr>
          <a:xfrm>
            <a:off x="3577334" y="3163372"/>
            <a:ext cx="1500187" cy="523220"/>
          </a:xfrm>
          <a:prstGeom prst="rect">
            <a:avLst/>
          </a:prstGeom>
          <a:noFill/>
          <a:ln>
            <a:solidFill>
              <a:schemeClr val="tx1"/>
            </a:solidFill>
          </a:ln>
        </p:spPr>
        <p:txBody>
          <a:bodyPr wrap="square" rtlCol="0">
            <a:spAutoFit/>
          </a:bodyPr>
          <a:lstStyle/>
          <a:p>
            <a:pPr algn="ctr"/>
            <a:r>
              <a:rPr lang="en-GB" sz="1400" dirty="0"/>
              <a:t>The role of Cromwell</a:t>
            </a:r>
          </a:p>
        </p:txBody>
      </p:sp>
      <p:sp>
        <p:nvSpPr>
          <p:cNvPr id="26" name="TextBox 25">
            <a:extLst>
              <a:ext uri="{FF2B5EF4-FFF2-40B4-BE49-F238E27FC236}">
                <a16:creationId xmlns:a16="http://schemas.microsoft.com/office/drawing/2014/main" id="{E3B32CBC-135B-48CE-911B-431A87B1F244}"/>
              </a:ext>
            </a:extLst>
          </p:cNvPr>
          <p:cNvSpPr txBox="1"/>
          <p:nvPr/>
        </p:nvSpPr>
        <p:spPr>
          <a:xfrm>
            <a:off x="5003882" y="4456800"/>
            <a:ext cx="1500187" cy="307777"/>
          </a:xfrm>
          <a:prstGeom prst="rect">
            <a:avLst/>
          </a:prstGeom>
          <a:noFill/>
          <a:ln>
            <a:solidFill>
              <a:schemeClr val="tx1"/>
            </a:solidFill>
          </a:ln>
        </p:spPr>
        <p:txBody>
          <a:bodyPr wrap="square" rtlCol="0">
            <a:spAutoFit/>
          </a:bodyPr>
          <a:lstStyle/>
          <a:p>
            <a:pPr algn="ctr"/>
            <a:r>
              <a:rPr lang="en-GB" sz="1400" dirty="0"/>
              <a:t>Jane Seymour?</a:t>
            </a:r>
          </a:p>
        </p:txBody>
      </p:sp>
      <p:sp>
        <p:nvSpPr>
          <p:cNvPr id="38" name="TextBox 37">
            <a:extLst>
              <a:ext uri="{FF2B5EF4-FFF2-40B4-BE49-F238E27FC236}">
                <a16:creationId xmlns:a16="http://schemas.microsoft.com/office/drawing/2014/main" id="{9F0B7892-7AF5-47D8-A3DB-7A6FD5EB9C0C}"/>
              </a:ext>
            </a:extLst>
          </p:cNvPr>
          <p:cNvSpPr txBox="1"/>
          <p:nvPr/>
        </p:nvSpPr>
        <p:spPr>
          <a:xfrm>
            <a:off x="6582482" y="4456800"/>
            <a:ext cx="1500187" cy="307777"/>
          </a:xfrm>
          <a:prstGeom prst="rect">
            <a:avLst/>
          </a:prstGeom>
          <a:noFill/>
          <a:ln>
            <a:solidFill>
              <a:schemeClr val="tx1"/>
            </a:solidFill>
          </a:ln>
        </p:spPr>
        <p:txBody>
          <a:bodyPr wrap="square" rtlCol="0">
            <a:spAutoFit/>
          </a:bodyPr>
          <a:lstStyle/>
          <a:p>
            <a:pPr algn="ctr"/>
            <a:r>
              <a:rPr lang="en-GB" sz="1400" dirty="0"/>
              <a:t>Adultery?</a:t>
            </a:r>
          </a:p>
        </p:txBody>
      </p:sp>
      <p:cxnSp>
        <p:nvCxnSpPr>
          <p:cNvPr id="39" name="Straight Connector 38">
            <a:extLst>
              <a:ext uri="{FF2B5EF4-FFF2-40B4-BE49-F238E27FC236}">
                <a16:creationId xmlns:a16="http://schemas.microsoft.com/office/drawing/2014/main" id="{FC47D784-B859-4930-8193-EFE477245493}"/>
              </a:ext>
            </a:extLst>
          </p:cNvPr>
          <p:cNvCxnSpPr>
            <a:cxnSpLocks/>
            <a:stCxn id="9" idx="2"/>
            <a:endCxn id="38" idx="0"/>
          </p:cNvCxnSpPr>
          <p:nvPr/>
        </p:nvCxnSpPr>
        <p:spPr>
          <a:xfrm>
            <a:off x="6472240" y="3613666"/>
            <a:ext cx="860336" cy="843134"/>
          </a:xfrm>
          <a:prstGeom prst="line">
            <a:avLst/>
          </a:prstGeom>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B8F43D04-2452-42FC-980B-5C6C16C438DB}"/>
              </a:ext>
            </a:extLst>
          </p:cNvPr>
          <p:cNvSpPr txBox="1"/>
          <p:nvPr/>
        </p:nvSpPr>
        <p:spPr>
          <a:xfrm>
            <a:off x="5722145" y="1980073"/>
            <a:ext cx="1500187" cy="523220"/>
          </a:xfrm>
          <a:prstGeom prst="rect">
            <a:avLst/>
          </a:prstGeom>
          <a:noFill/>
          <a:ln>
            <a:solidFill>
              <a:schemeClr val="tx1"/>
            </a:solidFill>
          </a:ln>
        </p:spPr>
        <p:txBody>
          <a:bodyPr wrap="square" rtlCol="0">
            <a:spAutoFit/>
          </a:bodyPr>
          <a:lstStyle/>
          <a:p>
            <a:pPr algn="ctr"/>
            <a:r>
              <a:rPr lang="en-GB" sz="1400" dirty="0"/>
              <a:t>Anne and Henry’s marriage</a:t>
            </a:r>
          </a:p>
        </p:txBody>
      </p:sp>
      <p:cxnSp>
        <p:nvCxnSpPr>
          <p:cNvPr id="47" name="Straight Connector 46">
            <a:extLst>
              <a:ext uri="{FF2B5EF4-FFF2-40B4-BE49-F238E27FC236}">
                <a16:creationId xmlns:a16="http://schemas.microsoft.com/office/drawing/2014/main" id="{1E613762-624E-4A22-B79E-70F4EBF7F64D}"/>
              </a:ext>
            </a:extLst>
          </p:cNvPr>
          <p:cNvCxnSpPr>
            <a:cxnSpLocks/>
            <a:stCxn id="45" idx="2"/>
            <a:endCxn id="9" idx="0"/>
          </p:cNvCxnSpPr>
          <p:nvPr/>
        </p:nvCxnSpPr>
        <p:spPr>
          <a:xfrm>
            <a:off x="6472239" y="2503293"/>
            <a:ext cx="1" cy="464042"/>
          </a:xfrm>
          <a:prstGeom prst="line">
            <a:avLst/>
          </a:prstGeom>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41581FC3-7A02-41EE-9F6C-5E51448EB9E2}"/>
              </a:ext>
            </a:extLst>
          </p:cNvPr>
          <p:cNvSpPr txBox="1"/>
          <p:nvPr/>
        </p:nvSpPr>
        <p:spPr>
          <a:xfrm>
            <a:off x="1458971" y="2391764"/>
            <a:ext cx="1972116" cy="2308324"/>
          </a:xfrm>
          <a:prstGeom prst="rect">
            <a:avLst/>
          </a:prstGeom>
          <a:noFill/>
          <a:ln>
            <a:noFill/>
          </a:ln>
        </p:spPr>
        <p:txBody>
          <a:bodyPr wrap="square" rtlCol="0">
            <a:spAutoFit/>
          </a:bodyPr>
          <a:lstStyle/>
          <a:p>
            <a:pPr algn="ctr"/>
            <a:r>
              <a:rPr lang="en-GB" sz="1200" dirty="0"/>
              <a:t>Cromwell built the adultery case and personally interrogated Mark Smeaton.</a:t>
            </a:r>
          </a:p>
          <a:p>
            <a:pPr algn="ctr"/>
            <a:r>
              <a:rPr lang="en-GB" sz="1200" dirty="0"/>
              <a:t>He used Anne’s ladies in waiting as spies to gather information about her.</a:t>
            </a:r>
          </a:p>
          <a:p>
            <a:pPr algn="ctr"/>
            <a:r>
              <a:rPr lang="en-GB" sz="1200" dirty="0"/>
              <a:t>Some say that Cromwell wanted Anne gone more than Henry due to her outspoken nature in court especially about finance and domestic/ foreign policies. </a:t>
            </a:r>
          </a:p>
        </p:txBody>
      </p:sp>
      <p:cxnSp>
        <p:nvCxnSpPr>
          <p:cNvPr id="35" name="Straight Connector 34">
            <a:extLst>
              <a:ext uri="{FF2B5EF4-FFF2-40B4-BE49-F238E27FC236}">
                <a16:creationId xmlns:a16="http://schemas.microsoft.com/office/drawing/2014/main" id="{CD072BC6-0D2A-4F82-9842-2EE0153B2090}"/>
              </a:ext>
            </a:extLst>
          </p:cNvPr>
          <p:cNvCxnSpPr>
            <a:cxnSpLocks/>
            <a:stCxn id="34" idx="3"/>
            <a:endCxn id="23" idx="1"/>
          </p:cNvCxnSpPr>
          <p:nvPr/>
        </p:nvCxnSpPr>
        <p:spPr>
          <a:xfrm flipV="1">
            <a:off x="3431087" y="3424982"/>
            <a:ext cx="146247" cy="120944"/>
          </a:xfrm>
          <a:prstGeom prst="line">
            <a:avLst/>
          </a:prstGeom>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E7674869-832C-4711-BAE2-489BF2FF3852}"/>
              </a:ext>
            </a:extLst>
          </p:cNvPr>
          <p:cNvSpPr txBox="1"/>
          <p:nvPr/>
        </p:nvSpPr>
        <p:spPr>
          <a:xfrm>
            <a:off x="1424598" y="5132384"/>
            <a:ext cx="3063318" cy="1569660"/>
          </a:xfrm>
          <a:prstGeom prst="rect">
            <a:avLst/>
          </a:prstGeom>
          <a:noFill/>
          <a:ln>
            <a:noFill/>
          </a:ln>
        </p:spPr>
        <p:txBody>
          <a:bodyPr wrap="square" rtlCol="0">
            <a:spAutoFit/>
          </a:bodyPr>
          <a:lstStyle/>
          <a:p>
            <a:pPr algn="ctr"/>
            <a:r>
              <a:rPr lang="en-GB" sz="1200" dirty="0">
                <a:solidFill>
                  <a:schemeClr val="dk1"/>
                </a:solidFill>
                <a:ea typeface="Calibri"/>
                <a:cs typeface="Calibri"/>
                <a:sym typeface="Calibri"/>
              </a:rPr>
              <a:t>Anne’s </a:t>
            </a:r>
            <a:r>
              <a:rPr lang="en-GB" sz="1200" dirty="0" err="1">
                <a:solidFill>
                  <a:schemeClr val="dk1"/>
                </a:solidFill>
                <a:ea typeface="Calibri"/>
                <a:cs typeface="Calibri"/>
                <a:sym typeface="Calibri"/>
              </a:rPr>
              <a:t>firey</a:t>
            </a:r>
            <a:r>
              <a:rPr lang="en-GB" sz="1200" dirty="0">
                <a:solidFill>
                  <a:schemeClr val="dk1"/>
                </a:solidFill>
                <a:ea typeface="Calibri"/>
                <a:cs typeface="Calibri"/>
                <a:sym typeface="Calibri"/>
              </a:rPr>
              <a:t> personality had once intrigued Henry but now it annoyed him and he believed God was not looking kindly upon him. </a:t>
            </a:r>
          </a:p>
          <a:p>
            <a:pPr algn="ctr"/>
            <a:r>
              <a:rPr lang="en-GB" sz="1200" dirty="0">
                <a:solidFill>
                  <a:schemeClr val="dk1"/>
                </a:solidFill>
                <a:cs typeface="Calibri"/>
                <a:sym typeface="Calibri"/>
              </a:rPr>
              <a:t>However, Anne’s lady in waiting – Jane was sweet and homely, as well as loyal and an excellent mother figure, a lady that now interested Henry more than his second wife.</a:t>
            </a:r>
            <a:endParaRPr lang="en-GB" sz="1200" dirty="0"/>
          </a:p>
        </p:txBody>
      </p:sp>
      <p:cxnSp>
        <p:nvCxnSpPr>
          <p:cNvPr id="41" name="Straight Connector 40">
            <a:extLst>
              <a:ext uri="{FF2B5EF4-FFF2-40B4-BE49-F238E27FC236}">
                <a16:creationId xmlns:a16="http://schemas.microsoft.com/office/drawing/2014/main" id="{3F086E2A-7123-40CB-A49B-E9BD38E7E514}"/>
              </a:ext>
            </a:extLst>
          </p:cNvPr>
          <p:cNvCxnSpPr>
            <a:cxnSpLocks/>
            <a:stCxn id="40" idx="3"/>
            <a:endCxn id="26" idx="1"/>
          </p:cNvCxnSpPr>
          <p:nvPr/>
        </p:nvCxnSpPr>
        <p:spPr>
          <a:xfrm flipV="1">
            <a:off x="4487916" y="4610689"/>
            <a:ext cx="515966" cy="1306525"/>
          </a:xfrm>
          <a:prstGeom prst="line">
            <a:avLst/>
          </a:prstGeom>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7AD5C45C-4219-41C8-9E36-0C37E587C79D}"/>
              </a:ext>
            </a:extLst>
          </p:cNvPr>
          <p:cNvSpPr txBox="1"/>
          <p:nvPr/>
        </p:nvSpPr>
        <p:spPr>
          <a:xfrm>
            <a:off x="8609960" y="4010421"/>
            <a:ext cx="3223710" cy="2862322"/>
          </a:xfrm>
          <a:prstGeom prst="rect">
            <a:avLst/>
          </a:prstGeom>
          <a:noFill/>
          <a:ln>
            <a:noFill/>
          </a:ln>
        </p:spPr>
        <p:txBody>
          <a:bodyPr wrap="square" rtlCol="0">
            <a:spAutoFit/>
          </a:bodyPr>
          <a:lstStyle/>
          <a:p>
            <a:pPr algn="ctr"/>
            <a:r>
              <a:rPr lang="en-GB" sz="1200" dirty="0"/>
              <a:t>A rumour reached Henry that Anne had been unfaithful. On the 24</a:t>
            </a:r>
            <a:r>
              <a:rPr lang="en-GB" sz="1200" baseline="30000" dirty="0"/>
              <a:t>th</a:t>
            </a:r>
            <a:r>
              <a:rPr lang="en-GB" sz="1200" dirty="0"/>
              <a:t> April 1536 he asked Cromwell to investigate. </a:t>
            </a:r>
          </a:p>
          <a:p>
            <a:pPr algn="ctr"/>
            <a:r>
              <a:rPr lang="en-GB" sz="1200" dirty="0"/>
              <a:t>30</a:t>
            </a:r>
            <a:r>
              <a:rPr lang="en-GB" sz="1200" baseline="30000" dirty="0"/>
              <a:t>th</a:t>
            </a:r>
            <a:r>
              <a:rPr lang="en-GB" sz="1200" dirty="0"/>
              <a:t> April a musician Mark Smeaton was arrested and confessed to having an affair with the queen. </a:t>
            </a:r>
          </a:p>
          <a:p>
            <a:pPr algn="ctr"/>
            <a:r>
              <a:rPr lang="en-GB" sz="1200" dirty="0"/>
              <a:t>Sir Francis Weston was also named as having had an affair with Anne along with: Sir Henry Norris, William Brereton and George Boleyn (Anne’s brother). </a:t>
            </a:r>
          </a:p>
          <a:p>
            <a:pPr algn="ctr"/>
            <a:r>
              <a:rPr lang="en-GB" sz="1200" dirty="0"/>
              <a:t>Anne was arrested and kept in the Tower of London on charges of Adultery and Treason. </a:t>
            </a:r>
          </a:p>
          <a:p>
            <a:pPr algn="ctr"/>
            <a:r>
              <a:rPr lang="en-GB" sz="1200" dirty="0"/>
              <a:t>Although all cases were unlikely and Anne protested her innocence she was found guilty.</a:t>
            </a:r>
          </a:p>
          <a:p>
            <a:pPr algn="ctr"/>
            <a:endParaRPr lang="en-GB" sz="1200" dirty="0"/>
          </a:p>
        </p:txBody>
      </p:sp>
      <p:cxnSp>
        <p:nvCxnSpPr>
          <p:cNvPr id="48" name="Straight Connector 47">
            <a:extLst>
              <a:ext uri="{FF2B5EF4-FFF2-40B4-BE49-F238E27FC236}">
                <a16:creationId xmlns:a16="http://schemas.microsoft.com/office/drawing/2014/main" id="{FEC97BE0-276F-4B30-9A6C-D45BA25FFD00}"/>
              </a:ext>
            </a:extLst>
          </p:cNvPr>
          <p:cNvCxnSpPr>
            <a:cxnSpLocks/>
            <a:stCxn id="46" idx="1"/>
            <a:endCxn id="38" idx="3"/>
          </p:cNvCxnSpPr>
          <p:nvPr/>
        </p:nvCxnSpPr>
        <p:spPr>
          <a:xfrm flipH="1" flipV="1">
            <a:off x="8082669" y="4610689"/>
            <a:ext cx="527291" cy="830893"/>
          </a:xfrm>
          <a:prstGeom prst="line">
            <a:avLst/>
          </a:prstGeom>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E0A7324F-466D-4D44-9299-4DDE6F289B84}"/>
              </a:ext>
            </a:extLst>
          </p:cNvPr>
          <p:cNvSpPr txBox="1"/>
          <p:nvPr/>
        </p:nvSpPr>
        <p:spPr>
          <a:xfrm>
            <a:off x="7689474" y="703552"/>
            <a:ext cx="3828237" cy="1938992"/>
          </a:xfrm>
          <a:prstGeom prst="rect">
            <a:avLst/>
          </a:prstGeom>
          <a:noFill/>
          <a:ln>
            <a:noFill/>
          </a:ln>
        </p:spPr>
        <p:txBody>
          <a:bodyPr wrap="square" rtlCol="0">
            <a:spAutoFit/>
          </a:bodyPr>
          <a:lstStyle/>
          <a:p>
            <a:pPr algn="ctr"/>
            <a:r>
              <a:rPr lang="en-GB" sz="1200" dirty="0"/>
              <a:t>Henry wanted a male heir – he had ended his first marriage because of this and his second marriage had not fulfilled his desire. </a:t>
            </a:r>
          </a:p>
          <a:p>
            <a:pPr algn="ctr"/>
            <a:r>
              <a:rPr lang="en-GB" sz="1200" dirty="0"/>
              <a:t>Anne had 2 miscarriages, one in 1534 and another in 1536.</a:t>
            </a:r>
          </a:p>
          <a:p>
            <a:pPr algn="ctr"/>
            <a:r>
              <a:rPr lang="en-GB" sz="1200" dirty="0"/>
              <a:t>In 1536 Henry turned 45 – old by Tudor timings to have healthy children. </a:t>
            </a:r>
          </a:p>
          <a:p>
            <a:pPr algn="ctr"/>
            <a:r>
              <a:rPr lang="en-GB" sz="1200" dirty="0"/>
              <a:t>Henry was worried after his fall that he would die without a son. The pope had also issued a Papal Bull stating that he would support anyone wanting to invade England.</a:t>
            </a:r>
          </a:p>
          <a:p>
            <a:pPr algn="ctr"/>
            <a:r>
              <a:rPr lang="en-GB" sz="1200" dirty="0"/>
              <a:t>Henry needed a male heir more than ever. </a:t>
            </a:r>
          </a:p>
        </p:txBody>
      </p:sp>
      <p:cxnSp>
        <p:nvCxnSpPr>
          <p:cNvPr id="50" name="Straight Connector 49">
            <a:extLst>
              <a:ext uri="{FF2B5EF4-FFF2-40B4-BE49-F238E27FC236}">
                <a16:creationId xmlns:a16="http://schemas.microsoft.com/office/drawing/2014/main" id="{69570FC8-7A69-4A37-92DE-9EE09E42E765}"/>
              </a:ext>
            </a:extLst>
          </p:cNvPr>
          <p:cNvCxnSpPr>
            <a:cxnSpLocks/>
            <a:stCxn id="49" idx="2"/>
            <a:endCxn id="21" idx="0"/>
          </p:cNvCxnSpPr>
          <p:nvPr/>
        </p:nvCxnSpPr>
        <p:spPr>
          <a:xfrm flipH="1">
            <a:off x="8609960" y="2642544"/>
            <a:ext cx="993633" cy="524846"/>
          </a:xfrm>
          <a:prstGeom prst="line">
            <a:avLst/>
          </a:prstGeom>
        </p:spPr>
        <p:style>
          <a:lnRef idx="1">
            <a:schemeClr val="accent1"/>
          </a:lnRef>
          <a:fillRef idx="0">
            <a:schemeClr val="accent1"/>
          </a:fillRef>
          <a:effectRef idx="0">
            <a:schemeClr val="accent1"/>
          </a:effectRef>
          <a:fontRef idx="minor">
            <a:schemeClr val="tx1"/>
          </a:fontRef>
        </p:style>
      </p:cxnSp>
      <p:sp>
        <p:nvSpPr>
          <p:cNvPr id="54" name="TextBox 53">
            <a:extLst>
              <a:ext uri="{FF2B5EF4-FFF2-40B4-BE49-F238E27FC236}">
                <a16:creationId xmlns:a16="http://schemas.microsoft.com/office/drawing/2014/main" id="{1E150FD0-D5DB-465A-98A0-58427311ACCC}"/>
              </a:ext>
            </a:extLst>
          </p:cNvPr>
          <p:cNvSpPr txBox="1"/>
          <p:nvPr/>
        </p:nvSpPr>
        <p:spPr>
          <a:xfrm>
            <a:off x="1591918" y="659010"/>
            <a:ext cx="3989732" cy="1384995"/>
          </a:xfrm>
          <a:prstGeom prst="rect">
            <a:avLst/>
          </a:prstGeom>
          <a:noFill/>
          <a:ln>
            <a:noFill/>
          </a:ln>
        </p:spPr>
        <p:txBody>
          <a:bodyPr wrap="square" rtlCol="0">
            <a:spAutoFit/>
          </a:bodyPr>
          <a:lstStyle/>
          <a:p>
            <a:pPr algn="ctr"/>
            <a:r>
              <a:rPr lang="en-GB" sz="1200" dirty="0"/>
              <a:t>7/01/1536 Catherine died and Anne and Henry did nothing to hide their joy, even wearing yellow. They had been married 3 years. </a:t>
            </a:r>
          </a:p>
          <a:p>
            <a:pPr algn="ctr"/>
            <a:r>
              <a:rPr lang="en-GB" sz="1200" dirty="0"/>
              <a:t>Anne had given birth to a healthy baby girl Elizabeth in 1533.</a:t>
            </a:r>
          </a:p>
          <a:p>
            <a:pPr algn="ctr"/>
            <a:r>
              <a:rPr lang="en-GB" sz="1200" dirty="0"/>
              <a:t>Anne and Henry had a lustful marriage but things soured in 1536 when Henry fell from his horse jousting. Anne had a miscarriage in the same month.</a:t>
            </a:r>
          </a:p>
        </p:txBody>
      </p:sp>
      <p:cxnSp>
        <p:nvCxnSpPr>
          <p:cNvPr id="55" name="Straight Connector 54">
            <a:extLst>
              <a:ext uri="{FF2B5EF4-FFF2-40B4-BE49-F238E27FC236}">
                <a16:creationId xmlns:a16="http://schemas.microsoft.com/office/drawing/2014/main" id="{774A3C45-CD92-4F49-8BF2-2781D5DE6E7F}"/>
              </a:ext>
            </a:extLst>
          </p:cNvPr>
          <p:cNvCxnSpPr>
            <a:cxnSpLocks/>
            <a:stCxn id="54" idx="3"/>
            <a:endCxn id="45" idx="1"/>
          </p:cNvCxnSpPr>
          <p:nvPr/>
        </p:nvCxnSpPr>
        <p:spPr>
          <a:xfrm>
            <a:off x="5581650" y="1351508"/>
            <a:ext cx="140495" cy="890175"/>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729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162;p14">
            <a:extLst>
              <a:ext uri="{FF2B5EF4-FFF2-40B4-BE49-F238E27FC236}">
                <a16:creationId xmlns:a16="http://schemas.microsoft.com/office/drawing/2014/main" id="{2A9821DF-89BA-4770-8C9A-EDB89A319439}"/>
              </a:ext>
            </a:extLst>
          </p:cNvPr>
          <p:cNvSpPr/>
          <p:nvPr/>
        </p:nvSpPr>
        <p:spPr>
          <a:xfrm>
            <a:off x="130339" y="116632"/>
            <a:ext cx="11854515" cy="6624736"/>
          </a:xfrm>
          <a:prstGeom prst="rect">
            <a:avLst/>
          </a:prstGeom>
          <a:no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6" name="Google Shape;163;p14">
            <a:extLst>
              <a:ext uri="{FF2B5EF4-FFF2-40B4-BE49-F238E27FC236}">
                <a16:creationId xmlns:a16="http://schemas.microsoft.com/office/drawing/2014/main" id="{D79841D8-7547-4A3B-8779-46175259FBE5}"/>
              </a:ext>
            </a:extLst>
          </p:cNvPr>
          <p:cNvSpPr txBox="1"/>
          <p:nvPr/>
        </p:nvSpPr>
        <p:spPr>
          <a:xfrm>
            <a:off x="1643226" y="193765"/>
            <a:ext cx="9904700" cy="545999"/>
          </a:xfrm>
          <a:prstGeom prst="rect">
            <a:avLst/>
          </a:prstGeom>
          <a:solidFill>
            <a:srgbClr val="FF0000"/>
          </a:solidFill>
          <a:ln>
            <a:noFill/>
          </a:ln>
        </p:spPr>
        <p:txBody>
          <a:bodyPr spcFirstLastPara="1" wrap="square" lIns="91425" tIns="45700" rIns="91425" bIns="45700" anchor="t" anchorCtr="0">
            <a:noAutofit/>
          </a:bodyPr>
          <a:lstStyle/>
          <a:p>
            <a:r>
              <a:rPr lang="en-US" sz="1600" b="1" dirty="0">
                <a:solidFill>
                  <a:schemeClr val="lt1"/>
                </a:solidFill>
                <a:ea typeface="Calibri"/>
                <a:cs typeface="Calibri"/>
                <a:sym typeface="Calibri"/>
              </a:rPr>
              <a:t>GCSE History Knowledge </a:t>
            </a:r>
            <a:r>
              <a:rPr lang="en-US" sz="1600" b="1" dirty="0" err="1">
                <a:solidFill>
                  <a:schemeClr val="lt1"/>
                </a:solidFill>
                <a:ea typeface="Calibri"/>
                <a:cs typeface="Calibri"/>
                <a:sym typeface="Calibri"/>
              </a:rPr>
              <a:t>Organiser</a:t>
            </a:r>
            <a:r>
              <a:rPr lang="en-US" sz="1600" b="1" dirty="0">
                <a:solidFill>
                  <a:schemeClr val="lt1"/>
                </a:solidFill>
                <a:ea typeface="Calibri"/>
                <a:cs typeface="Calibri"/>
                <a:sym typeface="Calibri"/>
              </a:rPr>
              <a:t>: Henry VIII and his Ministers – The Jane Seymour Marriage</a:t>
            </a:r>
          </a:p>
        </p:txBody>
      </p:sp>
      <p:sp>
        <p:nvSpPr>
          <p:cNvPr id="7" name="Google Shape;164;p14">
            <a:extLst>
              <a:ext uri="{FF2B5EF4-FFF2-40B4-BE49-F238E27FC236}">
                <a16:creationId xmlns:a16="http://schemas.microsoft.com/office/drawing/2014/main" id="{60967044-DF86-4CCE-AFC8-B3F22F3C08A1}"/>
              </a:ext>
            </a:extLst>
          </p:cNvPr>
          <p:cNvSpPr/>
          <p:nvPr/>
        </p:nvSpPr>
        <p:spPr>
          <a:xfrm>
            <a:off x="130339" y="121412"/>
            <a:ext cx="1455574" cy="6624736"/>
          </a:xfrm>
          <a:prstGeom prst="rect">
            <a:avLst/>
          </a:prstGeom>
          <a:no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8" name="Google Shape;165;p14">
            <a:extLst>
              <a:ext uri="{FF2B5EF4-FFF2-40B4-BE49-F238E27FC236}">
                <a16:creationId xmlns:a16="http://schemas.microsoft.com/office/drawing/2014/main" id="{506A71DF-1936-48B4-AF78-5E2F187F9C11}"/>
              </a:ext>
            </a:extLst>
          </p:cNvPr>
          <p:cNvSpPr txBox="1"/>
          <p:nvPr/>
        </p:nvSpPr>
        <p:spPr>
          <a:xfrm>
            <a:off x="130338" y="134196"/>
            <a:ext cx="1512887" cy="6592655"/>
          </a:xfrm>
          <a:prstGeom prst="rect">
            <a:avLst/>
          </a:prstGeom>
          <a:noFill/>
          <a:ln>
            <a:noFill/>
          </a:ln>
        </p:spPr>
        <p:txBody>
          <a:bodyPr spcFirstLastPara="1" wrap="square" lIns="91425" tIns="45700" rIns="91425" bIns="45700" anchor="t" anchorCtr="0">
            <a:noAutofit/>
          </a:bodyPr>
          <a:lstStyle/>
          <a:p>
            <a:r>
              <a:rPr lang="en-GB" sz="1400" b="1" u="sng" dirty="0">
                <a:solidFill>
                  <a:schemeClr val="dk1"/>
                </a:solidFill>
                <a:latin typeface="Calibri"/>
                <a:ea typeface="Calibri"/>
                <a:cs typeface="Calibri"/>
                <a:sym typeface="Calibri"/>
              </a:rPr>
              <a:t>Wives of Henry VIII:</a:t>
            </a:r>
          </a:p>
          <a:p>
            <a:endParaRPr lang="en-GB" sz="1400" b="1" u="sng" dirty="0">
              <a:solidFill>
                <a:schemeClr val="dk1"/>
              </a:solidFill>
              <a:latin typeface="Calibri"/>
              <a:ea typeface="Calibri"/>
              <a:cs typeface="Calibri"/>
              <a:sym typeface="Calibri"/>
            </a:endParaRPr>
          </a:p>
          <a:p>
            <a:r>
              <a:rPr lang="en-GB" sz="1300" b="1" dirty="0">
                <a:solidFill>
                  <a:schemeClr val="dk1"/>
                </a:solidFill>
                <a:latin typeface="Calibri"/>
                <a:ea typeface="Calibri"/>
                <a:cs typeface="Calibri"/>
                <a:sym typeface="Calibri"/>
              </a:rPr>
              <a:t>Catherine of Aragon </a:t>
            </a:r>
            <a:r>
              <a:rPr lang="en-GB" sz="1300" dirty="0">
                <a:solidFill>
                  <a:schemeClr val="dk1"/>
                </a:solidFill>
                <a:latin typeface="Calibri"/>
                <a:ea typeface="Calibri"/>
                <a:cs typeface="Calibri"/>
                <a:sym typeface="Calibri"/>
              </a:rPr>
              <a:t>1509-1533 : mother of Mary I and Spanish Princess.</a:t>
            </a:r>
          </a:p>
          <a:p>
            <a:endParaRPr lang="en-GB" sz="1300" dirty="0">
              <a:solidFill>
                <a:schemeClr val="dk1"/>
              </a:solidFill>
              <a:latin typeface="Calibri"/>
              <a:ea typeface="Calibri"/>
              <a:cs typeface="Calibri"/>
              <a:sym typeface="Calibri"/>
            </a:endParaRPr>
          </a:p>
          <a:p>
            <a:r>
              <a:rPr lang="en-GB" sz="1300" b="1" dirty="0">
                <a:solidFill>
                  <a:schemeClr val="dk1"/>
                </a:solidFill>
                <a:latin typeface="Calibri"/>
                <a:ea typeface="Calibri"/>
                <a:cs typeface="Calibri"/>
                <a:sym typeface="Calibri"/>
              </a:rPr>
              <a:t>Anne Boleyn: </a:t>
            </a:r>
            <a:r>
              <a:rPr lang="en-GB" sz="1300" dirty="0">
                <a:solidFill>
                  <a:schemeClr val="dk1"/>
                </a:solidFill>
                <a:latin typeface="Calibri"/>
                <a:ea typeface="Calibri"/>
                <a:cs typeface="Calibri"/>
                <a:sym typeface="Calibri"/>
              </a:rPr>
              <a:t>1533-1536 English Nobility, mother of Elizabeth I</a:t>
            </a:r>
          </a:p>
          <a:p>
            <a:endParaRPr lang="en-GB" sz="1300" dirty="0">
              <a:solidFill>
                <a:schemeClr val="dk1"/>
              </a:solidFill>
              <a:latin typeface="Calibri"/>
              <a:ea typeface="Calibri"/>
              <a:cs typeface="Calibri"/>
              <a:sym typeface="Calibri"/>
            </a:endParaRPr>
          </a:p>
          <a:p>
            <a:r>
              <a:rPr lang="en-GB" sz="1300" b="1" dirty="0">
                <a:solidFill>
                  <a:schemeClr val="dk1"/>
                </a:solidFill>
                <a:latin typeface="Calibri"/>
                <a:ea typeface="Calibri"/>
                <a:cs typeface="Calibri"/>
                <a:sym typeface="Calibri"/>
              </a:rPr>
              <a:t>Jane Seymour: </a:t>
            </a:r>
            <a:r>
              <a:rPr lang="en-GB" sz="1300" dirty="0">
                <a:solidFill>
                  <a:schemeClr val="dk1"/>
                </a:solidFill>
                <a:latin typeface="Calibri"/>
                <a:ea typeface="Calibri"/>
                <a:cs typeface="Calibri"/>
                <a:sym typeface="Calibri"/>
              </a:rPr>
              <a:t>1536-1537 English Nobility Family, mother of Edward VII</a:t>
            </a:r>
          </a:p>
          <a:p>
            <a:endParaRPr lang="en-GB" sz="1300" dirty="0">
              <a:solidFill>
                <a:schemeClr val="dk1"/>
              </a:solidFill>
              <a:latin typeface="Calibri"/>
              <a:ea typeface="Calibri"/>
              <a:cs typeface="Calibri"/>
              <a:sym typeface="Calibri"/>
            </a:endParaRPr>
          </a:p>
          <a:p>
            <a:r>
              <a:rPr lang="en-GB" sz="1300" b="1" dirty="0">
                <a:solidFill>
                  <a:schemeClr val="dk1"/>
                </a:solidFill>
                <a:latin typeface="Calibri"/>
                <a:ea typeface="Calibri"/>
                <a:cs typeface="Calibri"/>
                <a:sym typeface="Calibri"/>
              </a:rPr>
              <a:t>Anne of Cleves </a:t>
            </a:r>
            <a:r>
              <a:rPr lang="en-GB" sz="1300" dirty="0">
                <a:solidFill>
                  <a:schemeClr val="dk1"/>
                </a:solidFill>
                <a:latin typeface="Calibri"/>
                <a:ea typeface="Calibri"/>
                <a:cs typeface="Calibri"/>
                <a:sym typeface="Calibri"/>
              </a:rPr>
              <a:t>1540 German alliance. </a:t>
            </a:r>
          </a:p>
          <a:p>
            <a:endParaRPr lang="en-GB" sz="1300" dirty="0">
              <a:solidFill>
                <a:schemeClr val="dk1"/>
              </a:solidFill>
              <a:latin typeface="Calibri"/>
              <a:ea typeface="Calibri"/>
              <a:cs typeface="Calibri"/>
              <a:sym typeface="Calibri"/>
            </a:endParaRPr>
          </a:p>
          <a:p>
            <a:r>
              <a:rPr lang="en-GB" sz="1300" b="1" dirty="0">
                <a:solidFill>
                  <a:schemeClr val="dk1"/>
                </a:solidFill>
                <a:latin typeface="Calibri"/>
                <a:ea typeface="Calibri"/>
                <a:cs typeface="Calibri"/>
                <a:sym typeface="Calibri"/>
              </a:rPr>
              <a:t>Catherine Howard </a:t>
            </a:r>
            <a:r>
              <a:rPr lang="en-GB" sz="1300" dirty="0">
                <a:solidFill>
                  <a:schemeClr val="dk1"/>
                </a:solidFill>
                <a:latin typeface="Calibri"/>
                <a:ea typeface="Calibri"/>
                <a:cs typeface="Calibri"/>
                <a:sym typeface="Calibri"/>
              </a:rPr>
              <a:t>1540-1542 English Nobility</a:t>
            </a:r>
          </a:p>
          <a:p>
            <a:endParaRPr lang="en-GB" sz="1300" b="1" dirty="0">
              <a:solidFill>
                <a:schemeClr val="dk1"/>
              </a:solidFill>
              <a:latin typeface="Calibri"/>
              <a:ea typeface="Calibri"/>
              <a:cs typeface="Calibri"/>
              <a:sym typeface="Calibri"/>
            </a:endParaRPr>
          </a:p>
          <a:p>
            <a:r>
              <a:rPr lang="en-GB" sz="1300" b="1" dirty="0">
                <a:solidFill>
                  <a:schemeClr val="dk1"/>
                </a:solidFill>
                <a:latin typeface="Calibri"/>
                <a:ea typeface="Calibri"/>
                <a:cs typeface="Calibri"/>
                <a:sym typeface="Calibri"/>
              </a:rPr>
              <a:t>Catherine Parr </a:t>
            </a:r>
            <a:r>
              <a:rPr lang="en-GB" sz="1300" dirty="0">
                <a:solidFill>
                  <a:schemeClr val="dk1"/>
                </a:solidFill>
                <a:latin typeface="Calibri"/>
                <a:ea typeface="Calibri"/>
                <a:cs typeface="Calibri"/>
                <a:sym typeface="Calibri"/>
              </a:rPr>
              <a:t>1543-47 English Nobility</a:t>
            </a:r>
          </a:p>
          <a:p>
            <a:endParaRPr lang="en-GB" sz="1300" dirty="0">
              <a:solidFill>
                <a:schemeClr val="dk1"/>
              </a:solidFill>
              <a:latin typeface="Calibri"/>
              <a:ea typeface="Calibri"/>
              <a:cs typeface="Calibri"/>
              <a:sym typeface="Calibri"/>
            </a:endParaRPr>
          </a:p>
          <a:p>
            <a:endParaRPr lang="en-GB" sz="1300" dirty="0">
              <a:solidFill>
                <a:schemeClr val="dk1"/>
              </a:solidFill>
              <a:latin typeface="Calibri"/>
              <a:ea typeface="Calibri"/>
              <a:cs typeface="Calibri"/>
              <a:sym typeface="Calibri"/>
            </a:endParaRPr>
          </a:p>
          <a:p>
            <a:endParaRPr lang="en-GB" sz="1400" b="1" u="sng" dirty="0">
              <a:solidFill>
                <a:schemeClr val="dk1"/>
              </a:solidFill>
              <a:latin typeface="Calibri"/>
              <a:ea typeface="Calibri"/>
              <a:cs typeface="Calibri"/>
              <a:sym typeface="Calibri"/>
            </a:endParaRPr>
          </a:p>
          <a:p>
            <a:endParaRPr lang="en-GB" sz="1400" b="1" u="sng" dirty="0">
              <a:solidFill>
                <a:schemeClr val="dk1"/>
              </a:solidFill>
              <a:latin typeface="Calibri"/>
              <a:ea typeface="Calibri"/>
              <a:cs typeface="Calibri"/>
              <a:sym typeface="Calibri"/>
            </a:endParaRPr>
          </a:p>
          <a:p>
            <a:r>
              <a:rPr lang="en-GB" sz="1400" dirty="0">
                <a:solidFill>
                  <a:schemeClr val="dk1"/>
                </a:solidFill>
                <a:latin typeface="Calibri"/>
                <a:ea typeface="Calibri"/>
                <a:cs typeface="Calibri"/>
                <a:sym typeface="Calibri"/>
              </a:rPr>
              <a:t> </a:t>
            </a:r>
            <a:endParaRPr lang="en-GB" sz="1400" b="1" dirty="0">
              <a:solidFill>
                <a:schemeClr val="dk1"/>
              </a:solidFill>
              <a:latin typeface="Calibri"/>
              <a:ea typeface="Calibri"/>
              <a:cs typeface="Calibri"/>
              <a:sym typeface="Calibri"/>
            </a:endParaRPr>
          </a:p>
          <a:p>
            <a:endParaRPr lang="en-GB" sz="1400" b="1" u="sng" dirty="0">
              <a:solidFill>
                <a:schemeClr val="dk1"/>
              </a:solidFill>
              <a:latin typeface="Calibri"/>
              <a:ea typeface="Calibri"/>
              <a:cs typeface="Calibri"/>
              <a:sym typeface="Calibri"/>
            </a:endParaRPr>
          </a:p>
          <a:p>
            <a:endParaRPr lang="en-GB" sz="1400" b="1" u="sng" dirty="0">
              <a:solidFill>
                <a:schemeClr val="dk1"/>
              </a:solidFill>
              <a:latin typeface="Calibri"/>
              <a:cs typeface="Calibri"/>
              <a:sym typeface="Calibri"/>
            </a:endParaRPr>
          </a:p>
          <a:p>
            <a:endParaRPr lang="en-GB" sz="1400" dirty="0"/>
          </a:p>
        </p:txBody>
      </p:sp>
      <p:sp>
        <p:nvSpPr>
          <p:cNvPr id="9" name="TextBox 8">
            <a:extLst>
              <a:ext uri="{FF2B5EF4-FFF2-40B4-BE49-F238E27FC236}">
                <a16:creationId xmlns:a16="http://schemas.microsoft.com/office/drawing/2014/main" id="{61D97817-6AFD-4F5F-A539-3D77BEAD8EA7}"/>
              </a:ext>
            </a:extLst>
          </p:cNvPr>
          <p:cNvSpPr txBox="1"/>
          <p:nvPr/>
        </p:nvSpPr>
        <p:spPr>
          <a:xfrm>
            <a:off x="1714501" y="859343"/>
            <a:ext cx="9853130" cy="307777"/>
          </a:xfrm>
          <a:prstGeom prst="rect">
            <a:avLst/>
          </a:prstGeom>
          <a:noFill/>
          <a:ln>
            <a:solidFill>
              <a:schemeClr val="tx1"/>
            </a:solidFill>
          </a:ln>
        </p:spPr>
        <p:txBody>
          <a:bodyPr wrap="square" rtlCol="0">
            <a:spAutoFit/>
          </a:bodyPr>
          <a:lstStyle/>
          <a:p>
            <a:pPr algn="ctr"/>
            <a:r>
              <a:rPr lang="en-GB" sz="1400" dirty="0"/>
              <a:t>11 days after Anne Boleyn’s execution Henry VIII married his third wife Jane Seymour, although he proposed the day after. </a:t>
            </a:r>
          </a:p>
        </p:txBody>
      </p:sp>
      <p:sp>
        <p:nvSpPr>
          <p:cNvPr id="2" name="Arrow: Down 1">
            <a:extLst>
              <a:ext uri="{FF2B5EF4-FFF2-40B4-BE49-F238E27FC236}">
                <a16:creationId xmlns:a16="http://schemas.microsoft.com/office/drawing/2014/main" id="{2A1684E9-673A-41A9-91DE-E233BD14550B}"/>
              </a:ext>
            </a:extLst>
          </p:cNvPr>
          <p:cNvSpPr/>
          <p:nvPr/>
        </p:nvSpPr>
        <p:spPr>
          <a:xfrm>
            <a:off x="6434910" y="1217378"/>
            <a:ext cx="692944" cy="369332"/>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0C5B9677-8A2E-4253-A4FD-279F23F04E9A}"/>
              </a:ext>
            </a:extLst>
          </p:cNvPr>
          <p:cNvSpPr txBox="1"/>
          <p:nvPr/>
        </p:nvSpPr>
        <p:spPr>
          <a:xfrm>
            <a:off x="5037799" y="1636969"/>
            <a:ext cx="3487167" cy="369332"/>
          </a:xfrm>
          <a:prstGeom prst="rect">
            <a:avLst/>
          </a:prstGeom>
          <a:noFill/>
          <a:ln w="28575">
            <a:solidFill>
              <a:schemeClr val="tx1"/>
            </a:solidFill>
          </a:ln>
        </p:spPr>
        <p:txBody>
          <a:bodyPr wrap="square" rtlCol="0">
            <a:spAutoFit/>
          </a:bodyPr>
          <a:lstStyle/>
          <a:p>
            <a:pPr algn="ctr"/>
            <a:r>
              <a:rPr lang="en-GB" dirty="0"/>
              <a:t>Jane Seymour</a:t>
            </a:r>
          </a:p>
        </p:txBody>
      </p:sp>
      <p:sp>
        <p:nvSpPr>
          <p:cNvPr id="13" name="TextBox 12">
            <a:extLst>
              <a:ext uri="{FF2B5EF4-FFF2-40B4-BE49-F238E27FC236}">
                <a16:creationId xmlns:a16="http://schemas.microsoft.com/office/drawing/2014/main" id="{E1641604-F035-4616-A528-B6E43B9F9E12}"/>
              </a:ext>
            </a:extLst>
          </p:cNvPr>
          <p:cNvSpPr txBox="1"/>
          <p:nvPr/>
        </p:nvSpPr>
        <p:spPr>
          <a:xfrm>
            <a:off x="2080223" y="2149035"/>
            <a:ext cx="4070290" cy="369332"/>
          </a:xfrm>
          <a:prstGeom prst="rect">
            <a:avLst/>
          </a:prstGeom>
          <a:noFill/>
          <a:ln>
            <a:solidFill>
              <a:schemeClr val="tx1"/>
            </a:solidFill>
          </a:ln>
        </p:spPr>
        <p:txBody>
          <a:bodyPr wrap="square" rtlCol="0">
            <a:spAutoFit/>
          </a:bodyPr>
          <a:lstStyle/>
          <a:p>
            <a:pPr algn="ctr"/>
            <a:r>
              <a:rPr lang="en-GB" b="1" dirty="0"/>
              <a:t>The marriage…</a:t>
            </a:r>
            <a:endParaRPr lang="en-GB" i="1" dirty="0"/>
          </a:p>
        </p:txBody>
      </p:sp>
      <p:sp>
        <p:nvSpPr>
          <p:cNvPr id="14" name="TextBox 13">
            <a:extLst>
              <a:ext uri="{FF2B5EF4-FFF2-40B4-BE49-F238E27FC236}">
                <a16:creationId xmlns:a16="http://schemas.microsoft.com/office/drawing/2014/main" id="{20897E41-AC0A-49F6-A8D5-4FA6C3A0B71F}"/>
              </a:ext>
            </a:extLst>
          </p:cNvPr>
          <p:cNvSpPr txBox="1"/>
          <p:nvPr/>
        </p:nvSpPr>
        <p:spPr>
          <a:xfrm>
            <a:off x="7129938" y="2128643"/>
            <a:ext cx="4437693" cy="369332"/>
          </a:xfrm>
          <a:prstGeom prst="rect">
            <a:avLst/>
          </a:prstGeom>
          <a:noFill/>
          <a:ln>
            <a:solidFill>
              <a:schemeClr val="tx1"/>
            </a:solidFill>
          </a:ln>
        </p:spPr>
        <p:txBody>
          <a:bodyPr wrap="square" rtlCol="0">
            <a:spAutoFit/>
          </a:bodyPr>
          <a:lstStyle/>
          <a:p>
            <a:pPr algn="ctr"/>
            <a:r>
              <a:rPr lang="en-GB" b="1" dirty="0"/>
              <a:t>The family…</a:t>
            </a:r>
            <a:endParaRPr lang="en-GB" i="1" dirty="0"/>
          </a:p>
        </p:txBody>
      </p:sp>
      <p:cxnSp>
        <p:nvCxnSpPr>
          <p:cNvPr id="4" name="Straight Connector 3">
            <a:extLst>
              <a:ext uri="{FF2B5EF4-FFF2-40B4-BE49-F238E27FC236}">
                <a16:creationId xmlns:a16="http://schemas.microsoft.com/office/drawing/2014/main" id="{B2E161DB-321C-41D9-B7FA-3D9E5D2E3CCD}"/>
              </a:ext>
            </a:extLst>
          </p:cNvPr>
          <p:cNvCxnSpPr>
            <a:cxnSpLocks/>
            <a:stCxn id="10" idx="1"/>
            <a:endCxn id="13" idx="0"/>
          </p:cNvCxnSpPr>
          <p:nvPr/>
        </p:nvCxnSpPr>
        <p:spPr>
          <a:xfrm flipH="1">
            <a:off x="4115368" y="1821635"/>
            <a:ext cx="922431" cy="327400"/>
          </a:xfrm>
          <a:prstGeom prst="line">
            <a:avLst/>
          </a:prstGeom>
          <a:ln w="19050"/>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A6DADD26-90BA-4B7C-A677-21538C69C698}"/>
              </a:ext>
            </a:extLst>
          </p:cNvPr>
          <p:cNvCxnSpPr>
            <a:cxnSpLocks/>
            <a:stCxn id="10" idx="3"/>
            <a:endCxn id="14" idx="0"/>
          </p:cNvCxnSpPr>
          <p:nvPr/>
        </p:nvCxnSpPr>
        <p:spPr>
          <a:xfrm>
            <a:off x="8524966" y="1821635"/>
            <a:ext cx="823819" cy="307008"/>
          </a:xfrm>
          <a:prstGeom prst="line">
            <a:avLst/>
          </a:prstGeom>
          <a:ln w="19050"/>
        </p:spPr>
        <p:style>
          <a:lnRef idx="1">
            <a:schemeClr val="dk1"/>
          </a:lnRef>
          <a:fillRef idx="0">
            <a:schemeClr val="dk1"/>
          </a:fillRef>
          <a:effectRef idx="0">
            <a:schemeClr val="dk1"/>
          </a:effectRef>
          <a:fontRef idx="minor">
            <a:schemeClr val="tx1"/>
          </a:fontRef>
        </p:style>
      </p:cxnSp>
      <p:sp>
        <p:nvSpPr>
          <p:cNvPr id="20" name="TextBox 19">
            <a:extLst>
              <a:ext uri="{FF2B5EF4-FFF2-40B4-BE49-F238E27FC236}">
                <a16:creationId xmlns:a16="http://schemas.microsoft.com/office/drawing/2014/main" id="{26132E1A-6C29-408A-8C36-74D3069B5DFB}"/>
              </a:ext>
            </a:extLst>
          </p:cNvPr>
          <p:cNvSpPr txBox="1"/>
          <p:nvPr/>
        </p:nvSpPr>
        <p:spPr>
          <a:xfrm>
            <a:off x="2079263" y="2497975"/>
            <a:ext cx="4071250" cy="4185761"/>
          </a:xfrm>
          <a:prstGeom prst="rect">
            <a:avLst/>
          </a:prstGeom>
          <a:noFill/>
          <a:ln>
            <a:solidFill>
              <a:schemeClr val="tx1"/>
            </a:solidFill>
          </a:ln>
        </p:spPr>
        <p:txBody>
          <a:bodyPr wrap="square" rtlCol="0">
            <a:spAutoFit/>
          </a:bodyPr>
          <a:lstStyle/>
          <a:p>
            <a:pPr algn="ctr"/>
            <a:r>
              <a:rPr lang="en-GB" sz="1400" dirty="0"/>
              <a:t>The swiftness of their marriage reflected Henry’s need for a male heir as there was currently no legitimate heir to the throne.</a:t>
            </a:r>
          </a:p>
          <a:p>
            <a:pPr algn="ctr"/>
            <a:endParaRPr lang="en-GB" sz="1400" dirty="0"/>
          </a:p>
          <a:p>
            <a:pPr algn="ctr"/>
            <a:r>
              <a:rPr lang="en-GB" sz="1400" dirty="0"/>
              <a:t>Jane adopted the motto ‘bound to obey and serve’.</a:t>
            </a:r>
          </a:p>
          <a:p>
            <a:pPr algn="ctr"/>
            <a:r>
              <a:rPr lang="en-GB" sz="1400" dirty="0"/>
              <a:t>She was kind, gentle and not overly bright. She was the ideal wife for a middle-aged Henry. Jane had once tried to get involved in politics but soon learnt quickly not to. Instead she poured her efforts into being a mother figure to Elizabeth and trying to get Henry to reconnect to his daughter Mary.</a:t>
            </a:r>
          </a:p>
          <a:p>
            <a:pPr algn="ctr"/>
            <a:endParaRPr lang="en-GB" sz="1400" dirty="0"/>
          </a:p>
          <a:p>
            <a:pPr algn="ctr"/>
            <a:r>
              <a:rPr lang="en-GB" sz="1400" dirty="0"/>
              <a:t>She gave birth to Edward VII on the 12</a:t>
            </a:r>
            <a:r>
              <a:rPr lang="en-GB" sz="1400" baseline="30000" dirty="0"/>
              <a:t>th</a:t>
            </a:r>
            <a:r>
              <a:rPr lang="en-GB" sz="1400" dirty="0"/>
              <a:t> October 1537.</a:t>
            </a:r>
          </a:p>
          <a:p>
            <a:pPr algn="ctr"/>
            <a:r>
              <a:rPr lang="en-GB" sz="1400" dirty="0"/>
              <a:t>The rejoicing was short-lived, the birth had been difficult, lasting 3 days and had caught an infection. Jane died 2 weeks later. </a:t>
            </a:r>
          </a:p>
          <a:p>
            <a:pPr algn="ctr"/>
            <a:r>
              <a:rPr lang="en-GB" sz="1400" dirty="0"/>
              <a:t>Henry was very upset, he wore black for 3 months and didn’t remarry for 2 years. </a:t>
            </a:r>
          </a:p>
        </p:txBody>
      </p:sp>
      <p:sp>
        <p:nvSpPr>
          <p:cNvPr id="21" name="TextBox 20">
            <a:extLst>
              <a:ext uri="{FF2B5EF4-FFF2-40B4-BE49-F238E27FC236}">
                <a16:creationId xmlns:a16="http://schemas.microsoft.com/office/drawing/2014/main" id="{49C553B4-A18B-4771-A068-07780744B937}"/>
              </a:ext>
            </a:extLst>
          </p:cNvPr>
          <p:cNvSpPr txBox="1"/>
          <p:nvPr/>
        </p:nvSpPr>
        <p:spPr>
          <a:xfrm>
            <a:off x="7129938" y="2599261"/>
            <a:ext cx="4437693" cy="3754874"/>
          </a:xfrm>
          <a:prstGeom prst="rect">
            <a:avLst/>
          </a:prstGeom>
          <a:noFill/>
          <a:ln>
            <a:solidFill>
              <a:schemeClr val="tx1"/>
            </a:solidFill>
          </a:ln>
        </p:spPr>
        <p:txBody>
          <a:bodyPr wrap="square" rtlCol="0">
            <a:spAutoFit/>
          </a:bodyPr>
          <a:lstStyle/>
          <a:p>
            <a:pPr algn="ctr"/>
            <a:r>
              <a:rPr lang="en-GB" sz="1400" dirty="0"/>
              <a:t>Jane had a politically connected family. Her father John Seymour was a courtier that had served both Henry VII and Henry VIII. </a:t>
            </a:r>
          </a:p>
          <a:p>
            <a:pPr algn="ctr"/>
            <a:endParaRPr lang="en-GB" sz="1400" dirty="0"/>
          </a:p>
          <a:p>
            <a:pPr algn="ctr"/>
            <a:r>
              <a:rPr lang="en-GB" sz="1400" dirty="0"/>
              <a:t>As Jane had secured a son for Henry, she had secured her family for power in England for years to come. </a:t>
            </a:r>
          </a:p>
          <a:p>
            <a:pPr algn="ctr"/>
            <a:endParaRPr lang="en-GB" sz="1400" dirty="0"/>
          </a:p>
          <a:p>
            <a:pPr algn="ctr"/>
            <a:r>
              <a:rPr lang="en-GB" sz="1400" dirty="0"/>
              <a:t>Her eldest brother Edward Seymour was made Earl of Hertford, he was also named protector of Edward VII after Henry’s death and was a leading advisor to Henry after his sisters death. </a:t>
            </a:r>
          </a:p>
          <a:p>
            <a:pPr algn="ctr"/>
            <a:endParaRPr lang="en-GB" sz="1400" dirty="0"/>
          </a:p>
          <a:p>
            <a:pPr algn="ctr"/>
            <a:r>
              <a:rPr lang="en-GB" sz="1400" dirty="0"/>
              <a:t>Her other brother Thomas Seymour was known for his jousting abilities and for going on to marry Catherine Parr (Henry’s sixth and final wife) after the kings death. He was later executed for treason, but throughout Henry’s life they were a very influential and wealthy English family. </a:t>
            </a:r>
          </a:p>
        </p:txBody>
      </p:sp>
    </p:spTree>
    <p:extLst>
      <p:ext uri="{BB962C8B-B14F-4D97-AF65-F5344CB8AC3E}">
        <p14:creationId xmlns:p14="http://schemas.microsoft.com/office/powerpoint/2010/main" val="42181058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162;p14">
            <a:extLst>
              <a:ext uri="{FF2B5EF4-FFF2-40B4-BE49-F238E27FC236}">
                <a16:creationId xmlns:a16="http://schemas.microsoft.com/office/drawing/2014/main" id="{2A9821DF-89BA-4770-8C9A-EDB89A319439}"/>
              </a:ext>
            </a:extLst>
          </p:cNvPr>
          <p:cNvSpPr/>
          <p:nvPr/>
        </p:nvSpPr>
        <p:spPr>
          <a:xfrm>
            <a:off x="130339" y="116632"/>
            <a:ext cx="11854515" cy="6624736"/>
          </a:xfrm>
          <a:prstGeom prst="rect">
            <a:avLst/>
          </a:prstGeom>
          <a:no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6" name="Google Shape;163;p14">
            <a:extLst>
              <a:ext uri="{FF2B5EF4-FFF2-40B4-BE49-F238E27FC236}">
                <a16:creationId xmlns:a16="http://schemas.microsoft.com/office/drawing/2014/main" id="{D79841D8-7547-4A3B-8779-46175259FBE5}"/>
              </a:ext>
            </a:extLst>
          </p:cNvPr>
          <p:cNvSpPr txBox="1"/>
          <p:nvPr/>
        </p:nvSpPr>
        <p:spPr>
          <a:xfrm>
            <a:off x="207146" y="179475"/>
            <a:ext cx="11667518" cy="447297"/>
          </a:xfrm>
          <a:prstGeom prst="rect">
            <a:avLst/>
          </a:prstGeom>
          <a:solidFill>
            <a:srgbClr val="FF0000"/>
          </a:solidFill>
          <a:ln>
            <a:noFill/>
          </a:ln>
        </p:spPr>
        <p:txBody>
          <a:bodyPr spcFirstLastPara="1" wrap="square" lIns="91425" tIns="45700" rIns="91425" bIns="45700" anchor="t" anchorCtr="0">
            <a:noAutofit/>
          </a:bodyPr>
          <a:lstStyle/>
          <a:p>
            <a:pPr algn="ctr"/>
            <a:r>
              <a:rPr lang="en-GB" sz="1600" b="1" dirty="0">
                <a:solidFill>
                  <a:schemeClr val="lt1"/>
                </a:solidFill>
                <a:latin typeface="Calibri"/>
                <a:ea typeface="Calibri"/>
                <a:cs typeface="Calibri"/>
                <a:sym typeface="Calibri"/>
              </a:rPr>
              <a:t>GCSE History Knowledge Organiser: Henry VIII and his Ministers– Cromwell’s reforms</a:t>
            </a:r>
            <a:endParaRPr sz="1600" b="1" dirty="0">
              <a:solidFill>
                <a:schemeClr val="lt1"/>
              </a:solidFill>
              <a:latin typeface="Calibri"/>
              <a:ea typeface="Calibri"/>
              <a:cs typeface="Calibri"/>
              <a:sym typeface="Calibri"/>
            </a:endParaRPr>
          </a:p>
        </p:txBody>
      </p:sp>
      <p:sp>
        <p:nvSpPr>
          <p:cNvPr id="9" name="TextBox 8">
            <a:extLst>
              <a:ext uri="{FF2B5EF4-FFF2-40B4-BE49-F238E27FC236}">
                <a16:creationId xmlns:a16="http://schemas.microsoft.com/office/drawing/2014/main" id="{3968038C-5392-489B-800F-80D10FD9C677}"/>
              </a:ext>
            </a:extLst>
          </p:cNvPr>
          <p:cNvSpPr txBox="1"/>
          <p:nvPr/>
        </p:nvSpPr>
        <p:spPr>
          <a:xfrm>
            <a:off x="5343527" y="2967335"/>
            <a:ext cx="2257425" cy="646331"/>
          </a:xfrm>
          <a:prstGeom prst="rect">
            <a:avLst/>
          </a:prstGeom>
          <a:noFill/>
          <a:ln>
            <a:solidFill>
              <a:schemeClr val="tx1"/>
            </a:solidFill>
          </a:ln>
        </p:spPr>
        <p:txBody>
          <a:bodyPr wrap="square" rtlCol="0">
            <a:spAutoFit/>
          </a:bodyPr>
          <a:lstStyle/>
          <a:p>
            <a:pPr algn="ctr"/>
            <a:r>
              <a:rPr lang="en-GB" dirty="0"/>
              <a:t>Cromwell’s domestic Reforms</a:t>
            </a:r>
          </a:p>
        </p:txBody>
      </p:sp>
      <p:cxnSp>
        <p:nvCxnSpPr>
          <p:cNvPr id="13" name="Straight Connector 12">
            <a:extLst>
              <a:ext uri="{FF2B5EF4-FFF2-40B4-BE49-F238E27FC236}">
                <a16:creationId xmlns:a16="http://schemas.microsoft.com/office/drawing/2014/main" id="{F96B6041-E3EA-40FA-A60E-93037D9CD883}"/>
              </a:ext>
            </a:extLst>
          </p:cNvPr>
          <p:cNvCxnSpPr>
            <a:cxnSpLocks/>
            <a:stCxn id="9" idx="1"/>
            <a:endCxn id="23" idx="3"/>
          </p:cNvCxnSpPr>
          <p:nvPr/>
        </p:nvCxnSpPr>
        <p:spPr>
          <a:xfrm flipH="1" flipV="1">
            <a:off x="5067605" y="3219731"/>
            <a:ext cx="275922" cy="7077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5A82B74A-5724-4E30-A3A1-F2BB3384CE35}"/>
              </a:ext>
            </a:extLst>
          </p:cNvPr>
          <p:cNvCxnSpPr>
            <a:cxnSpLocks/>
            <a:stCxn id="9" idx="2"/>
            <a:endCxn id="26" idx="0"/>
          </p:cNvCxnSpPr>
          <p:nvPr/>
        </p:nvCxnSpPr>
        <p:spPr>
          <a:xfrm flipH="1">
            <a:off x="5722145" y="3613666"/>
            <a:ext cx="750095" cy="573947"/>
          </a:xfrm>
          <a:prstGeom prst="line">
            <a:avLst/>
          </a:prstGeom>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58979603-BB99-4066-806A-BD7CDF83C47E}"/>
              </a:ext>
            </a:extLst>
          </p:cNvPr>
          <p:cNvSpPr txBox="1"/>
          <p:nvPr/>
        </p:nvSpPr>
        <p:spPr>
          <a:xfrm>
            <a:off x="3567418" y="3065842"/>
            <a:ext cx="1500187" cy="307777"/>
          </a:xfrm>
          <a:prstGeom prst="rect">
            <a:avLst/>
          </a:prstGeom>
          <a:noFill/>
          <a:ln>
            <a:solidFill>
              <a:schemeClr val="tx1"/>
            </a:solidFill>
          </a:ln>
        </p:spPr>
        <p:txBody>
          <a:bodyPr wrap="square" rtlCol="0">
            <a:spAutoFit/>
          </a:bodyPr>
          <a:lstStyle/>
          <a:p>
            <a:pPr algn="ctr"/>
            <a:r>
              <a:rPr lang="en-GB" sz="1400" dirty="0"/>
              <a:t>Parliament</a:t>
            </a:r>
          </a:p>
        </p:txBody>
      </p:sp>
      <p:sp>
        <p:nvSpPr>
          <p:cNvPr id="26" name="TextBox 25">
            <a:extLst>
              <a:ext uri="{FF2B5EF4-FFF2-40B4-BE49-F238E27FC236}">
                <a16:creationId xmlns:a16="http://schemas.microsoft.com/office/drawing/2014/main" id="{E3B32CBC-135B-48CE-911B-431A87B1F244}"/>
              </a:ext>
            </a:extLst>
          </p:cNvPr>
          <p:cNvSpPr txBox="1"/>
          <p:nvPr/>
        </p:nvSpPr>
        <p:spPr>
          <a:xfrm>
            <a:off x="4972051" y="4187613"/>
            <a:ext cx="1500187" cy="307777"/>
          </a:xfrm>
          <a:prstGeom prst="rect">
            <a:avLst/>
          </a:prstGeom>
          <a:noFill/>
          <a:ln>
            <a:solidFill>
              <a:schemeClr val="tx1"/>
            </a:solidFill>
          </a:ln>
        </p:spPr>
        <p:txBody>
          <a:bodyPr wrap="square" rtlCol="0">
            <a:spAutoFit/>
          </a:bodyPr>
          <a:lstStyle/>
          <a:p>
            <a:pPr algn="ctr"/>
            <a:r>
              <a:rPr lang="en-GB" sz="1400" dirty="0"/>
              <a:t>Finance</a:t>
            </a:r>
          </a:p>
        </p:txBody>
      </p:sp>
      <p:sp>
        <p:nvSpPr>
          <p:cNvPr id="38" name="TextBox 37">
            <a:extLst>
              <a:ext uri="{FF2B5EF4-FFF2-40B4-BE49-F238E27FC236}">
                <a16:creationId xmlns:a16="http://schemas.microsoft.com/office/drawing/2014/main" id="{9F0B7892-7AF5-47D8-A3DB-7A6FD5EB9C0C}"/>
              </a:ext>
            </a:extLst>
          </p:cNvPr>
          <p:cNvSpPr txBox="1"/>
          <p:nvPr/>
        </p:nvSpPr>
        <p:spPr>
          <a:xfrm>
            <a:off x="8177935" y="3589062"/>
            <a:ext cx="1500187" cy="523220"/>
          </a:xfrm>
          <a:prstGeom prst="rect">
            <a:avLst/>
          </a:prstGeom>
          <a:noFill/>
          <a:ln>
            <a:solidFill>
              <a:schemeClr val="tx1"/>
            </a:solidFill>
          </a:ln>
        </p:spPr>
        <p:txBody>
          <a:bodyPr wrap="square" rtlCol="0">
            <a:spAutoFit/>
          </a:bodyPr>
          <a:lstStyle/>
          <a:p>
            <a:pPr algn="ctr"/>
            <a:r>
              <a:rPr lang="en-GB" sz="1400" dirty="0"/>
              <a:t> Royal Council / Power</a:t>
            </a:r>
          </a:p>
        </p:txBody>
      </p:sp>
      <p:cxnSp>
        <p:nvCxnSpPr>
          <p:cNvPr id="39" name="Straight Connector 38">
            <a:extLst>
              <a:ext uri="{FF2B5EF4-FFF2-40B4-BE49-F238E27FC236}">
                <a16:creationId xmlns:a16="http://schemas.microsoft.com/office/drawing/2014/main" id="{FC47D784-B859-4930-8193-EFE477245493}"/>
              </a:ext>
            </a:extLst>
          </p:cNvPr>
          <p:cNvCxnSpPr>
            <a:cxnSpLocks/>
            <a:stCxn id="9" idx="2"/>
            <a:endCxn id="38" idx="0"/>
          </p:cNvCxnSpPr>
          <p:nvPr/>
        </p:nvCxnSpPr>
        <p:spPr>
          <a:xfrm flipV="1">
            <a:off x="6472240" y="3589062"/>
            <a:ext cx="2455789" cy="24604"/>
          </a:xfrm>
          <a:prstGeom prst="line">
            <a:avLst/>
          </a:prstGeom>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B8F43D04-2452-42FC-980B-5C6C16C438DB}"/>
              </a:ext>
            </a:extLst>
          </p:cNvPr>
          <p:cNvSpPr txBox="1"/>
          <p:nvPr/>
        </p:nvSpPr>
        <p:spPr>
          <a:xfrm>
            <a:off x="5722145" y="1980073"/>
            <a:ext cx="1500187" cy="307777"/>
          </a:xfrm>
          <a:prstGeom prst="rect">
            <a:avLst/>
          </a:prstGeom>
          <a:noFill/>
          <a:ln>
            <a:solidFill>
              <a:schemeClr val="tx1"/>
            </a:solidFill>
          </a:ln>
        </p:spPr>
        <p:txBody>
          <a:bodyPr wrap="square" rtlCol="0">
            <a:spAutoFit/>
          </a:bodyPr>
          <a:lstStyle/>
          <a:p>
            <a:pPr algn="ctr"/>
            <a:r>
              <a:rPr lang="en-GB" sz="1400" dirty="0"/>
              <a:t>Crime and Justice</a:t>
            </a:r>
          </a:p>
        </p:txBody>
      </p:sp>
      <p:cxnSp>
        <p:nvCxnSpPr>
          <p:cNvPr id="47" name="Straight Connector 46">
            <a:extLst>
              <a:ext uri="{FF2B5EF4-FFF2-40B4-BE49-F238E27FC236}">
                <a16:creationId xmlns:a16="http://schemas.microsoft.com/office/drawing/2014/main" id="{1E613762-624E-4A22-B79E-70F4EBF7F64D}"/>
              </a:ext>
            </a:extLst>
          </p:cNvPr>
          <p:cNvCxnSpPr>
            <a:cxnSpLocks/>
            <a:stCxn id="45" idx="2"/>
            <a:endCxn id="9" idx="0"/>
          </p:cNvCxnSpPr>
          <p:nvPr/>
        </p:nvCxnSpPr>
        <p:spPr>
          <a:xfrm>
            <a:off x="6472239" y="2287850"/>
            <a:ext cx="1" cy="679485"/>
          </a:xfrm>
          <a:prstGeom prst="line">
            <a:avLst/>
          </a:prstGeom>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41581FC3-7A02-41EE-9F6C-5E51448EB9E2}"/>
              </a:ext>
            </a:extLst>
          </p:cNvPr>
          <p:cNvSpPr txBox="1"/>
          <p:nvPr/>
        </p:nvSpPr>
        <p:spPr>
          <a:xfrm>
            <a:off x="317336" y="630195"/>
            <a:ext cx="5029762" cy="1954381"/>
          </a:xfrm>
          <a:prstGeom prst="rect">
            <a:avLst/>
          </a:prstGeom>
          <a:noFill/>
          <a:ln>
            <a:noFill/>
          </a:ln>
        </p:spPr>
        <p:txBody>
          <a:bodyPr wrap="square" rtlCol="0">
            <a:spAutoFit/>
          </a:bodyPr>
          <a:lstStyle/>
          <a:p>
            <a:pPr algn="ctr"/>
            <a:r>
              <a:rPr lang="en-GB" sz="1100" b="1" dirty="0"/>
              <a:t>Problems:</a:t>
            </a:r>
          </a:p>
          <a:p>
            <a:pPr algn="ctr"/>
            <a:r>
              <a:rPr lang="en-GB" sz="1100" dirty="0"/>
              <a:t>Parliament often were divided on religious issues. In the whole year parliament would meet on average 11 weeks out of the possible 52</a:t>
            </a:r>
            <a:r>
              <a:rPr lang="en-GB" sz="1100" b="1" dirty="0"/>
              <a:t>.</a:t>
            </a:r>
          </a:p>
          <a:p>
            <a:pPr algn="ctr"/>
            <a:endParaRPr lang="en-GB" sz="1100" b="1" dirty="0"/>
          </a:p>
          <a:p>
            <a:pPr algn="ctr"/>
            <a:r>
              <a:rPr lang="en-GB" sz="1100" b="1" dirty="0"/>
              <a:t>Solutions:</a:t>
            </a:r>
          </a:p>
          <a:p>
            <a:pPr algn="ctr"/>
            <a:r>
              <a:rPr lang="en-GB" sz="1100" dirty="0"/>
              <a:t>1532- House of commons forced to vote (divide) for laws – this put MP’s under pressure to give the king the decision he wanted.</a:t>
            </a:r>
          </a:p>
          <a:p>
            <a:pPr algn="ctr"/>
            <a:r>
              <a:rPr lang="en-GB" sz="1100" dirty="0"/>
              <a:t>1533- New MP’s appointed to support the kings decisions. Elections were also manages through bribery .Cromwell told any MP’s that didn’t agree with a law not to turn up t the meeting.</a:t>
            </a:r>
          </a:p>
          <a:p>
            <a:pPr algn="ctr"/>
            <a:r>
              <a:rPr lang="en-GB" sz="1100" dirty="0"/>
              <a:t>Cromwell wrote pamphlets as propaganda to support Henry.</a:t>
            </a:r>
          </a:p>
        </p:txBody>
      </p:sp>
      <p:cxnSp>
        <p:nvCxnSpPr>
          <p:cNvPr id="35" name="Straight Connector 34">
            <a:extLst>
              <a:ext uri="{FF2B5EF4-FFF2-40B4-BE49-F238E27FC236}">
                <a16:creationId xmlns:a16="http://schemas.microsoft.com/office/drawing/2014/main" id="{CD072BC6-0D2A-4F82-9842-2EE0153B2090}"/>
              </a:ext>
            </a:extLst>
          </p:cNvPr>
          <p:cNvCxnSpPr>
            <a:cxnSpLocks/>
            <a:stCxn id="34" idx="2"/>
            <a:endCxn id="23" idx="1"/>
          </p:cNvCxnSpPr>
          <p:nvPr/>
        </p:nvCxnSpPr>
        <p:spPr>
          <a:xfrm>
            <a:off x="2832217" y="2584576"/>
            <a:ext cx="735201" cy="635155"/>
          </a:xfrm>
          <a:prstGeom prst="line">
            <a:avLst/>
          </a:prstGeom>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E7674869-832C-4711-BAE2-489BF2FF3852}"/>
              </a:ext>
            </a:extLst>
          </p:cNvPr>
          <p:cNvSpPr txBox="1"/>
          <p:nvPr/>
        </p:nvSpPr>
        <p:spPr>
          <a:xfrm>
            <a:off x="207146" y="4489011"/>
            <a:ext cx="6058071" cy="2492990"/>
          </a:xfrm>
          <a:prstGeom prst="rect">
            <a:avLst/>
          </a:prstGeom>
          <a:noFill/>
          <a:ln>
            <a:noFill/>
          </a:ln>
        </p:spPr>
        <p:txBody>
          <a:bodyPr wrap="square" rtlCol="0">
            <a:spAutoFit/>
          </a:bodyPr>
          <a:lstStyle/>
          <a:p>
            <a:pPr algn="ctr"/>
            <a:r>
              <a:rPr lang="en-GB" sz="1200" b="1" dirty="0"/>
              <a:t>Problem:</a:t>
            </a:r>
          </a:p>
          <a:p>
            <a:pPr algn="ctr"/>
            <a:r>
              <a:rPr lang="en-GB" sz="1200" u="none" dirty="0"/>
              <a:t>The king needed more money in case of invasion from the Catholics in Europe.</a:t>
            </a:r>
            <a:r>
              <a:rPr lang="en-GB" sz="1200" dirty="0">
                <a:latin typeface="Comic Sans MS" panose="030F0702030302020204" pitchFamily="66" charset="0"/>
              </a:rPr>
              <a:t> </a:t>
            </a:r>
            <a:r>
              <a:rPr lang="en-GB" sz="1200" u="none" dirty="0"/>
              <a:t>He needed money from the rents of farmers, money from fines and taxes / trade.</a:t>
            </a:r>
          </a:p>
          <a:p>
            <a:r>
              <a:rPr lang="en-GB" sz="1200" u="none" dirty="0"/>
              <a:t>He received a one-off income from the Dissolution of the Monasteries.</a:t>
            </a:r>
          </a:p>
          <a:p>
            <a:pPr algn="ctr"/>
            <a:r>
              <a:rPr lang="en-GB" sz="1200" b="1" dirty="0"/>
              <a:t>Solutions:</a:t>
            </a:r>
            <a:endParaRPr lang="en-GB" sz="1200" b="1" u="none" dirty="0"/>
          </a:p>
          <a:p>
            <a:pPr algn="ctr"/>
            <a:r>
              <a:rPr lang="en-GB" sz="1200" dirty="0"/>
              <a:t>Cromwell established a court of Augmentations to handle money from the monasteries, with a central staff and regional officers to gain the maximum amount of income.</a:t>
            </a:r>
          </a:p>
          <a:p>
            <a:pPr algn="ctr"/>
            <a:r>
              <a:rPr lang="en-GB" sz="1200" dirty="0"/>
              <a:t>Lands from the monasteries sold quickly to nobles.</a:t>
            </a:r>
          </a:p>
          <a:p>
            <a:pPr algn="ctr"/>
            <a:r>
              <a:rPr lang="en-GB" sz="1200" dirty="0"/>
              <a:t>Lands given to heirs that were children were controlled the king until they came of age – controlled by wards to gain income from them until they were given back.</a:t>
            </a:r>
          </a:p>
          <a:p>
            <a:pPr algn="ctr"/>
            <a:r>
              <a:rPr lang="en-GB" sz="1200" dirty="0"/>
              <a:t>Created the Court of First Fruits and Tenths to collect tax from the clergy that used to go to Rome. (1540)</a:t>
            </a:r>
          </a:p>
          <a:p>
            <a:pPr algn="ctr"/>
            <a:endParaRPr lang="en-GB" sz="1200" dirty="0"/>
          </a:p>
        </p:txBody>
      </p:sp>
      <p:cxnSp>
        <p:nvCxnSpPr>
          <p:cNvPr id="41" name="Straight Connector 40">
            <a:extLst>
              <a:ext uri="{FF2B5EF4-FFF2-40B4-BE49-F238E27FC236}">
                <a16:creationId xmlns:a16="http://schemas.microsoft.com/office/drawing/2014/main" id="{3F086E2A-7123-40CB-A49B-E9BD38E7E514}"/>
              </a:ext>
            </a:extLst>
          </p:cNvPr>
          <p:cNvCxnSpPr>
            <a:cxnSpLocks/>
            <a:stCxn id="40" idx="0"/>
            <a:endCxn id="26" idx="1"/>
          </p:cNvCxnSpPr>
          <p:nvPr/>
        </p:nvCxnSpPr>
        <p:spPr>
          <a:xfrm flipV="1">
            <a:off x="3236182" y="4341502"/>
            <a:ext cx="1735869" cy="147509"/>
          </a:xfrm>
          <a:prstGeom prst="line">
            <a:avLst/>
          </a:prstGeom>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7AD5C45C-4219-41C8-9E36-0C37E587C79D}"/>
              </a:ext>
            </a:extLst>
          </p:cNvPr>
          <p:cNvSpPr txBox="1"/>
          <p:nvPr/>
        </p:nvSpPr>
        <p:spPr>
          <a:xfrm>
            <a:off x="8094878" y="4054132"/>
            <a:ext cx="3942698" cy="2862322"/>
          </a:xfrm>
          <a:prstGeom prst="rect">
            <a:avLst/>
          </a:prstGeom>
          <a:noFill/>
          <a:ln>
            <a:noFill/>
          </a:ln>
        </p:spPr>
        <p:txBody>
          <a:bodyPr wrap="square" rtlCol="0">
            <a:spAutoFit/>
          </a:bodyPr>
          <a:lstStyle/>
          <a:p>
            <a:pPr algn="ctr"/>
            <a:r>
              <a:rPr lang="en-GB" sz="1200" b="1" dirty="0"/>
              <a:t>Problems:</a:t>
            </a:r>
          </a:p>
          <a:p>
            <a:pPr algn="ctr"/>
            <a:r>
              <a:rPr lang="en-GB" sz="1200" baseline="0" dirty="0"/>
              <a:t>The Royal Council needed improving and the king needed more control over Wales Ireland and the North (e.g. Pilgrimage of Grace).</a:t>
            </a:r>
            <a:endParaRPr lang="en-GB" sz="1200" dirty="0">
              <a:latin typeface="Comic Sans MS" panose="030F0702030302020204" pitchFamily="66" charset="0"/>
            </a:endParaRPr>
          </a:p>
          <a:p>
            <a:pPr algn="ctr"/>
            <a:endParaRPr lang="en-GB" sz="1200" dirty="0"/>
          </a:p>
          <a:p>
            <a:pPr algn="ctr"/>
            <a:r>
              <a:rPr lang="en-GB" sz="1200" b="1" dirty="0"/>
              <a:t>Solutions:</a:t>
            </a:r>
          </a:p>
          <a:p>
            <a:r>
              <a:rPr lang="en-GB" sz="1200" dirty="0"/>
              <a:t>A</a:t>
            </a:r>
            <a:r>
              <a:rPr lang="en-GB" sz="1200" baseline="0" dirty="0"/>
              <a:t> </a:t>
            </a:r>
            <a:r>
              <a:rPr lang="en-GB" sz="1200" dirty="0"/>
              <a:t>simpler version – the Privy Council with 20 permanent, professional advisers.</a:t>
            </a:r>
          </a:p>
          <a:p>
            <a:r>
              <a:rPr lang="en-GB" sz="1200" dirty="0"/>
              <a:t>W 1536- Act of Union – Welsh laws / language replaced with</a:t>
            </a:r>
            <a:r>
              <a:rPr lang="en-GB" sz="1200" baseline="0" dirty="0"/>
              <a:t> English. Wales split up into countries with English MP’s control.</a:t>
            </a:r>
            <a:endParaRPr lang="en-GB" sz="1200" dirty="0"/>
          </a:p>
          <a:p>
            <a:r>
              <a:rPr lang="en-GB" sz="1200" dirty="0"/>
              <a:t>I Permanent military</a:t>
            </a:r>
            <a:r>
              <a:rPr lang="en-GB" sz="1200" baseline="0" dirty="0"/>
              <a:t> force in the Pale (Dublin).</a:t>
            </a:r>
            <a:endParaRPr lang="en-GB" sz="1200" dirty="0"/>
          </a:p>
          <a:p>
            <a:r>
              <a:rPr lang="en-GB" sz="1200" dirty="0"/>
              <a:t>N Reorganised</a:t>
            </a:r>
            <a:r>
              <a:rPr lang="en-GB" sz="1200" baseline="0" dirty="0"/>
              <a:t> council of the North – Nobles have greater responsibility of law and order. </a:t>
            </a:r>
            <a:endParaRPr lang="en-GB" sz="1200" dirty="0">
              <a:latin typeface="Comic Sans MS" panose="030F0702030302020204" pitchFamily="66" charset="0"/>
            </a:endParaRPr>
          </a:p>
          <a:p>
            <a:pPr algn="ctr"/>
            <a:endParaRPr lang="en-GB" sz="1200" dirty="0"/>
          </a:p>
        </p:txBody>
      </p:sp>
      <p:cxnSp>
        <p:nvCxnSpPr>
          <p:cNvPr id="48" name="Straight Connector 47">
            <a:extLst>
              <a:ext uri="{FF2B5EF4-FFF2-40B4-BE49-F238E27FC236}">
                <a16:creationId xmlns:a16="http://schemas.microsoft.com/office/drawing/2014/main" id="{FEC97BE0-276F-4B30-9A6C-D45BA25FFD00}"/>
              </a:ext>
            </a:extLst>
          </p:cNvPr>
          <p:cNvCxnSpPr>
            <a:cxnSpLocks/>
            <a:stCxn id="46" idx="0"/>
            <a:endCxn id="38" idx="3"/>
          </p:cNvCxnSpPr>
          <p:nvPr/>
        </p:nvCxnSpPr>
        <p:spPr>
          <a:xfrm flipH="1" flipV="1">
            <a:off x="9678122" y="3850672"/>
            <a:ext cx="388105" cy="203460"/>
          </a:xfrm>
          <a:prstGeom prst="line">
            <a:avLst/>
          </a:prstGeom>
        </p:spPr>
        <p:style>
          <a:lnRef idx="1">
            <a:schemeClr val="accent1"/>
          </a:lnRef>
          <a:fillRef idx="0">
            <a:schemeClr val="accent1"/>
          </a:fillRef>
          <a:effectRef idx="0">
            <a:schemeClr val="accent1"/>
          </a:effectRef>
          <a:fontRef idx="minor">
            <a:schemeClr val="tx1"/>
          </a:fontRef>
        </p:style>
      </p:cxnSp>
      <p:sp>
        <p:nvSpPr>
          <p:cNvPr id="54" name="TextBox 53">
            <a:extLst>
              <a:ext uri="{FF2B5EF4-FFF2-40B4-BE49-F238E27FC236}">
                <a16:creationId xmlns:a16="http://schemas.microsoft.com/office/drawing/2014/main" id="{1E150FD0-D5DB-465A-98A0-58427311ACCC}"/>
              </a:ext>
            </a:extLst>
          </p:cNvPr>
          <p:cNvSpPr txBox="1"/>
          <p:nvPr/>
        </p:nvSpPr>
        <p:spPr>
          <a:xfrm>
            <a:off x="8042155" y="731304"/>
            <a:ext cx="3832509" cy="2677656"/>
          </a:xfrm>
          <a:prstGeom prst="rect">
            <a:avLst/>
          </a:prstGeom>
          <a:noFill/>
          <a:ln>
            <a:noFill/>
          </a:ln>
        </p:spPr>
        <p:txBody>
          <a:bodyPr wrap="square" rtlCol="0">
            <a:spAutoFit/>
          </a:bodyPr>
          <a:lstStyle/>
          <a:p>
            <a:pPr algn="ctr"/>
            <a:r>
              <a:rPr lang="en-GB" sz="1200" b="1" dirty="0"/>
              <a:t>Problem:</a:t>
            </a:r>
          </a:p>
          <a:p>
            <a:r>
              <a:rPr lang="en-GB" sz="1200" dirty="0"/>
              <a:t>Libertines: areas controlled by powerful lords: own courts.</a:t>
            </a:r>
          </a:p>
          <a:p>
            <a:r>
              <a:rPr lang="en-GB" sz="1200" dirty="0"/>
              <a:t>Sanctuary: If criminals reached a church before being arrested they were dealt with by</a:t>
            </a:r>
            <a:r>
              <a:rPr lang="en-GB" sz="1200" baseline="0" dirty="0"/>
              <a:t> the church and not the law.</a:t>
            </a:r>
          </a:p>
          <a:p>
            <a:pPr algn="ctr"/>
            <a:r>
              <a:rPr lang="en-GB" sz="1200" b="1" dirty="0"/>
              <a:t>Solutions:</a:t>
            </a:r>
          </a:p>
          <a:p>
            <a:r>
              <a:rPr lang="en-GB" sz="1200" dirty="0"/>
              <a:t>1536- Parliament abolish libertines – kings courts rather than lords own courts.</a:t>
            </a:r>
          </a:p>
          <a:p>
            <a:r>
              <a:rPr lang="en-GB" sz="1200" dirty="0"/>
              <a:t>1540- Act of parliament</a:t>
            </a:r>
            <a:r>
              <a:rPr lang="en-GB" sz="1200" baseline="0" dirty="0"/>
              <a:t> abolishes church sanctuary – now Church of England – Henry controls the Church as well. Kings courts now deals with serious cases like murder and rape but not lesser crimes.</a:t>
            </a:r>
            <a:endParaRPr lang="en-GB" sz="1200" dirty="0">
              <a:latin typeface="Comic Sans MS" panose="030F0702030302020204" pitchFamily="66" charset="0"/>
            </a:endParaRPr>
          </a:p>
          <a:p>
            <a:pPr algn="ctr"/>
            <a:endParaRPr lang="en-GB" sz="1200" dirty="0"/>
          </a:p>
          <a:p>
            <a:pPr algn="ctr"/>
            <a:endParaRPr lang="en-GB" sz="1200" dirty="0"/>
          </a:p>
        </p:txBody>
      </p:sp>
      <p:cxnSp>
        <p:nvCxnSpPr>
          <p:cNvPr id="55" name="Straight Connector 54">
            <a:extLst>
              <a:ext uri="{FF2B5EF4-FFF2-40B4-BE49-F238E27FC236}">
                <a16:creationId xmlns:a16="http://schemas.microsoft.com/office/drawing/2014/main" id="{774A3C45-CD92-4F49-8BF2-2781D5DE6E7F}"/>
              </a:ext>
            </a:extLst>
          </p:cNvPr>
          <p:cNvCxnSpPr>
            <a:cxnSpLocks/>
            <a:stCxn id="54" idx="1"/>
            <a:endCxn id="45" idx="3"/>
          </p:cNvCxnSpPr>
          <p:nvPr/>
        </p:nvCxnSpPr>
        <p:spPr>
          <a:xfrm flipH="1">
            <a:off x="7222332" y="1939950"/>
            <a:ext cx="819823" cy="194012"/>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10501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505</TotalTime>
  <Words>6354</Words>
  <Application>Microsoft Office PowerPoint</Application>
  <PresentationFormat>Widescreen</PresentationFormat>
  <Paragraphs>523</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Comic Sans MS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Ross Perkins</dc:creator>
  <cp:lastModifiedBy>Groves, Amy</cp:lastModifiedBy>
  <cp:revision>47</cp:revision>
  <dcterms:created xsi:type="dcterms:W3CDTF">2020-04-29T16:19:26Z</dcterms:created>
  <dcterms:modified xsi:type="dcterms:W3CDTF">2021-11-15T19:02:34Z</dcterms:modified>
</cp:coreProperties>
</file>