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3" r:id="rId3"/>
    <p:sldId id="258" r:id="rId4"/>
    <p:sldId id="260" r:id="rId5"/>
    <p:sldId id="270" r:id="rId6"/>
    <p:sldId id="280" r:id="rId7"/>
    <p:sldId id="272" r:id="rId8"/>
    <p:sldId id="273" r:id="rId9"/>
    <p:sldId id="259" r:id="rId10"/>
    <p:sldId id="274" r:id="rId11"/>
    <p:sldId id="257" r:id="rId12"/>
    <p:sldId id="281" r:id="rId13"/>
    <p:sldId id="27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1F7F06-6597-4D5E-AC13-B927BEAB634A}"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GB"/>
        </a:p>
      </dgm:t>
    </dgm:pt>
    <dgm:pt modelId="{D5C0E3C0-8C3B-4C8A-B7FB-A1A346DE87EC}">
      <dgm:prSet phldrT="[Text]" custT="1"/>
      <dgm:spPr>
        <a:solidFill>
          <a:schemeClr val="tx1"/>
        </a:solidFill>
      </dgm:spPr>
      <dgm:t>
        <a:bodyPr/>
        <a:lstStyle/>
        <a:p>
          <a:r>
            <a:rPr lang="en-US" sz="1400" dirty="0"/>
            <a:t>How did Hitler establish his leadership of the NSDAP by 1923?</a:t>
          </a:r>
          <a:endParaRPr lang="en-GB" sz="1400" dirty="0"/>
        </a:p>
      </dgm:t>
    </dgm:pt>
    <dgm:pt modelId="{2613B30C-033B-4179-8B0C-9E10ED830CF7}" type="parTrans" cxnId="{BAC2DB09-FC46-4B08-9B72-00D7DCED0772}">
      <dgm:prSet/>
      <dgm:spPr/>
      <dgm:t>
        <a:bodyPr/>
        <a:lstStyle/>
        <a:p>
          <a:endParaRPr lang="en-GB"/>
        </a:p>
      </dgm:t>
    </dgm:pt>
    <dgm:pt modelId="{D102DABF-05B7-4333-A94A-C31AAF36C008}" type="sibTrans" cxnId="{BAC2DB09-FC46-4B08-9B72-00D7DCED0772}">
      <dgm:prSet/>
      <dgm:spPr/>
      <dgm:t>
        <a:bodyPr/>
        <a:lstStyle/>
        <a:p>
          <a:endParaRPr lang="en-GB"/>
        </a:p>
      </dgm:t>
    </dgm:pt>
    <dgm:pt modelId="{AB58AB77-5D97-4405-8FD0-CAAA094FF468}">
      <dgm:prSet phldrT="[Text]" custT="1"/>
      <dgm:spPr/>
      <dgm:t>
        <a:bodyPr/>
        <a:lstStyle/>
        <a:p>
          <a:r>
            <a:rPr lang="en-GB" sz="1400" dirty="0"/>
            <a:t>Party Policy – Twenty-Five Point Programme</a:t>
          </a:r>
        </a:p>
      </dgm:t>
    </dgm:pt>
    <dgm:pt modelId="{1743A138-30CE-4AFB-94EC-EF5D458DB03D}" type="parTrans" cxnId="{4278840B-B30B-4609-8354-5CBE6E55FB17}">
      <dgm:prSet/>
      <dgm:spPr/>
      <dgm:t>
        <a:bodyPr/>
        <a:lstStyle/>
        <a:p>
          <a:endParaRPr lang="en-GB"/>
        </a:p>
      </dgm:t>
    </dgm:pt>
    <dgm:pt modelId="{194132AB-BEBF-4FAE-A41B-F71CA4B6964C}" type="sibTrans" cxnId="{4278840B-B30B-4609-8354-5CBE6E55FB17}">
      <dgm:prSet/>
      <dgm:spPr/>
      <dgm:t>
        <a:bodyPr/>
        <a:lstStyle/>
        <a:p>
          <a:endParaRPr lang="en-GB"/>
        </a:p>
      </dgm:t>
    </dgm:pt>
    <dgm:pt modelId="{5CEA12B3-ADB6-468B-9799-CC1CA9D60B44}">
      <dgm:prSet phldrT="[Text]" custT="1"/>
      <dgm:spPr/>
      <dgm:t>
        <a:bodyPr/>
        <a:lstStyle/>
        <a:p>
          <a:r>
            <a:rPr lang="en-GB" sz="1400" dirty="0"/>
            <a:t>Hitler’s Personal Appeal</a:t>
          </a:r>
        </a:p>
      </dgm:t>
    </dgm:pt>
    <dgm:pt modelId="{818CC7D6-383D-47A7-BC7A-A85E992FAEB1}" type="parTrans" cxnId="{0F7A2F47-5E39-480B-AC77-1A90C66D4BDC}">
      <dgm:prSet/>
      <dgm:spPr/>
      <dgm:t>
        <a:bodyPr/>
        <a:lstStyle/>
        <a:p>
          <a:endParaRPr lang="en-GB"/>
        </a:p>
      </dgm:t>
    </dgm:pt>
    <dgm:pt modelId="{322DC3C4-349B-4876-A1C9-B5B620C83CE2}" type="sibTrans" cxnId="{0F7A2F47-5E39-480B-AC77-1A90C66D4BDC}">
      <dgm:prSet/>
      <dgm:spPr/>
      <dgm:t>
        <a:bodyPr/>
        <a:lstStyle/>
        <a:p>
          <a:endParaRPr lang="en-GB"/>
        </a:p>
      </dgm:t>
    </dgm:pt>
    <dgm:pt modelId="{99E19158-20B8-485E-A4EC-EB6C595324C4}">
      <dgm:prSet custT="1"/>
      <dgm:spPr/>
      <dgm:t>
        <a:bodyPr/>
        <a:lstStyle/>
        <a:p>
          <a:r>
            <a:rPr lang="en-GB" sz="1400" dirty="0"/>
            <a:t>Party Organisation</a:t>
          </a:r>
        </a:p>
      </dgm:t>
    </dgm:pt>
    <dgm:pt modelId="{EE8ADD85-05ED-40CB-B74D-56AB3493B5B8}" type="parTrans" cxnId="{076E5C39-500E-4520-A51F-C2919832FA5C}">
      <dgm:prSet/>
      <dgm:spPr/>
      <dgm:t>
        <a:bodyPr/>
        <a:lstStyle/>
        <a:p>
          <a:endParaRPr lang="en-GB"/>
        </a:p>
      </dgm:t>
    </dgm:pt>
    <dgm:pt modelId="{2616CC28-5A21-4C1A-897A-2F7964C4D76E}" type="sibTrans" cxnId="{076E5C39-500E-4520-A51F-C2919832FA5C}">
      <dgm:prSet/>
      <dgm:spPr/>
      <dgm:t>
        <a:bodyPr/>
        <a:lstStyle/>
        <a:p>
          <a:endParaRPr lang="en-GB"/>
        </a:p>
      </dgm:t>
    </dgm:pt>
    <dgm:pt modelId="{526A2E1F-ED2B-4D4E-A573-74DE1EEEA4FC}">
      <dgm:prSet custT="1"/>
      <dgm:spPr/>
      <dgm:t>
        <a:bodyPr/>
        <a:lstStyle/>
        <a:p>
          <a:r>
            <a:rPr lang="en-GB" sz="1400" dirty="0"/>
            <a:t>Party </a:t>
          </a:r>
        </a:p>
        <a:p>
          <a:r>
            <a:rPr lang="en-GB" sz="1400" dirty="0"/>
            <a:t>Leadership</a:t>
          </a:r>
        </a:p>
      </dgm:t>
    </dgm:pt>
    <dgm:pt modelId="{96423BF5-859B-4439-9012-3EC625B28127}" type="parTrans" cxnId="{DCEC8040-5D92-475C-A833-3D617F7030BD}">
      <dgm:prSet/>
      <dgm:spPr/>
      <dgm:t>
        <a:bodyPr/>
        <a:lstStyle/>
        <a:p>
          <a:endParaRPr lang="en-GB"/>
        </a:p>
      </dgm:t>
    </dgm:pt>
    <dgm:pt modelId="{BAE05DFB-3483-407F-BFDB-958469DDAA66}" type="sibTrans" cxnId="{DCEC8040-5D92-475C-A833-3D617F7030BD}">
      <dgm:prSet/>
      <dgm:spPr/>
      <dgm:t>
        <a:bodyPr/>
        <a:lstStyle/>
        <a:p>
          <a:endParaRPr lang="en-GB"/>
        </a:p>
      </dgm:t>
    </dgm:pt>
    <dgm:pt modelId="{AEA85B38-DCE0-49CB-A754-DCE807A1D1A1}">
      <dgm:prSet custT="1"/>
      <dgm:spPr/>
      <dgm:t>
        <a:bodyPr/>
        <a:lstStyle/>
        <a:p>
          <a:r>
            <a:rPr lang="en-GB" sz="1400" dirty="0"/>
            <a:t>The SA (Brownshirts)</a:t>
          </a:r>
        </a:p>
      </dgm:t>
    </dgm:pt>
    <dgm:pt modelId="{417E83AC-24A0-4C60-A4AB-447200A2F880}" type="parTrans" cxnId="{91B741ED-D9D6-4A82-BE78-E400351A0022}">
      <dgm:prSet/>
      <dgm:spPr/>
      <dgm:t>
        <a:bodyPr/>
        <a:lstStyle/>
        <a:p>
          <a:endParaRPr lang="en-GB"/>
        </a:p>
      </dgm:t>
    </dgm:pt>
    <dgm:pt modelId="{F88F86A4-579F-4A19-B003-C45DEB6B841B}" type="sibTrans" cxnId="{91B741ED-D9D6-4A82-BE78-E400351A0022}">
      <dgm:prSet/>
      <dgm:spPr/>
      <dgm:t>
        <a:bodyPr/>
        <a:lstStyle/>
        <a:p>
          <a:endParaRPr lang="en-GB"/>
        </a:p>
      </dgm:t>
    </dgm:pt>
    <dgm:pt modelId="{E15C1708-95B7-4386-9241-C7C85321D39E}" type="pres">
      <dgm:prSet presAssocID="{BA1F7F06-6597-4D5E-AC13-B927BEAB634A}" presName="diagram" presStyleCnt="0">
        <dgm:presLayoutVars>
          <dgm:chPref val="1"/>
          <dgm:dir/>
          <dgm:animOne val="branch"/>
          <dgm:animLvl val="lvl"/>
          <dgm:resizeHandles/>
        </dgm:presLayoutVars>
      </dgm:prSet>
      <dgm:spPr/>
    </dgm:pt>
    <dgm:pt modelId="{C92E3753-3634-4658-BF12-EFF41D37D6A8}" type="pres">
      <dgm:prSet presAssocID="{D5C0E3C0-8C3B-4C8A-B7FB-A1A346DE87EC}" presName="root" presStyleCnt="0"/>
      <dgm:spPr/>
    </dgm:pt>
    <dgm:pt modelId="{85C62AF3-8307-4524-BECE-B84F81EEC777}" type="pres">
      <dgm:prSet presAssocID="{D5C0E3C0-8C3B-4C8A-B7FB-A1A346DE87EC}" presName="rootComposite" presStyleCnt="0"/>
      <dgm:spPr/>
    </dgm:pt>
    <dgm:pt modelId="{928DE288-3D03-4856-99BA-9E3193A5CCCD}" type="pres">
      <dgm:prSet presAssocID="{D5C0E3C0-8C3B-4C8A-B7FB-A1A346DE87EC}" presName="rootText" presStyleLbl="node1" presStyleIdx="0" presStyleCnt="1" custScaleX="91765" custScaleY="103586" custLinFactX="-33034" custLinFactNeighborX="-100000" custLinFactNeighborY="25052"/>
      <dgm:spPr/>
    </dgm:pt>
    <dgm:pt modelId="{B0784285-B111-4282-ACD4-85638B83F8E2}" type="pres">
      <dgm:prSet presAssocID="{D5C0E3C0-8C3B-4C8A-B7FB-A1A346DE87EC}" presName="rootConnector" presStyleLbl="node1" presStyleIdx="0" presStyleCnt="1"/>
      <dgm:spPr/>
    </dgm:pt>
    <dgm:pt modelId="{DBA575CC-99EA-4FFB-A1B9-D2E1F5A8C5A6}" type="pres">
      <dgm:prSet presAssocID="{D5C0E3C0-8C3B-4C8A-B7FB-A1A346DE87EC}" presName="childShape" presStyleCnt="0"/>
      <dgm:spPr/>
    </dgm:pt>
    <dgm:pt modelId="{5E5803C6-BD57-4A42-8A52-044AA9F3AC3C}" type="pres">
      <dgm:prSet presAssocID="{1743A138-30CE-4AFB-94EC-EF5D458DB03D}" presName="Name13" presStyleLbl="parChTrans1D2" presStyleIdx="0" presStyleCnt="5"/>
      <dgm:spPr/>
    </dgm:pt>
    <dgm:pt modelId="{BCD963DE-59EE-46EF-868F-8CA16A537AE5}" type="pres">
      <dgm:prSet presAssocID="{AB58AB77-5D97-4405-8FD0-CAAA094FF468}" presName="childText" presStyleLbl="bgAcc1" presStyleIdx="0" presStyleCnt="5" custScaleX="91765" custScaleY="70297" custLinFactX="-66293" custLinFactNeighborX="-100000" custLinFactNeighborY="4482">
        <dgm:presLayoutVars>
          <dgm:bulletEnabled val="1"/>
        </dgm:presLayoutVars>
      </dgm:prSet>
      <dgm:spPr/>
    </dgm:pt>
    <dgm:pt modelId="{B8F4F675-0590-4E0F-95CC-83F1A7D6A270}" type="pres">
      <dgm:prSet presAssocID="{818CC7D6-383D-47A7-BC7A-A85E992FAEB1}" presName="Name13" presStyleLbl="parChTrans1D2" presStyleIdx="1" presStyleCnt="5"/>
      <dgm:spPr/>
    </dgm:pt>
    <dgm:pt modelId="{216957CC-3AA9-4F18-B6E1-6369E3D5C354}" type="pres">
      <dgm:prSet presAssocID="{5CEA12B3-ADB6-468B-9799-CC1CA9D60B44}" presName="childText" presStyleLbl="bgAcc1" presStyleIdx="1" presStyleCnt="5" custScaleX="91765" custScaleY="70297" custLinFactX="-66293" custLinFactNeighborX="-100000" custLinFactNeighborY="1677">
        <dgm:presLayoutVars>
          <dgm:bulletEnabled val="1"/>
        </dgm:presLayoutVars>
      </dgm:prSet>
      <dgm:spPr/>
    </dgm:pt>
    <dgm:pt modelId="{F2E120EF-58A2-483B-8552-037871777E47}" type="pres">
      <dgm:prSet presAssocID="{EE8ADD85-05ED-40CB-B74D-56AB3493B5B8}" presName="Name13" presStyleLbl="parChTrans1D2" presStyleIdx="2" presStyleCnt="5"/>
      <dgm:spPr/>
    </dgm:pt>
    <dgm:pt modelId="{3614437C-8CD8-462B-87DC-310BB0B0408F}" type="pres">
      <dgm:prSet presAssocID="{99E19158-20B8-485E-A4EC-EB6C595324C4}" presName="childText" presStyleLbl="bgAcc1" presStyleIdx="2" presStyleCnt="5" custScaleX="91765" custScaleY="70297" custLinFactX="-66293" custLinFactNeighborX="-100000" custLinFactNeighborY="1677">
        <dgm:presLayoutVars>
          <dgm:bulletEnabled val="1"/>
        </dgm:presLayoutVars>
      </dgm:prSet>
      <dgm:spPr/>
    </dgm:pt>
    <dgm:pt modelId="{86BEAA7A-2AA3-4996-AE17-D3F60B1D43F5}" type="pres">
      <dgm:prSet presAssocID="{96423BF5-859B-4439-9012-3EC625B28127}" presName="Name13" presStyleLbl="parChTrans1D2" presStyleIdx="3" presStyleCnt="5"/>
      <dgm:spPr/>
    </dgm:pt>
    <dgm:pt modelId="{67A46FAE-49CD-41A3-A63A-791DA04895EC}" type="pres">
      <dgm:prSet presAssocID="{526A2E1F-ED2B-4D4E-A573-74DE1EEEA4FC}" presName="childText" presStyleLbl="bgAcc1" presStyleIdx="3" presStyleCnt="5" custScaleX="91765" custScaleY="70297" custLinFactX="-66293" custLinFactNeighborX="-100000" custLinFactNeighborY="1677">
        <dgm:presLayoutVars>
          <dgm:bulletEnabled val="1"/>
        </dgm:presLayoutVars>
      </dgm:prSet>
      <dgm:spPr/>
    </dgm:pt>
    <dgm:pt modelId="{6DC1B751-E0E5-488F-87E7-1C5A724CD146}" type="pres">
      <dgm:prSet presAssocID="{417E83AC-24A0-4C60-A4AB-447200A2F880}" presName="Name13" presStyleLbl="parChTrans1D2" presStyleIdx="4" presStyleCnt="5"/>
      <dgm:spPr/>
    </dgm:pt>
    <dgm:pt modelId="{D8104594-7BAE-4337-A5E6-FBE2EFFB7900}" type="pres">
      <dgm:prSet presAssocID="{AEA85B38-DCE0-49CB-A754-DCE807A1D1A1}" presName="childText" presStyleLbl="bgAcc1" presStyleIdx="4" presStyleCnt="5" custScaleX="91765" custScaleY="70297" custLinFactX="-66150" custLinFactNeighborX="-100000" custLinFactNeighborY="-4336">
        <dgm:presLayoutVars>
          <dgm:bulletEnabled val="1"/>
        </dgm:presLayoutVars>
      </dgm:prSet>
      <dgm:spPr/>
    </dgm:pt>
  </dgm:ptLst>
  <dgm:cxnLst>
    <dgm:cxn modelId="{BAC2DB09-FC46-4B08-9B72-00D7DCED0772}" srcId="{BA1F7F06-6597-4D5E-AC13-B927BEAB634A}" destId="{D5C0E3C0-8C3B-4C8A-B7FB-A1A346DE87EC}" srcOrd="0" destOrd="0" parTransId="{2613B30C-033B-4179-8B0C-9E10ED830CF7}" sibTransId="{D102DABF-05B7-4333-A94A-C31AAF36C008}"/>
    <dgm:cxn modelId="{4278840B-B30B-4609-8354-5CBE6E55FB17}" srcId="{D5C0E3C0-8C3B-4C8A-B7FB-A1A346DE87EC}" destId="{AB58AB77-5D97-4405-8FD0-CAAA094FF468}" srcOrd="0" destOrd="0" parTransId="{1743A138-30CE-4AFB-94EC-EF5D458DB03D}" sibTransId="{194132AB-BEBF-4FAE-A41B-F71CA4B6964C}"/>
    <dgm:cxn modelId="{0312BF0F-45B6-4CA7-98AD-AD8F81FE25B7}" type="presOf" srcId="{818CC7D6-383D-47A7-BC7A-A85E992FAEB1}" destId="{B8F4F675-0590-4E0F-95CC-83F1A7D6A270}" srcOrd="0" destOrd="0" presId="urn:microsoft.com/office/officeart/2005/8/layout/hierarchy3"/>
    <dgm:cxn modelId="{669A9D13-E6EF-4F6F-9CF7-E612E17878D4}" type="presOf" srcId="{BA1F7F06-6597-4D5E-AC13-B927BEAB634A}" destId="{E15C1708-95B7-4386-9241-C7C85321D39E}" srcOrd="0" destOrd="0" presId="urn:microsoft.com/office/officeart/2005/8/layout/hierarchy3"/>
    <dgm:cxn modelId="{977F091E-09C6-450F-BF69-9442EAD0888E}" type="presOf" srcId="{99E19158-20B8-485E-A4EC-EB6C595324C4}" destId="{3614437C-8CD8-462B-87DC-310BB0B0408F}" srcOrd="0" destOrd="0" presId="urn:microsoft.com/office/officeart/2005/8/layout/hierarchy3"/>
    <dgm:cxn modelId="{7D23642D-20BB-4584-B409-D607C330DF43}" type="presOf" srcId="{D5C0E3C0-8C3B-4C8A-B7FB-A1A346DE87EC}" destId="{928DE288-3D03-4856-99BA-9E3193A5CCCD}" srcOrd="0" destOrd="0" presId="urn:microsoft.com/office/officeart/2005/8/layout/hierarchy3"/>
    <dgm:cxn modelId="{076E5C39-500E-4520-A51F-C2919832FA5C}" srcId="{D5C0E3C0-8C3B-4C8A-B7FB-A1A346DE87EC}" destId="{99E19158-20B8-485E-A4EC-EB6C595324C4}" srcOrd="2" destOrd="0" parTransId="{EE8ADD85-05ED-40CB-B74D-56AB3493B5B8}" sibTransId="{2616CC28-5A21-4C1A-897A-2F7964C4D76E}"/>
    <dgm:cxn modelId="{DCEC8040-5D92-475C-A833-3D617F7030BD}" srcId="{D5C0E3C0-8C3B-4C8A-B7FB-A1A346DE87EC}" destId="{526A2E1F-ED2B-4D4E-A573-74DE1EEEA4FC}" srcOrd="3" destOrd="0" parTransId="{96423BF5-859B-4439-9012-3EC625B28127}" sibTransId="{BAE05DFB-3483-407F-BFDB-958469DDAA66}"/>
    <dgm:cxn modelId="{0F7A2F47-5E39-480B-AC77-1A90C66D4BDC}" srcId="{D5C0E3C0-8C3B-4C8A-B7FB-A1A346DE87EC}" destId="{5CEA12B3-ADB6-468B-9799-CC1CA9D60B44}" srcOrd="1" destOrd="0" parTransId="{818CC7D6-383D-47A7-BC7A-A85E992FAEB1}" sibTransId="{322DC3C4-349B-4876-A1C9-B5B620C83CE2}"/>
    <dgm:cxn modelId="{E4ABDD47-FF5D-44C3-B70E-0B7747DA3920}" type="presOf" srcId="{96423BF5-859B-4439-9012-3EC625B28127}" destId="{86BEAA7A-2AA3-4996-AE17-D3F60B1D43F5}" srcOrd="0" destOrd="0" presId="urn:microsoft.com/office/officeart/2005/8/layout/hierarchy3"/>
    <dgm:cxn modelId="{CA3D6469-446D-4D36-B7FB-DC52C845F00E}" type="presOf" srcId="{AEA85B38-DCE0-49CB-A754-DCE807A1D1A1}" destId="{D8104594-7BAE-4337-A5E6-FBE2EFFB7900}" srcOrd="0" destOrd="0" presId="urn:microsoft.com/office/officeart/2005/8/layout/hierarchy3"/>
    <dgm:cxn modelId="{35F7166D-1479-4170-890C-452AC07B05A2}" type="presOf" srcId="{AB58AB77-5D97-4405-8FD0-CAAA094FF468}" destId="{BCD963DE-59EE-46EF-868F-8CA16A537AE5}" srcOrd="0" destOrd="0" presId="urn:microsoft.com/office/officeart/2005/8/layout/hierarchy3"/>
    <dgm:cxn modelId="{1899DF51-775A-4C24-9AB9-0B16621E92D1}" type="presOf" srcId="{D5C0E3C0-8C3B-4C8A-B7FB-A1A346DE87EC}" destId="{B0784285-B111-4282-ACD4-85638B83F8E2}" srcOrd="1" destOrd="0" presId="urn:microsoft.com/office/officeart/2005/8/layout/hierarchy3"/>
    <dgm:cxn modelId="{BA0A0073-47BA-4D63-B0FF-4007D0154C33}" type="presOf" srcId="{5CEA12B3-ADB6-468B-9799-CC1CA9D60B44}" destId="{216957CC-3AA9-4F18-B6E1-6369E3D5C354}" srcOrd="0" destOrd="0" presId="urn:microsoft.com/office/officeart/2005/8/layout/hierarchy3"/>
    <dgm:cxn modelId="{F9CDF753-2ABF-4A04-B0A5-B20F15C91462}" type="presOf" srcId="{526A2E1F-ED2B-4D4E-A573-74DE1EEEA4FC}" destId="{67A46FAE-49CD-41A3-A63A-791DA04895EC}" srcOrd="0" destOrd="0" presId="urn:microsoft.com/office/officeart/2005/8/layout/hierarchy3"/>
    <dgm:cxn modelId="{0A4B5EAE-123B-4994-8B62-BE57F05A26A8}" type="presOf" srcId="{417E83AC-24A0-4C60-A4AB-447200A2F880}" destId="{6DC1B751-E0E5-488F-87E7-1C5A724CD146}" srcOrd="0" destOrd="0" presId="urn:microsoft.com/office/officeart/2005/8/layout/hierarchy3"/>
    <dgm:cxn modelId="{988F5AD9-9E84-4EFD-93C7-26B536B42527}" type="presOf" srcId="{EE8ADD85-05ED-40CB-B74D-56AB3493B5B8}" destId="{F2E120EF-58A2-483B-8552-037871777E47}" srcOrd="0" destOrd="0" presId="urn:microsoft.com/office/officeart/2005/8/layout/hierarchy3"/>
    <dgm:cxn modelId="{91B741ED-D9D6-4A82-BE78-E400351A0022}" srcId="{D5C0E3C0-8C3B-4C8A-B7FB-A1A346DE87EC}" destId="{AEA85B38-DCE0-49CB-A754-DCE807A1D1A1}" srcOrd="4" destOrd="0" parTransId="{417E83AC-24A0-4C60-A4AB-447200A2F880}" sibTransId="{F88F86A4-579F-4A19-B003-C45DEB6B841B}"/>
    <dgm:cxn modelId="{AEE081F3-C4B0-4F99-BFEE-E9AA577D3572}" type="presOf" srcId="{1743A138-30CE-4AFB-94EC-EF5D458DB03D}" destId="{5E5803C6-BD57-4A42-8A52-044AA9F3AC3C}" srcOrd="0" destOrd="0" presId="urn:microsoft.com/office/officeart/2005/8/layout/hierarchy3"/>
    <dgm:cxn modelId="{A6841211-679B-42CA-AC1F-81F2B83E138F}" type="presParOf" srcId="{E15C1708-95B7-4386-9241-C7C85321D39E}" destId="{C92E3753-3634-4658-BF12-EFF41D37D6A8}" srcOrd="0" destOrd="0" presId="urn:microsoft.com/office/officeart/2005/8/layout/hierarchy3"/>
    <dgm:cxn modelId="{C848FFC7-76E5-4C8B-BAFA-54C03EAC8C5F}" type="presParOf" srcId="{C92E3753-3634-4658-BF12-EFF41D37D6A8}" destId="{85C62AF3-8307-4524-BECE-B84F81EEC777}" srcOrd="0" destOrd="0" presId="urn:microsoft.com/office/officeart/2005/8/layout/hierarchy3"/>
    <dgm:cxn modelId="{26F1A43F-B643-408F-AC59-8716A46D9FD1}" type="presParOf" srcId="{85C62AF3-8307-4524-BECE-B84F81EEC777}" destId="{928DE288-3D03-4856-99BA-9E3193A5CCCD}" srcOrd="0" destOrd="0" presId="urn:microsoft.com/office/officeart/2005/8/layout/hierarchy3"/>
    <dgm:cxn modelId="{6797393A-99B0-490F-85D8-AAA1BA932A88}" type="presParOf" srcId="{85C62AF3-8307-4524-BECE-B84F81EEC777}" destId="{B0784285-B111-4282-ACD4-85638B83F8E2}" srcOrd="1" destOrd="0" presId="urn:microsoft.com/office/officeart/2005/8/layout/hierarchy3"/>
    <dgm:cxn modelId="{69318667-FBC6-4EBC-B68E-5AFA91883045}" type="presParOf" srcId="{C92E3753-3634-4658-BF12-EFF41D37D6A8}" destId="{DBA575CC-99EA-4FFB-A1B9-D2E1F5A8C5A6}" srcOrd="1" destOrd="0" presId="urn:microsoft.com/office/officeart/2005/8/layout/hierarchy3"/>
    <dgm:cxn modelId="{673D4A96-B687-42DF-9286-E19C2CF72F10}" type="presParOf" srcId="{DBA575CC-99EA-4FFB-A1B9-D2E1F5A8C5A6}" destId="{5E5803C6-BD57-4A42-8A52-044AA9F3AC3C}" srcOrd="0" destOrd="0" presId="urn:microsoft.com/office/officeart/2005/8/layout/hierarchy3"/>
    <dgm:cxn modelId="{0EA8E243-C6BE-41D5-B475-C954A1EB39DC}" type="presParOf" srcId="{DBA575CC-99EA-4FFB-A1B9-D2E1F5A8C5A6}" destId="{BCD963DE-59EE-46EF-868F-8CA16A537AE5}" srcOrd="1" destOrd="0" presId="urn:microsoft.com/office/officeart/2005/8/layout/hierarchy3"/>
    <dgm:cxn modelId="{69F8669C-8B9B-499A-B216-7255DA58FB67}" type="presParOf" srcId="{DBA575CC-99EA-4FFB-A1B9-D2E1F5A8C5A6}" destId="{B8F4F675-0590-4E0F-95CC-83F1A7D6A270}" srcOrd="2" destOrd="0" presId="urn:microsoft.com/office/officeart/2005/8/layout/hierarchy3"/>
    <dgm:cxn modelId="{D1F8E4D6-3BE7-4E88-99A1-EF9CA384EC83}" type="presParOf" srcId="{DBA575CC-99EA-4FFB-A1B9-D2E1F5A8C5A6}" destId="{216957CC-3AA9-4F18-B6E1-6369E3D5C354}" srcOrd="3" destOrd="0" presId="urn:microsoft.com/office/officeart/2005/8/layout/hierarchy3"/>
    <dgm:cxn modelId="{5DAEBC02-0F13-4AAC-9A60-CDB52E137854}" type="presParOf" srcId="{DBA575CC-99EA-4FFB-A1B9-D2E1F5A8C5A6}" destId="{F2E120EF-58A2-483B-8552-037871777E47}" srcOrd="4" destOrd="0" presId="urn:microsoft.com/office/officeart/2005/8/layout/hierarchy3"/>
    <dgm:cxn modelId="{0184CADD-D7AD-4065-9E27-FB597223D6CB}" type="presParOf" srcId="{DBA575CC-99EA-4FFB-A1B9-D2E1F5A8C5A6}" destId="{3614437C-8CD8-462B-87DC-310BB0B0408F}" srcOrd="5" destOrd="0" presId="urn:microsoft.com/office/officeart/2005/8/layout/hierarchy3"/>
    <dgm:cxn modelId="{7861ED2C-BA85-412D-98D0-B9DD1638A669}" type="presParOf" srcId="{DBA575CC-99EA-4FFB-A1B9-D2E1F5A8C5A6}" destId="{86BEAA7A-2AA3-4996-AE17-D3F60B1D43F5}" srcOrd="6" destOrd="0" presId="urn:microsoft.com/office/officeart/2005/8/layout/hierarchy3"/>
    <dgm:cxn modelId="{4F8C0343-6945-44CA-9728-87364A903C6E}" type="presParOf" srcId="{DBA575CC-99EA-4FFB-A1B9-D2E1F5A8C5A6}" destId="{67A46FAE-49CD-41A3-A63A-791DA04895EC}" srcOrd="7" destOrd="0" presId="urn:microsoft.com/office/officeart/2005/8/layout/hierarchy3"/>
    <dgm:cxn modelId="{5797F46F-D7D1-4756-AFAE-27C36552E375}" type="presParOf" srcId="{DBA575CC-99EA-4FFB-A1B9-D2E1F5A8C5A6}" destId="{6DC1B751-E0E5-488F-87E7-1C5A724CD146}" srcOrd="8" destOrd="0" presId="urn:microsoft.com/office/officeart/2005/8/layout/hierarchy3"/>
    <dgm:cxn modelId="{8C2D3A68-BEE7-431A-8F76-FAE3B35297A3}" type="presParOf" srcId="{DBA575CC-99EA-4FFB-A1B9-D2E1F5A8C5A6}" destId="{D8104594-7BAE-4337-A5E6-FBE2EFFB7900}"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8DE288-3D03-4856-99BA-9E3193A5CCCD}">
      <dsp:nvSpPr>
        <dsp:cNvPr id="0" name=""/>
        <dsp:cNvSpPr/>
      </dsp:nvSpPr>
      <dsp:spPr>
        <a:xfrm>
          <a:off x="1166547" y="253545"/>
          <a:ext cx="1850556" cy="1044471"/>
        </a:xfrm>
        <a:prstGeom prst="roundRect">
          <a:avLst>
            <a:gd name="adj" fmla="val 10000"/>
          </a:avLst>
        </a:prstGeom>
        <a:solidFill>
          <a:schemeClr val="tx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dirty="0"/>
            <a:t>How did Hitler establish his leadership of the NSDAP by 1923?</a:t>
          </a:r>
          <a:endParaRPr lang="en-GB" sz="1400" kern="1200" dirty="0"/>
        </a:p>
      </dsp:txBody>
      <dsp:txXfrm>
        <a:off x="1197139" y="284137"/>
        <a:ext cx="1789372" cy="983287"/>
      </dsp:txXfrm>
    </dsp:sp>
    <dsp:sp modelId="{5E5803C6-BD57-4A42-8A52-044AA9F3AC3C}">
      <dsp:nvSpPr>
        <dsp:cNvPr id="0" name=""/>
        <dsp:cNvSpPr/>
      </dsp:nvSpPr>
      <dsp:spPr>
        <a:xfrm>
          <a:off x="1351603" y="1298016"/>
          <a:ext cx="185047" cy="399075"/>
        </a:xfrm>
        <a:custGeom>
          <a:avLst/>
          <a:gdLst/>
          <a:ahLst/>
          <a:cxnLst/>
          <a:rect l="0" t="0" r="0" b="0"/>
          <a:pathLst>
            <a:path>
              <a:moveTo>
                <a:pt x="0" y="0"/>
              </a:moveTo>
              <a:lnTo>
                <a:pt x="0" y="399075"/>
              </a:lnTo>
              <a:lnTo>
                <a:pt x="185047" y="3990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CD963DE-59EE-46EF-868F-8CA16A537AE5}">
      <dsp:nvSpPr>
        <dsp:cNvPr id="0" name=""/>
        <dsp:cNvSpPr/>
      </dsp:nvSpPr>
      <dsp:spPr>
        <a:xfrm>
          <a:off x="1536650" y="1342684"/>
          <a:ext cx="1480445" cy="7088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t>Party Policy – Twenty-Five Point Programme</a:t>
          </a:r>
        </a:p>
      </dsp:txBody>
      <dsp:txXfrm>
        <a:off x="1557410" y="1363444"/>
        <a:ext cx="1438925" cy="667293"/>
      </dsp:txXfrm>
    </dsp:sp>
    <dsp:sp modelId="{B8F4F675-0590-4E0F-95CC-83F1A7D6A270}">
      <dsp:nvSpPr>
        <dsp:cNvPr id="0" name=""/>
        <dsp:cNvSpPr/>
      </dsp:nvSpPr>
      <dsp:spPr>
        <a:xfrm>
          <a:off x="1351603" y="1298016"/>
          <a:ext cx="185047" cy="1331683"/>
        </a:xfrm>
        <a:custGeom>
          <a:avLst/>
          <a:gdLst/>
          <a:ahLst/>
          <a:cxnLst/>
          <a:rect l="0" t="0" r="0" b="0"/>
          <a:pathLst>
            <a:path>
              <a:moveTo>
                <a:pt x="0" y="0"/>
              </a:moveTo>
              <a:lnTo>
                <a:pt x="0" y="1331683"/>
              </a:lnTo>
              <a:lnTo>
                <a:pt x="185047" y="13316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16957CC-3AA9-4F18-B6E1-6369E3D5C354}">
      <dsp:nvSpPr>
        <dsp:cNvPr id="0" name=""/>
        <dsp:cNvSpPr/>
      </dsp:nvSpPr>
      <dsp:spPr>
        <a:xfrm>
          <a:off x="1536650" y="2275293"/>
          <a:ext cx="1480445" cy="7088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t>Hitler’s Personal Appeal</a:t>
          </a:r>
        </a:p>
      </dsp:txBody>
      <dsp:txXfrm>
        <a:off x="1557410" y="2296053"/>
        <a:ext cx="1438925" cy="667293"/>
      </dsp:txXfrm>
    </dsp:sp>
    <dsp:sp modelId="{F2E120EF-58A2-483B-8552-037871777E47}">
      <dsp:nvSpPr>
        <dsp:cNvPr id="0" name=""/>
        <dsp:cNvSpPr/>
      </dsp:nvSpPr>
      <dsp:spPr>
        <a:xfrm>
          <a:off x="1351603" y="1298016"/>
          <a:ext cx="185047" cy="2292575"/>
        </a:xfrm>
        <a:custGeom>
          <a:avLst/>
          <a:gdLst/>
          <a:ahLst/>
          <a:cxnLst/>
          <a:rect l="0" t="0" r="0" b="0"/>
          <a:pathLst>
            <a:path>
              <a:moveTo>
                <a:pt x="0" y="0"/>
              </a:moveTo>
              <a:lnTo>
                <a:pt x="0" y="2292575"/>
              </a:lnTo>
              <a:lnTo>
                <a:pt x="185047" y="229257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14437C-8CD8-462B-87DC-310BB0B0408F}">
      <dsp:nvSpPr>
        <dsp:cNvPr id="0" name=""/>
        <dsp:cNvSpPr/>
      </dsp:nvSpPr>
      <dsp:spPr>
        <a:xfrm>
          <a:off x="1536650" y="3236185"/>
          <a:ext cx="1480445" cy="7088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t>Party Organisation</a:t>
          </a:r>
        </a:p>
      </dsp:txBody>
      <dsp:txXfrm>
        <a:off x="1557410" y="3256945"/>
        <a:ext cx="1438925" cy="667293"/>
      </dsp:txXfrm>
    </dsp:sp>
    <dsp:sp modelId="{86BEAA7A-2AA3-4996-AE17-D3F60B1D43F5}">
      <dsp:nvSpPr>
        <dsp:cNvPr id="0" name=""/>
        <dsp:cNvSpPr/>
      </dsp:nvSpPr>
      <dsp:spPr>
        <a:xfrm>
          <a:off x="1351603" y="1298016"/>
          <a:ext cx="185047" cy="3253467"/>
        </a:xfrm>
        <a:custGeom>
          <a:avLst/>
          <a:gdLst/>
          <a:ahLst/>
          <a:cxnLst/>
          <a:rect l="0" t="0" r="0" b="0"/>
          <a:pathLst>
            <a:path>
              <a:moveTo>
                <a:pt x="0" y="0"/>
              </a:moveTo>
              <a:lnTo>
                <a:pt x="0" y="3253467"/>
              </a:lnTo>
              <a:lnTo>
                <a:pt x="185047" y="325346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A46FAE-49CD-41A3-A63A-791DA04895EC}">
      <dsp:nvSpPr>
        <dsp:cNvPr id="0" name=""/>
        <dsp:cNvSpPr/>
      </dsp:nvSpPr>
      <dsp:spPr>
        <a:xfrm>
          <a:off x="1536650" y="4197077"/>
          <a:ext cx="1480445" cy="7088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t>Party </a:t>
          </a:r>
        </a:p>
        <a:p>
          <a:pPr marL="0" lvl="0" indent="0" algn="ctr" defTabSz="622300">
            <a:lnSpc>
              <a:spcPct val="90000"/>
            </a:lnSpc>
            <a:spcBef>
              <a:spcPct val="0"/>
            </a:spcBef>
            <a:spcAft>
              <a:spcPct val="35000"/>
            </a:spcAft>
            <a:buNone/>
          </a:pPr>
          <a:r>
            <a:rPr lang="en-GB" sz="1400" kern="1200" dirty="0"/>
            <a:t>Leadership</a:t>
          </a:r>
        </a:p>
      </dsp:txBody>
      <dsp:txXfrm>
        <a:off x="1557410" y="4217837"/>
        <a:ext cx="1438925" cy="667293"/>
      </dsp:txXfrm>
    </dsp:sp>
    <dsp:sp modelId="{6DC1B751-E0E5-488F-87E7-1C5A724CD146}">
      <dsp:nvSpPr>
        <dsp:cNvPr id="0" name=""/>
        <dsp:cNvSpPr/>
      </dsp:nvSpPr>
      <dsp:spPr>
        <a:xfrm>
          <a:off x="1351603" y="1298016"/>
          <a:ext cx="187354" cy="4153729"/>
        </a:xfrm>
        <a:custGeom>
          <a:avLst/>
          <a:gdLst/>
          <a:ahLst/>
          <a:cxnLst/>
          <a:rect l="0" t="0" r="0" b="0"/>
          <a:pathLst>
            <a:path>
              <a:moveTo>
                <a:pt x="0" y="0"/>
              </a:moveTo>
              <a:lnTo>
                <a:pt x="0" y="4153729"/>
              </a:lnTo>
              <a:lnTo>
                <a:pt x="187354" y="415372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8104594-7BAE-4337-A5E6-FBE2EFFB7900}">
      <dsp:nvSpPr>
        <dsp:cNvPr id="0" name=""/>
        <dsp:cNvSpPr/>
      </dsp:nvSpPr>
      <dsp:spPr>
        <a:xfrm>
          <a:off x="1538957" y="5097339"/>
          <a:ext cx="1480445" cy="70881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GB" sz="1400" kern="1200" dirty="0"/>
            <a:t>The SA (Brownshirts)</a:t>
          </a:r>
        </a:p>
      </dsp:txBody>
      <dsp:txXfrm>
        <a:off x="1559717" y="5118099"/>
        <a:ext cx="1438925" cy="6672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640B1-F9CE-413B-9848-A57CA6056A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00A1FF6-9599-4856-82CF-85FCB2F6DF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437CC0-B9CD-43B1-81DF-B3A8A76C74AB}"/>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5" name="Footer Placeholder 4">
            <a:extLst>
              <a:ext uri="{FF2B5EF4-FFF2-40B4-BE49-F238E27FC236}">
                <a16:creationId xmlns:a16="http://schemas.microsoft.com/office/drawing/2014/main" id="{41074177-59AF-4F4C-9738-7CEA1CEFE6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8F83D13-0284-4D91-A402-0D78EDF7147A}"/>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4131898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64E8F-866B-43D2-A638-C5A2B7C77E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AB48AA-0BAB-4310-A077-7C29FCC991D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9B8659-B01C-4330-BF1A-227EE84B1909}"/>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5" name="Footer Placeholder 4">
            <a:extLst>
              <a:ext uri="{FF2B5EF4-FFF2-40B4-BE49-F238E27FC236}">
                <a16:creationId xmlns:a16="http://schemas.microsoft.com/office/drawing/2014/main" id="{03A71B0D-0E10-43C1-A9E8-575EE69351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167E4BE-ADBD-4186-BDEF-F37BF0C24BD0}"/>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503849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31AA23-732F-4BA6-A864-0B99EDFEB63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89F05B-656D-4263-B09C-D857901CA97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178337-15E9-4F2A-874E-36836AF4320A}"/>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5" name="Footer Placeholder 4">
            <a:extLst>
              <a:ext uri="{FF2B5EF4-FFF2-40B4-BE49-F238E27FC236}">
                <a16:creationId xmlns:a16="http://schemas.microsoft.com/office/drawing/2014/main" id="{31065AB7-CD49-4740-9EAC-9841C16CDE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5EB362-E613-4A3F-A332-689ADE66AB75}"/>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109979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1BF94-80E8-405E-AB85-4F4849CED0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8A164A-E1BD-4A57-8FF8-8F58DA78C53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EF0FA54-E3D3-4684-B8BE-B0B04D2D9094}"/>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5" name="Footer Placeholder 4">
            <a:extLst>
              <a:ext uri="{FF2B5EF4-FFF2-40B4-BE49-F238E27FC236}">
                <a16:creationId xmlns:a16="http://schemas.microsoft.com/office/drawing/2014/main" id="{AE19510E-5DCC-40B9-8EAE-7EE41362CF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4FE2B8-281C-46C2-A0CC-827140DD7751}"/>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58642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DFE9E-877A-4CF6-A9E4-0A02D1C1BB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ECA1A0-0291-4935-BA2B-9035414B4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3E4FEC7-7462-4DB8-9BE0-EDFDAC9ECB6B}"/>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5" name="Footer Placeholder 4">
            <a:extLst>
              <a:ext uri="{FF2B5EF4-FFF2-40B4-BE49-F238E27FC236}">
                <a16:creationId xmlns:a16="http://schemas.microsoft.com/office/drawing/2014/main" id="{048C1666-CA1F-4727-927A-B21464AE372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9C50F5-805B-41E2-826C-E6AA85CB045F}"/>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54560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6DBB5-DD39-4DCA-9852-2FDABF2145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000A4F-476A-4303-87BC-795C2F31E0C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B7E89F8-C8DC-4CD6-B54A-14878CEDAE3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32F40EE-D4A8-437E-B117-D0CE8D620B94}"/>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6" name="Footer Placeholder 5">
            <a:extLst>
              <a:ext uri="{FF2B5EF4-FFF2-40B4-BE49-F238E27FC236}">
                <a16:creationId xmlns:a16="http://schemas.microsoft.com/office/drawing/2014/main" id="{620CF4A7-2383-4C7E-B190-737710ADCC9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CF50A4-E615-4E35-A8E2-27C17B8A3808}"/>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503677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F8FEF-1A5E-41A5-B3A8-9C574155966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81DAC4-FBC9-46A2-A85B-2D7DD3CEA4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FDC59AA-9168-4E6E-9686-6F8EBA199A7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0CBEA0C-7FC8-46A2-BE6A-7ED3265561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91EEDE7-4CC8-4DCB-9F17-7914B6BE930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F2F55FE-212D-4F7B-B29E-82ACEBF29060}"/>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8" name="Footer Placeholder 7">
            <a:extLst>
              <a:ext uri="{FF2B5EF4-FFF2-40B4-BE49-F238E27FC236}">
                <a16:creationId xmlns:a16="http://schemas.microsoft.com/office/drawing/2014/main" id="{C89339AF-A929-4740-AE3D-DD652CE6E2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3CF14FC-5168-42A2-B6F2-D60E843309F6}"/>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248963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70686-DBF2-4B29-B2B7-CD5229EC5F8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1FF9C3F-B4F4-4DA2-B86A-C00F94AE6CBD}"/>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4" name="Footer Placeholder 3">
            <a:extLst>
              <a:ext uri="{FF2B5EF4-FFF2-40B4-BE49-F238E27FC236}">
                <a16:creationId xmlns:a16="http://schemas.microsoft.com/office/drawing/2014/main" id="{4F5621CC-6E9B-4449-9055-1394F593651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D7CE88A-27BC-40D9-A68F-2C17D26FD72F}"/>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4173547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1E80CB-A869-48FB-B88A-E98F8F4F4916}"/>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3" name="Footer Placeholder 2">
            <a:extLst>
              <a:ext uri="{FF2B5EF4-FFF2-40B4-BE49-F238E27FC236}">
                <a16:creationId xmlns:a16="http://schemas.microsoft.com/office/drawing/2014/main" id="{826507CF-BDFE-496F-96C6-F53545F7E84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D31DEAA-EC3C-4951-A6DB-BCDA94BA2CA7}"/>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349745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C82C3-62BA-4A04-92A1-7FFA996178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EC3395-5163-4979-B717-AC907EA1B9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54E68FB-94AE-4981-BFEF-2F258700B8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2BB0E89-2326-4557-91DB-B632F336F558}"/>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6" name="Footer Placeholder 5">
            <a:extLst>
              <a:ext uri="{FF2B5EF4-FFF2-40B4-BE49-F238E27FC236}">
                <a16:creationId xmlns:a16="http://schemas.microsoft.com/office/drawing/2014/main" id="{624CBA13-02C8-43D4-8ABE-9398F4C134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2E89C-E6A0-4357-8426-ED07268C1A1A}"/>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97119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A34BE-8590-41D2-BEAB-CC28FCE8AA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BE420CE-FCCE-4B2C-AAA4-C7C41D5683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4568C14-6178-475B-BA3A-E733E337B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EC09B74-E621-49D5-B6A5-F08EC8CE10E1}"/>
              </a:ext>
            </a:extLst>
          </p:cNvPr>
          <p:cNvSpPr>
            <a:spLocks noGrp="1"/>
          </p:cNvSpPr>
          <p:nvPr>
            <p:ph type="dt" sz="half" idx="10"/>
          </p:nvPr>
        </p:nvSpPr>
        <p:spPr/>
        <p:txBody>
          <a:bodyPr/>
          <a:lstStyle/>
          <a:p>
            <a:fld id="{49055F1C-A669-4282-A94A-D074D4871F9E}" type="datetimeFigureOut">
              <a:rPr lang="en-GB" smtClean="0"/>
              <a:t>29/04/2020</a:t>
            </a:fld>
            <a:endParaRPr lang="en-GB"/>
          </a:p>
        </p:txBody>
      </p:sp>
      <p:sp>
        <p:nvSpPr>
          <p:cNvPr id="6" name="Footer Placeholder 5">
            <a:extLst>
              <a:ext uri="{FF2B5EF4-FFF2-40B4-BE49-F238E27FC236}">
                <a16:creationId xmlns:a16="http://schemas.microsoft.com/office/drawing/2014/main" id="{2A836608-3E0D-4A26-92CE-886E7AC423F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474D76-C581-4635-8283-55BE5F69DD00}"/>
              </a:ext>
            </a:extLst>
          </p:cNvPr>
          <p:cNvSpPr>
            <a:spLocks noGrp="1"/>
          </p:cNvSpPr>
          <p:nvPr>
            <p:ph type="sldNum" sz="quarter" idx="12"/>
          </p:nvPr>
        </p:nvSpPr>
        <p:spPr/>
        <p:txBody>
          <a:bodyPr/>
          <a:lstStyle/>
          <a:p>
            <a:fld id="{6406CC4A-A2AA-43F5-9695-93E5CB921B68}" type="slidenum">
              <a:rPr lang="en-GB" smtClean="0"/>
              <a:t>‹#›</a:t>
            </a:fld>
            <a:endParaRPr lang="en-GB"/>
          </a:p>
        </p:txBody>
      </p:sp>
    </p:spTree>
    <p:extLst>
      <p:ext uri="{BB962C8B-B14F-4D97-AF65-F5344CB8AC3E}">
        <p14:creationId xmlns:p14="http://schemas.microsoft.com/office/powerpoint/2010/main" val="2135723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B7E9B1-0BA7-40C9-B8E9-E309F8C394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4DDDCD-D2B9-4D8F-9EED-3870EDAA21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DE9D14-9389-46EB-B6B1-F784741660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055F1C-A669-4282-A94A-D074D4871F9E}" type="datetimeFigureOut">
              <a:rPr lang="en-GB" smtClean="0"/>
              <a:t>29/04/2020</a:t>
            </a:fld>
            <a:endParaRPr lang="en-GB"/>
          </a:p>
        </p:txBody>
      </p:sp>
      <p:sp>
        <p:nvSpPr>
          <p:cNvPr id="5" name="Footer Placeholder 4">
            <a:extLst>
              <a:ext uri="{FF2B5EF4-FFF2-40B4-BE49-F238E27FC236}">
                <a16:creationId xmlns:a16="http://schemas.microsoft.com/office/drawing/2014/main" id="{9B9BA4A1-2DA6-45C4-8D8F-32F7A46A99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BABFE25-423F-4347-8F10-971E981A45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6CC4A-A2AA-43F5-9695-93E5CB921B68}" type="slidenum">
              <a:rPr lang="en-GB" smtClean="0"/>
              <a:t>‹#›</a:t>
            </a:fld>
            <a:endParaRPr lang="en-GB"/>
          </a:p>
        </p:txBody>
      </p:sp>
    </p:spTree>
    <p:extLst>
      <p:ext uri="{BB962C8B-B14F-4D97-AF65-F5344CB8AC3E}">
        <p14:creationId xmlns:p14="http://schemas.microsoft.com/office/powerpoint/2010/main" val="654410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58.png"/><Relationship Id="rId13" Type="http://schemas.openxmlformats.org/officeDocument/2006/relationships/image" Target="../media/image62.png"/><Relationship Id="rId18" Type="http://schemas.openxmlformats.org/officeDocument/2006/relationships/image" Target="../media/image67.png"/><Relationship Id="rId26" Type="http://schemas.openxmlformats.org/officeDocument/2006/relationships/image" Target="../media/image75.png"/><Relationship Id="rId3" Type="http://schemas.openxmlformats.org/officeDocument/2006/relationships/image" Target="../media/image55.png"/><Relationship Id="rId21" Type="http://schemas.openxmlformats.org/officeDocument/2006/relationships/image" Target="../media/image70.png"/><Relationship Id="rId7" Type="http://schemas.openxmlformats.org/officeDocument/2006/relationships/image" Target="../media/image57.png"/><Relationship Id="rId12" Type="http://schemas.openxmlformats.org/officeDocument/2006/relationships/image" Target="../media/image50.png"/><Relationship Id="rId17" Type="http://schemas.openxmlformats.org/officeDocument/2006/relationships/image" Target="../media/image66.png"/><Relationship Id="rId25" Type="http://schemas.openxmlformats.org/officeDocument/2006/relationships/image" Target="../media/image74.png"/><Relationship Id="rId2" Type="http://schemas.openxmlformats.org/officeDocument/2006/relationships/image" Target="../media/image54.png"/><Relationship Id="rId16" Type="http://schemas.openxmlformats.org/officeDocument/2006/relationships/image" Target="../media/image65.png"/><Relationship Id="rId20" Type="http://schemas.openxmlformats.org/officeDocument/2006/relationships/image" Target="../media/image69.png"/><Relationship Id="rId1" Type="http://schemas.openxmlformats.org/officeDocument/2006/relationships/slideLayout" Target="../slideLayouts/slideLayout2.xml"/><Relationship Id="rId6" Type="http://schemas.openxmlformats.org/officeDocument/2006/relationships/image" Target="../media/image39.png"/><Relationship Id="rId11" Type="http://schemas.openxmlformats.org/officeDocument/2006/relationships/image" Target="../media/image61.png"/><Relationship Id="rId24" Type="http://schemas.openxmlformats.org/officeDocument/2006/relationships/image" Target="../media/image73.png"/><Relationship Id="rId5" Type="http://schemas.openxmlformats.org/officeDocument/2006/relationships/image" Target="../media/image31.png"/><Relationship Id="rId15" Type="http://schemas.openxmlformats.org/officeDocument/2006/relationships/image" Target="../media/image64.png"/><Relationship Id="rId23" Type="http://schemas.openxmlformats.org/officeDocument/2006/relationships/image" Target="../media/image72.png"/><Relationship Id="rId10" Type="http://schemas.openxmlformats.org/officeDocument/2006/relationships/image" Target="../media/image60.png"/><Relationship Id="rId19" Type="http://schemas.openxmlformats.org/officeDocument/2006/relationships/image" Target="../media/image68.png"/><Relationship Id="rId4" Type="http://schemas.openxmlformats.org/officeDocument/2006/relationships/image" Target="../media/image56.png"/><Relationship Id="rId9" Type="http://schemas.openxmlformats.org/officeDocument/2006/relationships/image" Target="../media/image59.png"/><Relationship Id="rId14" Type="http://schemas.openxmlformats.org/officeDocument/2006/relationships/image" Target="../media/image63.png"/><Relationship Id="rId22" Type="http://schemas.openxmlformats.org/officeDocument/2006/relationships/image" Target="../media/image71.png"/></Relationships>
</file>

<file path=ppt/slides/_rels/slide11.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image" Target="../media/image76.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8" Type="http://schemas.openxmlformats.org/officeDocument/2006/relationships/image" Target="../media/image82.png"/><Relationship Id="rId13" Type="http://schemas.openxmlformats.org/officeDocument/2006/relationships/image" Target="../media/image85.png"/><Relationship Id="rId18" Type="http://schemas.openxmlformats.org/officeDocument/2006/relationships/image" Target="../media/image89.png"/><Relationship Id="rId3" Type="http://schemas.openxmlformats.org/officeDocument/2006/relationships/image" Target="../media/image76.png"/><Relationship Id="rId7" Type="http://schemas.openxmlformats.org/officeDocument/2006/relationships/image" Target="../media/image81.png"/><Relationship Id="rId12" Type="http://schemas.openxmlformats.org/officeDocument/2006/relationships/image" Target="../media/image84.png"/><Relationship Id="rId17" Type="http://schemas.openxmlformats.org/officeDocument/2006/relationships/image" Target="../media/image88.png"/><Relationship Id="rId2" Type="http://schemas.openxmlformats.org/officeDocument/2006/relationships/image" Target="../media/image78.png"/><Relationship Id="rId16" Type="http://schemas.openxmlformats.org/officeDocument/2006/relationships/image" Target="../media/image87.png"/><Relationship Id="rId20" Type="http://schemas.openxmlformats.org/officeDocument/2006/relationships/image" Target="../media/image91.png"/><Relationship Id="rId1" Type="http://schemas.openxmlformats.org/officeDocument/2006/relationships/slideLayout" Target="../slideLayouts/slideLayout2.xml"/><Relationship Id="rId6" Type="http://schemas.openxmlformats.org/officeDocument/2006/relationships/image" Target="../media/image80.png"/><Relationship Id="rId11" Type="http://schemas.openxmlformats.org/officeDocument/2006/relationships/image" Target="../media/image15.png"/><Relationship Id="rId5" Type="http://schemas.openxmlformats.org/officeDocument/2006/relationships/image" Target="../media/image79.png"/><Relationship Id="rId15" Type="http://schemas.openxmlformats.org/officeDocument/2006/relationships/image" Target="../media/image86.png"/><Relationship Id="rId10" Type="http://schemas.openxmlformats.org/officeDocument/2006/relationships/image" Target="../media/image50.png"/><Relationship Id="rId19" Type="http://schemas.openxmlformats.org/officeDocument/2006/relationships/image" Target="../media/image90.png"/><Relationship Id="rId4" Type="http://schemas.openxmlformats.org/officeDocument/2006/relationships/image" Target="../media/image29.png"/><Relationship Id="rId9" Type="http://schemas.openxmlformats.org/officeDocument/2006/relationships/image" Target="../media/image83.png"/><Relationship Id="rId14" Type="http://schemas.openxmlformats.org/officeDocument/2006/relationships/image" Target="../media/image66.png"/></Relationships>
</file>

<file path=ppt/slides/_rels/slide13.xml.rels><?xml version="1.0" encoding="UTF-8" standalone="yes"?>
<Relationships xmlns="http://schemas.openxmlformats.org/package/2006/relationships"><Relationship Id="rId8" Type="http://schemas.openxmlformats.org/officeDocument/2006/relationships/image" Target="../media/image95.png"/><Relationship Id="rId3" Type="http://schemas.openxmlformats.org/officeDocument/2006/relationships/image" Target="../media/image20.png"/><Relationship Id="rId7" Type="http://schemas.openxmlformats.org/officeDocument/2006/relationships/image" Target="../media/image94.png"/><Relationship Id="rId2" Type="http://schemas.openxmlformats.org/officeDocument/2006/relationships/image" Target="../media/image18.png"/><Relationship Id="rId1" Type="http://schemas.openxmlformats.org/officeDocument/2006/relationships/slideLayout" Target="../slideLayouts/slideLayout2.xml"/><Relationship Id="rId6" Type="http://schemas.microsoft.com/office/2007/relationships/hdphoto" Target="../media/hdphoto2.wdp"/><Relationship Id="rId5" Type="http://schemas.openxmlformats.org/officeDocument/2006/relationships/image" Target="../media/image93.png"/><Relationship Id="rId10" Type="http://schemas.openxmlformats.org/officeDocument/2006/relationships/image" Target="../media/image97.png"/><Relationship Id="rId4" Type="http://schemas.openxmlformats.org/officeDocument/2006/relationships/image" Target="../media/image92.png"/><Relationship Id="rId9" Type="http://schemas.openxmlformats.org/officeDocument/2006/relationships/image" Target="../media/image96.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5.png"/><Relationship Id="rId4" Type="http://schemas.openxmlformats.org/officeDocument/2006/relationships/image" Target="../media/image20.png"/><Relationship Id="rId9" Type="http://schemas.openxmlformats.org/officeDocument/2006/relationships/image" Target="../media/image24.png"/></Relationships>
</file>

<file path=ppt/slides/_rels/slide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7.png"/><Relationship Id="rId18" Type="http://schemas.openxmlformats.org/officeDocument/2006/relationships/image" Target="../media/image41.png"/><Relationship Id="rId3" Type="http://schemas.openxmlformats.org/officeDocument/2006/relationships/diagramLayout" Target="../diagrams/layout1.xml"/><Relationship Id="rId7" Type="http://schemas.openxmlformats.org/officeDocument/2006/relationships/image" Target="../media/image32.png"/><Relationship Id="rId12" Type="http://schemas.openxmlformats.org/officeDocument/2006/relationships/image" Target="../media/image36.png"/><Relationship Id="rId17" Type="http://schemas.openxmlformats.org/officeDocument/2006/relationships/image" Target="../media/image40.png"/><Relationship Id="rId2" Type="http://schemas.openxmlformats.org/officeDocument/2006/relationships/diagramData" Target="../diagrams/data1.xml"/><Relationship Id="rId16" Type="http://schemas.openxmlformats.org/officeDocument/2006/relationships/image" Target="../media/image39.png"/><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35.png"/><Relationship Id="rId5" Type="http://schemas.openxmlformats.org/officeDocument/2006/relationships/diagramColors" Target="../diagrams/colors1.xml"/><Relationship Id="rId15" Type="http://schemas.microsoft.com/office/2007/relationships/hdphoto" Target="../media/hdphoto1.wdp"/><Relationship Id="rId10" Type="http://schemas.openxmlformats.org/officeDocument/2006/relationships/image" Target="../media/image34.png"/><Relationship Id="rId4" Type="http://schemas.openxmlformats.org/officeDocument/2006/relationships/diagramQuickStyle" Target="../diagrams/quickStyle1.xml"/><Relationship Id="rId9" Type="http://schemas.openxmlformats.org/officeDocument/2006/relationships/image" Target="../media/image16.png"/><Relationship Id="rId14" Type="http://schemas.openxmlformats.org/officeDocument/2006/relationships/image" Target="../media/image38.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45.png"/><Relationship Id="rId2" Type="http://schemas.openxmlformats.org/officeDocument/2006/relationships/image" Target="../media/image42.jpe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44.png"/><Relationship Id="rId4" Type="http://schemas.openxmlformats.org/officeDocument/2006/relationships/image" Target="../media/image43.png"/></Relationships>
</file>

<file path=ppt/slides/_rels/slide9.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image" Target="../media/image20.png"/><Relationship Id="rId7" Type="http://schemas.openxmlformats.org/officeDocument/2006/relationships/image" Target="../media/image49.png"/><Relationship Id="rId12" Type="http://schemas.openxmlformats.org/officeDocument/2006/relationships/image" Target="../media/image53.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48.png"/><Relationship Id="rId11" Type="http://schemas.openxmlformats.org/officeDocument/2006/relationships/image" Target="../media/image52.png"/><Relationship Id="rId5" Type="http://schemas.openxmlformats.org/officeDocument/2006/relationships/image" Target="../media/image47.png"/><Relationship Id="rId10" Type="http://schemas.openxmlformats.org/officeDocument/2006/relationships/image" Target="../media/image15.png"/><Relationship Id="rId4" Type="http://schemas.openxmlformats.org/officeDocument/2006/relationships/image" Target="../media/image46.png"/><Relationship Id="rId9" Type="http://schemas.openxmlformats.org/officeDocument/2006/relationships/image" Target="../media/image5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506851" y="226719"/>
            <a:ext cx="9277358" cy="348426"/>
          </a:xfrm>
          <a:prstGeom prst="rect">
            <a:avLst/>
          </a:prstGeom>
          <a:solidFill>
            <a:srgbClr val="FF0000"/>
          </a:solidFill>
          <a:ln>
            <a:noFill/>
          </a:ln>
        </p:spPr>
        <p:txBody>
          <a:bodyPr spcFirstLastPara="1" wrap="square" lIns="91425" tIns="45700" rIns="91425" bIns="45700" anchor="t" anchorCtr="0">
            <a:noAutofit/>
          </a:bodyPr>
          <a:lstStyle/>
          <a:p>
            <a:r>
              <a:rPr lang="en-GB" sz="1600" b="1" dirty="0">
                <a:solidFill>
                  <a:schemeClr val="lt1"/>
                </a:solidFill>
                <a:latin typeface="Calibri"/>
                <a:ea typeface="Calibri"/>
                <a:cs typeface="Calibri"/>
                <a:sym typeface="Calibri"/>
              </a:rPr>
              <a:t>GCSE History Knowledge Organiser: Weimar &amp; Nazi Germany – How strong was the Weimar Constitution?</a:t>
            </a:r>
            <a:endParaRPr sz="1600" b="1" dirty="0">
              <a:solidFill>
                <a:schemeClr val="lt1"/>
              </a:solidFill>
              <a:latin typeface="Calibri"/>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33395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376513" cy="6592655"/>
          </a:xfrm>
          <a:prstGeom prst="rect">
            <a:avLst/>
          </a:prstGeom>
          <a:noFill/>
          <a:ln>
            <a:noFill/>
          </a:ln>
        </p:spPr>
        <p:txBody>
          <a:bodyPr spcFirstLastPara="1" wrap="square" lIns="91425" tIns="45700" rIns="91425" bIns="45700" anchor="t" anchorCtr="0">
            <a:noAutofit/>
          </a:bodyPr>
          <a:lstStyle/>
          <a:p>
            <a:r>
              <a:rPr lang="en-GB" sz="1100" b="1" u="sng" dirty="0">
                <a:solidFill>
                  <a:schemeClr val="dk1"/>
                </a:solidFill>
                <a:ea typeface="Calibri"/>
                <a:cs typeface="Calibri"/>
                <a:sym typeface="Calibri"/>
              </a:rPr>
              <a:t>Key Words:</a:t>
            </a:r>
          </a:p>
          <a:p>
            <a:endParaRPr lang="en-GB" sz="1100" b="1" u="sng" dirty="0">
              <a:solidFill>
                <a:schemeClr val="dk1"/>
              </a:solidFill>
              <a:ea typeface="Calibri"/>
              <a:cs typeface="Calibri"/>
              <a:sym typeface="Calibri"/>
            </a:endParaRPr>
          </a:p>
          <a:p>
            <a:r>
              <a:rPr lang="en-GB" sz="1100" b="1" dirty="0">
                <a:solidFill>
                  <a:schemeClr val="dk1"/>
                </a:solidFill>
                <a:ea typeface="Calibri"/>
                <a:cs typeface="Calibri"/>
                <a:sym typeface="Calibri"/>
              </a:rPr>
              <a:t>President – </a:t>
            </a:r>
            <a:r>
              <a:rPr lang="en-GB" sz="1100" dirty="0">
                <a:solidFill>
                  <a:schemeClr val="dk1"/>
                </a:solidFill>
                <a:ea typeface="Calibri"/>
                <a:cs typeface="Calibri"/>
                <a:sym typeface="Calibri"/>
              </a:rPr>
              <a:t>figurehead of the government.</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Chancellor – </a:t>
            </a:r>
            <a:r>
              <a:rPr lang="en-GB" sz="1100" dirty="0">
                <a:solidFill>
                  <a:schemeClr val="dk1"/>
                </a:solidFill>
                <a:ea typeface="Calibri"/>
                <a:cs typeface="Calibri"/>
                <a:sym typeface="Calibri"/>
              </a:rPr>
              <a:t>head of the government on a day-to-day basis.</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Reichstag and Reichsrat – </a:t>
            </a:r>
            <a:r>
              <a:rPr lang="en-GB" sz="1100" dirty="0">
                <a:solidFill>
                  <a:schemeClr val="dk1"/>
                </a:solidFill>
                <a:ea typeface="Calibri"/>
                <a:cs typeface="Calibri"/>
                <a:sym typeface="Calibri"/>
              </a:rPr>
              <a:t>the two chambers of the German Parliament.</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Constitution – </a:t>
            </a:r>
            <a:r>
              <a:rPr lang="en-GB" sz="1100" dirty="0">
                <a:solidFill>
                  <a:schemeClr val="dk1"/>
                </a:solidFill>
                <a:ea typeface="Calibri"/>
                <a:cs typeface="Calibri"/>
                <a:sym typeface="Calibri"/>
              </a:rPr>
              <a:t>a set of laws that sets out how a country is governed.</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Proportional Representation – </a:t>
            </a:r>
            <a:r>
              <a:rPr lang="en-GB" sz="1100" dirty="0">
                <a:solidFill>
                  <a:schemeClr val="dk1"/>
                </a:solidFill>
                <a:ea typeface="Calibri"/>
                <a:cs typeface="Calibri"/>
                <a:sym typeface="Calibri"/>
              </a:rPr>
              <a:t>a method of electing representatives where the proportion of seats a party gains in Parliament is equal to its share of the vote (</a:t>
            </a:r>
            <a:r>
              <a:rPr lang="en-GB" sz="1100" dirty="0" err="1">
                <a:solidFill>
                  <a:schemeClr val="dk1"/>
                </a:solidFill>
                <a:ea typeface="Calibri"/>
                <a:cs typeface="Calibri"/>
                <a:sym typeface="Calibri"/>
              </a:rPr>
              <a:t>ie</a:t>
            </a:r>
            <a:r>
              <a:rPr lang="en-GB" sz="1100" dirty="0">
                <a:solidFill>
                  <a:schemeClr val="dk1"/>
                </a:solidFill>
                <a:ea typeface="Calibri"/>
                <a:cs typeface="Calibri"/>
                <a:sym typeface="Calibri"/>
              </a:rPr>
              <a:t>: 10% of the vote would give that party 10% of seats in Parliament).</a:t>
            </a:r>
            <a:endParaRPr lang="en-GB" sz="1100" b="1" dirty="0">
              <a:solidFill>
                <a:schemeClr val="dk1"/>
              </a:solidFill>
              <a:ea typeface="Calibri"/>
              <a:cs typeface="Calibri"/>
              <a:sym typeface="Calibri"/>
            </a:endParaRPr>
          </a:p>
          <a:p>
            <a:endParaRPr lang="en-GB" sz="1100" b="1" u="sng" dirty="0">
              <a:solidFill>
                <a:schemeClr val="dk1"/>
              </a:solidFill>
              <a:cs typeface="Calibri"/>
              <a:sym typeface="Calibri"/>
            </a:endParaRPr>
          </a:p>
          <a:p>
            <a:endParaRPr lang="en-GB" sz="1100" dirty="0"/>
          </a:p>
        </p:txBody>
      </p:sp>
      <p:grpSp>
        <p:nvGrpSpPr>
          <p:cNvPr id="12" name="Group 11">
            <a:extLst>
              <a:ext uri="{FF2B5EF4-FFF2-40B4-BE49-F238E27FC236}">
                <a16:creationId xmlns:a16="http://schemas.microsoft.com/office/drawing/2014/main" id="{E053C8AD-73B8-48C8-B89F-E5B811019A74}"/>
              </a:ext>
            </a:extLst>
          </p:cNvPr>
          <p:cNvGrpSpPr/>
          <p:nvPr/>
        </p:nvGrpSpPr>
        <p:grpSpPr>
          <a:xfrm>
            <a:off x="1562436" y="1061876"/>
            <a:ext cx="10225747" cy="3794355"/>
            <a:chOff x="1489746" y="1529432"/>
            <a:chExt cx="10225747" cy="3794355"/>
          </a:xfrm>
        </p:grpSpPr>
        <p:pic>
          <p:nvPicPr>
            <p:cNvPr id="1026" name="Picture 2" descr="The Weimar Republic 1918-29, Edexcel GCSE History">
              <a:extLst>
                <a:ext uri="{FF2B5EF4-FFF2-40B4-BE49-F238E27FC236}">
                  <a16:creationId xmlns:a16="http://schemas.microsoft.com/office/drawing/2014/main" id="{4237E5CF-D5DC-470D-9AFA-228821D8F99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07" t="14718" r="2617" b="8395"/>
            <a:stretch/>
          </p:blipFill>
          <p:spPr bwMode="auto">
            <a:xfrm>
              <a:off x="1630837" y="1534212"/>
              <a:ext cx="9815295" cy="378957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https://static.thenounproject.com/png/125209-200.png">
              <a:extLst>
                <a:ext uri="{FF2B5EF4-FFF2-40B4-BE49-F238E27FC236}">
                  <a16:creationId xmlns:a16="http://schemas.microsoft.com/office/drawing/2014/main" id="{77F7FCC9-425E-4A8C-AAC1-CBE1DE9C75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8334" y="1529432"/>
              <a:ext cx="673100" cy="6731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https://static.thenounproject.com/png/125209-200.png">
              <a:extLst>
                <a:ext uri="{FF2B5EF4-FFF2-40B4-BE49-F238E27FC236}">
                  <a16:creationId xmlns:a16="http://schemas.microsoft.com/office/drawing/2014/main" id="{47858FF2-917C-479F-A719-8A7EC99183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0067" y="2494632"/>
              <a:ext cx="673100" cy="673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static.thenounproject.com/png/1430339-200.png">
              <a:extLst>
                <a:ext uri="{FF2B5EF4-FFF2-40B4-BE49-F238E27FC236}">
                  <a16:creationId xmlns:a16="http://schemas.microsoft.com/office/drawing/2014/main" id="{05B46B4E-05DE-47DD-970F-24B3632B9D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9746" y="3051502"/>
              <a:ext cx="498062" cy="498062"/>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static.thenounproject.com/png/2322277-200.png">
              <a:extLst>
                <a:ext uri="{FF2B5EF4-FFF2-40B4-BE49-F238E27FC236}">
                  <a16:creationId xmlns:a16="http://schemas.microsoft.com/office/drawing/2014/main" id="{A4A17E43-0CFC-4E81-9A6F-873662E621C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59132" y="3301999"/>
              <a:ext cx="706967" cy="70696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static.thenounproject.com/png/688897-200.png">
              <a:extLst>
                <a:ext uri="{FF2B5EF4-FFF2-40B4-BE49-F238E27FC236}">
                  <a16:creationId xmlns:a16="http://schemas.microsoft.com/office/drawing/2014/main" id="{ECF77104-1912-4B19-B93D-73DE3B095D2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008526" y="1998132"/>
              <a:ext cx="706967" cy="706967"/>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8" descr="https://static.thenounproject.com/png/2322277-200.png">
              <a:extLst>
                <a:ext uri="{FF2B5EF4-FFF2-40B4-BE49-F238E27FC236}">
                  <a16:creationId xmlns:a16="http://schemas.microsoft.com/office/drawing/2014/main" id="{93E98B3A-6734-42D2-A9F8-592ADDD787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2161" y="4008966"/>
              <a:ext cx="706967" cy="70696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static.thenounproject.com/png/3139154-200.png">
              <a:extLst>
                <a:ext uri="{FF2B5EF4-FFF2-40B4-BE49-F238E27FC236}">
                  <a16:creationId xmlns:a16="http://schemas.microsoft.com/office/drawing/2014/main" id="{C270A76D-E950-4DCD-AE07-72C6FD05411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73165" y="4139399"/>
              <a:ext cx="554567" cy="554567"/>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15" name="Table 14">
            <a:extLst>
              <a:ext uri="{FF2B5EF4-FFF2-40B4-BE49-F238E27FC236}">
                <a16:creationId xmlns:a16="http://schemas.microsoft.com/office/drawing/2014/main" id="{064D0D69-68CB-49EF-8F89-5D87BFFB9546}"/>
              </a:ext>
            </a:extLst>
          </p:cNvPr>
          <p:cNvGraphicFramePr>
            <a:graphicFrameLocks noGrp="1"/>
          </p:cNvGraphicFramePr>
          <p:nvPr>
            <p:extLst/>
          </p:nvPr>
        </p:nvGraphicFramePr>
        <p:xfrm>
          <a:off x="1703525" y="4945344"/>
          <a:ext cx="10084656" cy="1725084"/>
        </p:xfrm>
        <a:graphic>
          <a:graphicData uri="http://schemas.openxmlformats.org/drawingml/2006/table">
            <a:tbl>
              <a:tblPr firstRow="1" bandRow="1">
                <a:tableStyleId>{7E9639D4-E3E2-4D34-9284-5A2195B3D0D7}</a:tableStyleId>
              </a:tblPr>
              <a:tblGrid>
                <a:gridCol w="5042328">
                  <a:extLst>
                    <a:ext uri="{9D8B030D-6E8A-4147-A177-3AD203B41FA5}">
                      <a16:colId xmlns:a16="http://schemas.microsoft.com/office/drawing/2014/main" val="2997874406"/>
                    </a:ext>
                  </a:extLst>
                </a:gridCol>
                <a:gridCol w="5042328">
                  <a:extLst>
                    <a:ext uri="{9D8B030D-6E8A-4147-A177-3AD203B41FA5}">
                      <a16:colId xmlns:a16="http://schemas.microsoft.com/office/drawing/2014/main" val="3397544437"/>
                    </a:ext>
                  </a:extLst>
                </a:gridCol>
              </a:tblGrid>
              <a:tr h="353484">
                <a:tc>
                  <a:txBody>
                    <a:bodyPr/>
                    <a:lstStyle/>
                    <a:p>
                      <a:pPr algn="ctr"/>
                      <a:r>
                        <a:rPr lang="en-GB" sz="1400" dirty="0"/>
                        <a:t>Strengths of the Weimar Constitution</a:t>
                      </a:r>
                      <a:endParaRPr lang="en-GB" sz="1400" b="1" dirty="0"/>
                    </a:p>
                  </a:txBody>
                  <a:tcPr>
                    <a:lnB w="12700" cap="flat" cmpd="sng" algn="ctr">
                      <a:solidFill>
                        <a:schemeClr val="tx1"/>
                      </a:solidFill>
                      <a:prstDash val="solid"/>
                      <a:round/>
                      <a:headEnd type="none" w="med" len="med"/>
                      <a:tailEnd type="none" w="med" len="med"/>
                    </a:lnB>
                  </a:tcPr>
                </a:tc>
                <a:tc>
                  <a:txBody>
                    <a:bodyPr/>
                    <a:lstStyle/>
                    <a:p>
                      <a:pPr algn="ctr"/>
                      <a:r>
                        <a:rPr lang="en-GB" sz="1400" dirty="0"/>
                        <a:t>Weaknesses of the Weimar Constitution</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6121109"/>
                  </a:ext>
                </a:extLst>
              </a:tr>
              <a:tr h="353484">
                <a:tc>
                  <a:txBody>
                    <a:bodyPr/>
                    <a:lstStyle/>
                    <a:p>
                      <a:pPr marL="285750" indent="-285750">
                        <a:buFont typeface="Arial" panose="020B0604020202020204" pitchFamily="34" charset="0"/>
                        <a:buChar char="•"/>
                      </a:pPr>
                      <a:r>
                        <a:rPr lang="en-GB" sz="1400" dirty="0"/>
                        <a:t>Democratic – everyone 21+ could vote</a:t>
                      </a:r>
                    </a:p>
                    <a:p>
                      <a:pPr marL="285750" indent="-285750">
                        <a:buFont typeface="Arial" panose="020B0604020202020204" pitchFamily="34" charset="0"/>
                        <a:buChar char="•"/>
                      </a:pPr>
                      <a:r>
                        <a:rPr lang="en-GB" sz="1400" dirty="0"/>
                        <a:t>Proportional Representation is very democratic</a:t>
                      </a:r>
                    </a:p>
                    <a:p>
                      <a:pPr marL="285750" indent="-285750">
                        <a:buFont typeface="Arial" panose="020B0604020202020204" pitchFamily="34" charset="0"/>
                        <a:buChar char="•"/>
                      </a:pPr>
                      <a:r>
                        <a:rPr lang="en-GB" sz="1400" dirty="0"/>
                        <a:t>Checks &amp; Balances meant no one person had too much power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Arial" panose="020B0604020202020204" pitchFamily="34" charset="0"/>
                        <a:buChar char="•"/>
                      </a:pPr>
                      <a:r>
                        <a:rPr lang="en-GB" sz="1400" dirty="0"/>
                        <a:t>PR led to unstable coalition government</a:t>
                      </a:r>
                    </a:p>
                    <a:p>
                      <a:pPr marL="285750" indent="-285750">
                        <a:buFont typeface="Arial" panose="020B0604020202020204" pitchFamily="34" charset="0"/>
                        <a:buChar char="•"/>
                      </a:pPr>
                      <a:r>
                        <a:rPr lang="en-GB" sz="1400" dirty="0"/>
                        <a:t>Weakness in crisis led to over-reliance on Article 48</a:t>
                      </a:r>
                    </a:p>
                    <a:p>
                      <a:pPr marL="285750" indent="-285750">
                        <a:buFont typeface="Arial" panose="020B0604020202020204" pitchFamily="34" charset="0"/>
                        <a:buChar char="•"/>
                      </a:pPr>
                      <a:r>
                        <a:rPr lang="en-GB" sz="1400" dirty="0"/>
                        <a:t>Government had used force in order to establish it – legitimate?</a:t>
                      </a:r>
                    </a:p>
                    <a:p>
                      <a:pPr marL="285750" indent="-285750">
                        <a:buFont typeface="Arial" panose="020B0604020202020204" pitchFamily="34" charset="0"/>
                        <a:buChar char="•"/>
                      </a:pPr>
                      <a:r>
                        <a:rPr lang="en-GB" sz="1400" dirty="0"/>
                        <a:t>Unpopular with the establishment (civil service, judiciary and the army)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39397924"/>
                  </a:ext>
                </a:extLst>
              </a:tr>
            </a:tbl>
          </a:graphicData>
        </a:graphic>
      </p:graphicFrame>
      <p:pic>
        <p:nvPicPr>
          <p:cNvPr id="1038" name="Picture 14" descr="https://static.thenounproject.com/png/556182-200.png">
            <a:extLst>
              <a:ext uri="{FF2B5EF4-FFF2-40B4-BE49-F238E27FC236}">
                <a16:creationId xmlns:a16="http://schemas.microsoft.com/office/drawing/2014/main" id="{2FA2AF80-B7D5-40D7-B821-416EB1BA216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62436" y="6060383"/>
            <a:ext cx="588433" cy="588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825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A149B40C-E856-4F64-9621-78F1A695DA42}"/>
              </a:ext>
            </a:extLst>
          </p:cNvPr>
          <p:cNvCxnSpPr>
            <a:cxnSpLocks/>
            <a:stCxn id="21" idx="1"/>
            <a:endCxn id="9" idx="3"/>
          </p:cNvCxnSpPr>
          <p:nvPr/>
        </p:nvCxnSpPr>
        <p:spPr>
          <a:xfrm flipH="1">
            <a:off x="7600952" y="3424959"/>
            <a:ext cx="280354" cy="4041"/>
          </a:xfrm>
          <a:prstGeom prst="line">
            <a:avLst/>
          </a:prstGeom>
        </p:spPr>
        <p:style>
          <a:lnRef idx="1">
            <a:schemeClr val="accent1"/>
          </a:lnRef>
          <a:fillRef idx="0">
            <a:schemeClr val="accent1"/>
          </a:fillRef>
          <a:effectRef idx="0">
            <a:schemeClr val="accent1"/>
          </a:effectRef>
          <a:fontRef idx="minor">
            <a:schemeClr val="tx1"/>
          </a:fontRef>
        </p:style>
      </p:cxnSp>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10130903" cy="391539"/>
          </a:xfrm>
          <a:prstGeom prst="rect">
            <a:avLst/>
          </a:prstGeom>
          <a:solidFill>
            <a:srgbClr val="FF0000"/>
          </a:solidFill>
          <a:ln>
            <a:noFill/>
          </a:ln>
        </p:spPr>
        <p:txBody>
          <a:bodyPr spcFirstLastPara="1" wrap="square" lIns="91425" tIns="45700" rIns="91425" bIns="45700" anchor="t" anchorCtr="0">
            <a:noAutofit/>
          </a:bodyPr>
          <a:lstStyle/>
          <a:p>
            <a:r>
              <a:rPr lang="en-GB" sz="1600" b="1" dirty="0">
                <a:solidFill>
                  <a:schemeClr val="lt1"/>
                </a:solidFill>
                <a:latin typeface="Calibri"/>
                <a:ea typeface="Calibri"/>
                <a:cs typeface="Calibri"/>
                <a:sym typeface="Calibri"/>
              </a:rPr>
              <a:t>GCSE History Knowledge Organiser: Weimar &amp; Nazi Germany – </a:t>
            </a:r>
            <a:r>
              <a:rPr lang="en-US" sz="1600" b="1" dirty="0">
                <a:solidFill>
                  <a:schemeClr val="lt1"/>
                </a:solidFill>
                <a:ea typeface="Calibri"/>
                <a:cs typeface="Calibri"/>
                <a:sym typeface="Calibri"/>
              </a:rPr>
              <a:t>How did the Nazis control attitudes in the Third Reich?</a:t>
            </a:r>
            <a:endParaRPr sz="1600" b="1" dirty="0">
              <a:solidFill>
                <a:schemeClr val="lt1"/>
              </a:solidFill>
              <a:latin typeface="Calibri"/>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352762" cy="6592655"/>
          </a:xfrm>
          <a:prstGeom prst="rect">
            <a:avLst/>
          </a:prstGeom>
          <a:noFill/>
          <a:ln>
            <a:noFill/>
          </a:ln>
        </p:spPr>
        <p:txBody>
          <a:bodyPr spcFirstLastPara="1" wrap="square" lIns="91425" tIns="45700" rIns="91425" bIns="45700" anchor="t" anchorCtr="0">
            <a:noAutofit/>
          </a:bodyPr>
          <a:lstStyle/>
          <a:p>
            <a:r>
              <a:rPr lang="en-GB" sz="1100" b="1" u="sng" dirty="0">
                <a:solidFill>
                  <a:schemeClr val="dk1"/>
                </a:solidFill>
                <a:ea typeface="Calibri"/>
                <a:cs typeface="Calibri"/>
                <a:sym typeface="Calibri"/>
              </a:rPr>
              <a:t>Key Words:</a:t>
            </a:r>
          </a:p>
          <a:p>
            <a:endParaRPr lang="en-GB" sz="1100" b="1" u="sng" dirty="0">
              <a:solidFill>
                <a:schemeClr val="dk1"/>
              </a:solidFill>
              <a:ea typeface="Calibri"/>
              <a:cs typeface="Calibri"/>
              <a:sym typeface="Calibri"/>
            </a:endParaRPr>
          </a:p>
          <a:p>
            <a:r>
              <a:rPr lang="en-GB" sz="1100" b="1" dirty="0">
                <a:solidFill>
                  <a:schemeClr val="dk1"/>
                </a:solidFill>
                <a:ea typeface="Calibri"/>
                <a:cs typeface="Calibri"/>
                <a:sym typeface="Calibri"/>
              </a:rPr>
              <a:t>Propaganda - </a:t>
            </a:r>
            <a:r>
              <a:rPr lang="en-US" sz="1100" dirty="0"/>
              <a:t>information, especially of a biased or misleading nature, used to promote a political cause or point of view.</a:t>
            </a:r>
          </a:p>
          <a:p>
            <a:endParaRPr lang="en-GB" sz="1100" b="1" u="sng" dirty="0">
              <a:solidFill>
                <a:schemeClr val="dk1"/>
              </a:solidFill>
              <a:ea typeface="Calibri"/>
              <a:cs typeface="Calibri"/>
              <a:sym typeface="Calibri"/>
            </a:endParaRPr>
          </a:p>
          <a:p>
            <a:r>
              <a:rPr lang="en-GB" sz="1100" b="1" dirty="0">
                <a:solidFill>
                  <a:schemeClr val="dk1"/>
                </a:solidFill>
                <a:ea typeface="Calibri"/>
                <a:cs typeface="Calibri"/>
                <a:sym typeface="Calibri"/>
              </a:rPr>
              <a:t>Judiciary – </a:t>
            </a:r>
            <a:r>
              <a:rPr lang="en-GB" sz="1100" dirty="0">
                <a:solidFill>
                  <a:schemeClr val="dk1"/>
                </a:solidFill>
                <a:ea typeface="Calibri"/>
                <a:cs typeface="Calibri"/>
                <a:sym typeface="Calibri"/>
              </a:rPr>
              <a:t>the legal system: judges and courts.</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Concordat – </a:t>
            </a:r>
            <a:r>
              <a:rPr lang="en-GB" sz="1100" dirty="0">
                <a:solidFill>
                  <a:schemeClr val="dk1"/>
                </a:solidFill>
                <a:ea typeface="Calibri"/>
                <a:cs typeface="Calibri"/>
                <a:sym typeface="Calibri"/>
              </a:rPr>
              <a:t>an agreement between the Nazi regime and the Pope that the Catholic Church would not interfere in German politics in return for religious freedom for Catholics in Germany. Hitler soon broke this agreement.</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Gestapo – </a:t>
            </a:r>
            <a:r>
              <a:rPr lang="en-GB" sz="1100" dirty="0">
                <a:solidFill>
                  <a:schemeClr val="dk1"/>
                </a:solidFill>
                <a:ea typeface="Calibri"/>
                <a:cs typeface="Calibri"/>
                <a:sym typeface="Calibri"/>
              </a:rPr>
              <a:t>plain-clothed secret police led by Heydrich from 1936.</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Concentration camps – </a:t>
            </a:r>
            <a:r>
              <a:rPr lang="en-GB" sz="1100" dirty="0">
                <a:solidFill>
                  <a:schemeClr val="dk1"/>
                </a:solidFill>
                <a:ea typeface="Calibri"/>
                <a:cs typeface="Calibri"/>
                <a:sym typeface="Calibri"/>
              </a:rPr>
              <a:t>large prisons for political prisoners</a:t>
            </a:r>
            <a:endParaRPr lang="en-GB" sz="1100" b="1" dirty="0">
              <a:solidFill>
                <a:schemeClr val="dk1"/>
              </a:solidFill>
              <a:ea typeface="Calibri"/>
              <a:cs typeface="Calibri"/>
              <a:sym typeface="Calibri"/>
            </a:endParaRPr>
          </a:p>
          <a:p>
            <a:endParaRPr lang="en-GB" sz="1100" b="1" u="sng" dirty="0">
              <a:solidFill>
                <a:schemeClr val="dk1"/>
              </a:solidFill>
              <a:ea typeface="Calibri"/>
              <a:cs typeface="Calibri"/>
              <a:sym typeface="Calibri"/>
            </a:endParaRPr>
          </a:p>
          <a:p>
            <a:endParaRPr lang="en-GB" sz="1100" b="1" u="sng" dirty="0">
              <a:solidFill>
                <a:schemeClr val="dk1"/>
              </a:solidFill>
              <a:cs typeface="Calibri"/>
              <a:sym typeface="Calibri"/>
            </a:endParaRPr>
          </a:p>
          <a:p>
            <a:endParaRPr lang="en-GB" sz="11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5343527" y="2967335"/>
            <a:ext cx="2257425" cy="923330"/>
          </a:xfrm>
          <a:prstGeom prst="rect">
            <a:avLst/>
          </a:prstGeom>
          <a:noFill/>
          <a:ln>
            <a:solidFill>
              <a:schemeClr val="tx1"/>
            </a:solidFill>
          </a:ln>
        </p:spPr>
        <p:txBody>
          <a:bodyPr wrap="square" rtlCol="0">
            <a:spAutoFit/>
          </a:bodyPr>
          <a:lstStyle/>
          <a:p>
            <a:pPr algn="ctr"/>
            <a:r>
              <a:rPr lang="en-US" dirty="0"/>
              <a:t>How did the Nazis control attitudes in the Third Reich?</a:t>
            </a:r>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1"/>
            <a:endCxn id="23" idx="3"/>
          </p:cNvCxnSpPr>
          <p:nvPr/>
        </p:nvCxnSpPr>
        <p:spPr>
          <a:xfrm flipH="1">
            <a:off x="5067603" y="3429000"/>
            <a:ext cx="275922" cy="6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flipH="1">
            <a:off x="4960152" y="3890665"/>
            <a:ext cx="1512088" cy="22599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726DC3-3E69-4F4D-9F0A-4BE032890A13}"/>
              </a:ext>
            </a:extLst>
          </p:cNvPr>
          <p:cNvSpPr txBox="1"/>
          <p:nvPr/>
        </p:nvSpPr>
        <p:spPr>
          <a:xfrm>
            <a:off x="7881306" y="3163349"/>
            <a:ext cx="1500187" cy="523220"/>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Control of the Judiciary</a:t>
            </a:r>
          </a:p>
        </p:txBody>
      </p:sp>
      <p:sp>
        <p:nvSpPr>
          <p:cNvPr id="23" name="TextBox 22">
            <a:extLst>
              <a:ext uri="{FF2B5EF4-FFF2-40B4-BE49-F238E27FC236}">
                <a16:creationId xmlns:a16="http://schemas.microsoft.com/office/drawing/2014/main" id="{58979603-BB99-4066-806A-BD7CDF83C47E}"/>
              </a:ext>
            </a:extLst>
          </p:cNvPr>
          <p:cNvSpPr txBox="1"/>
          <p:nvPr/>
        </p:nvSpPr>
        <p:spPr>
          <a:xfrm>
            <a:off x="3567418" y="3065842"/>
            <a:ext cx="1500187" cy="738664"/>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Goebbels's  Ministry of Propaganda</a:t>
            </a:r>
          </a:p>
        </p:txBody>
      </p:sp>
      <p:sp>
        <p:nvSpPr>
          <p:cNvPr id="38" name="TextBox 37">
            <a:extLst>
              <a:ext uri="{FF2B5EF4-FFF2-40B4-BE49-F238E27FC236}">
                <a16:creationId xmlns:a16="http://schemas.microsoft.com/office/drawing/2014/main" id="{9F0B7892-7AF5-47D8-A3DB-7A6FD5EB9C0C}"/>
              </a:ext>
            </a:extLst>
          </p:cNvPr>
          <p:cNvSpPr txBox="1"/>
          <p:nvPr/>
        </p:nvSpPr>
        <p:spPr>
          <a:xfrm>
            <a:off x="7569564" y="4114682"/>
            <a:ext cx="1500187" cy="738664"/>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Nazi Control of the Arts and Sport</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0"/>
          </p:cNvCxnSpPr>
          <p:nvPr/>
        </p:nvCxnSpPr>
        <p:spPr>
          <a:xfrm>
            <a:off x="6472240" y="3890665"/>
            <a:ext cx="1847418" cy="224017"/>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B8F43D04-2452-42FC-980B-5C6C16C438DB}"/>
              </a:ext>
            </a:extLst>
          </p:cNvPr>
          <p:cNvSpPr txBox="1"/>
          <p:nvPr/>
        </p:nvSpPr>
        <p:spPr>
          <a:xfrm>
            <a:off x="5722145" y="1980073"/>
            <a:ext cx="1500187" cy="523220"/>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The Nazi </a:t>
            </a:r>
            <a:br>
              <a:rPr lang="en-GB" sz="1400" b="1" dirty="0">
                <a:solidFill>
                  <a:schemeClr val="bg1"/>
                </a:solidFill>
              </a:rPr>
            </a:br>
            <a:r>
              <a:rPr lang="en-GB" sz="1400" b="1" dirty="0">
                <a:solidFill>
                  <a:schemeClr val="bg1"/>
                </a:solidFill>
              </a:rPr>
              <a:t>Police State</a:t>
            </a:r>
          </a:p>
        </p:txBody>
      </p:sp>
      <p:cxnSp>
        <p:nvCxnSpPr>
          <p:cNvPr id="47" name="Straight Connector 46">
            <a:extLst>
              <a:ext uri="{FF2B5EF4-FFF2-40B4-BE49-F238E27FC236}">
                <a16:creationId xmlns:a16="http://schemas.microsoft.com/office/drawing/2014/main" id="{1E613762-624E-4A22-B79E-70F4EBF7F64D}"/>
              </a:ext>
            </a:extLst>
          </p:cNvPr>
          <p:cNvCxnSpPr>
            <a:cxnSpLocks/>
            <a:stCxn id="45" idx="2"/>
            <a:endCxn id="9" idx="0"/>
          </p:cNvCxnSpPr>
          <p:nvPr/>
        </p:nvCxnSpPr>
        <p:spPr>
          <a:xfrm>
            <a:off x="6472239" y="2503293"/>
            <a:ext cx="1" cy="464042"/>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AD5C45C-4219-41C8-9E36-0C37E587C79D}"/>
              </a:ext>
            </a:extLst>
          </p:cNvPr>
          <p:cNvSpPr txBox="1"/>
          <p:nvPr/>
        </p:nvSpPr>
        <p:spPr>
          <a:xfrm>
            <a:off x="10547196" y="5218086"/>
            <a:ext cx="1319040" cy="938719"/>
          </a:xfrm>
          <a:prstGeom prst="rect">
            <a:avLst/>
          </a:prstGeom>
          <a:noFill/>
          <a:ln>
            <a:noFill/>
          </a:ln>
        </p:spPr>
        <p:txBody>
          <a:bodyPr wrap="square" rtlCol="0">
            <a:spAutoFit/>
          </a:bodyPr>
          <a:lstStyle/>
          <a:p>
            <a:pPr algn="ctr"/>
            <a:r>
              <a:rPr lang="en-GB" sz="1100" dirty="0"/>
              <a:t>Jazz banned, German folk music and music by German composers promoted.</a:t>
            </a:r>
          </a:p>
        </p:txBody>
      </p:sp>
      <p:cxnSp>
        <p:nvCxnSpPr>
          <p:cNvPr id="48" name="Straight Connector 47">
            <a:extLst>
              <a:ext uri="{FF2B5EF4-FFF2-40B4-BE49-F238E27FC236}">
                <a16:creationId xmlns:a16="http://schemas.microsoft.com/office/drawing/2014/main" id="{FEC97BE0-276F-4B30-9A6C-D45BA25FFD00}"/>
              </a:ext>
            </a:extLst>
          </p:cNvPr>
          <p:cNvCxnSpPr>
            <a:cxnSpLocks/>
            <a:endCxn id="38" idx="2"/>
          </p:cNvCxnSpPr>
          <p:nvPr/>
        </p:nvCxnSpPr>
        <p:spPr>
          <a:xfrm flipV="1">
            <a:off x="8319658" y="4853346"/>
            <a:ext cx="0" cy="194132"/>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E0A7324F-466D-4D44-9299-4DDE6F289B84}"/>
              </a:ext>
            </a:extLst>
          </p:cNvPr>
          <p:cNvSpPr txBox="1"/>
          <p:nvPr/>
        </p:nvSpPr>
        <p:spPr>
          <a:xfrm>
            <a:off x="9926787" y="2383990"/>
            <a:ext cx="1551793" cy="938719"/>
          </a:xfrm>
          <a:prstGeom prst="rect">
            <a:avLst/>
          </a:prstGeom>
          <a:noFill/>
          <a:ln>
            <a:noFill/>
          </a:ln>
        </p:spPr>
        <p:txBody>
          <a:bodyPr wrap="square" rtlCol="0">
            <a:spAutoFit/>
          </a:bodyPr>
          <a:lstStyle/>
          <a:p>
            <a:pPr algn="ctr"/>
            <a:r>
              <a:rPr lang="en-GB" sz="1100" dirty="0"/>
              <a:t>Judges had to be member of the National Socialist League for the Maintenance of the Law.</a:t>
            </a:r>
          </a:p>
        </p:txBody>
      </p:sp>
      <p:cxnSp>
        <p:nvCxnSpPr>
          <p:cNvPr id="55" name="Straight Connector 54">
            <a:extLst>
              <a:ext uri="{FF2B5EF4-FFF2-40B4-BE49-F238E27FC236}">
                <a16:creationId xmlns:a16="http://schemas.microsoft.com/office/drawing/2014/main" id="{774A3C45-CD92-4F49-8BF2-2781D5DE6E7F}"/>
              </a:ext>
            </a:extLst>
          </p:cNvPr>
          <p:cNvCxnSpPr>
            <a:cxnSpLocks/>
            <a:endCxn id="45" idx="0"/>
          </p:cNvCxnSpPr>
          <p:nvPr/>
        </p:nvCxnSpPr>
        <p:spPr>
          <a:xfrm>
            <a:off x="6472238" y="1564849"/>
            <a:ext cx="1" cy="415224"/>
          </a:xfrm>
          <a:prstGeom prst="line">
            <a:avLst/>
          </a:prstGeom>
        </p:spPr>
        <p:style>
          <a:lnRef idx="1">
            <a:schemeClr val="accent1"/>
          </a:lnRef>
          <a:fillRef idx="0">
            <a:schemeClr val="accent1"/>
          </a:fillRef>
          <a:effectRef idx="0">
            <a:schemeClr val="accent1"/>
          </a:effectRef>
          <a:fontRef idx="minor">
            <a:schemeClr val="tx1"/>
          </a:fontRef>
        </p:style>
      </p:cxnSp>
      <p:pic>
        <p:nvPicPr>
          <p:cNvPr id="32" name="Picture 2" descr="https://static.thenounproject.com/png/810110-200.png">
            <a:extLst>
              <a:ext uri="{FF2B5EF4-FFF2-40B4-BE49-F238E27FC236}">
                <a16:creationId xmlns:a16="http://schemas.microsoft.com/office/drawing/2014/main" id="{31DCEF93-F054-4D60-8B99-070F01AFE9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2460" y="1995362"/>
            <a:ext cx="523220" cy="52322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4" descr="https://static.thenounproject.com/png/2767909-200.png">
            <a:extLst>
              <a:ext uri="{FF2B5EF4-FFF2-40B4-BE49-F238E27FC236}">
                <a16:creationId xmlns:a16="http://schemas.microsoft.com/office/drawing/2014/main" id="{4960CA1B-671E-4BC5-9779-0E54DE0535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1046" y="2615703"/>
            <a:ext cx="543822" cy="543822"/>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8" descr="https://static.thenounproject.com/png/2028968-200.png">
            <a:extLst>
              <a:ext uri="{FF2B5EF4-FFF2-40B4-BE49-F238E27FC236}">
                <a16:creationId xmlns:a16="http://schemas.microsoft.com/office/drawing/2014/main" id="{09047C54-B145-4C73-80AA-7A9975C460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9173" y="2518582"/>
            <a:ext cx="500851" cy="500851"/>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10" descr="https://static.thenounproject.com/png/1497592-200.png">
            <a:extLst>
              <a:ext uri="{FF2B5EF4-FFF2-40B4-BE49-F238E27FC236}">
                <a16:creationId xmlns:a16="http://schemas.microsoft.com/office/drawing/2014/main" id="{50CD9610-848F-450F-A42C-600ED5F2DF5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4904" y="4202258"/>
            <a:ext cx="606346" cy="606346"/>
          </a:xfrm>
          <a:prstGeom prst="rect">
            <a:avLst/>
          </a:prstGeom>
          <a:noFill/>
          <a:extLst>
            <a:ext uri="{909E8E84-426E-40DD-AFC4-6F175D3DCCD1}">
              <a14:hiddenFill xmlns:a14="http://schemas.microsoft.com/office/drawing/2010/main">
                <a:solidFill>
                  <a:srgbClr val="FFFFFF"/>
                </a:solidFill>
              </a14:hiddenFill>
            </a:ext>
          </a:extLst>
        </p:spPr>
      </p:pic>
      <p:cxnSp>
        <p:nvCxnSpPr>
          <p:cNvPr id="43" name="Straight Connector 42">
            <a:extLst>
              <a:ext uri="{FF2B5EF4-FFF2-40B4-BE49-F238E27FC236}">
                <a16:creationId xmlns:a16="http://schemas.microsoft.com/office/drawing/2014/main" id="{DACC2997-0BBD-466B-B558-BE23FD9F20FF}"/>
              </a:ext>
            </a:extLst>
          </p:cNvPr>
          <p:cNvCxnSpPr>
            <a:cxnSpLocks/>
          </p:cNvCxnSpPr>
          <p:nvPr/>
        </p:nvCxnSpPr>
        <p:spPr>
          <a:xfrm flipV="1">
            <a:off x="5722145" y="1564849"/>
            <a:ext cx="1500187" cy="2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12DA2EEB-B7D9-4E83-A9D2-0BF967AF63A4}"/>
              </a:ext>
            </a:extLst>
          </p:cNvPr>
          <p:cNvCxnSpPr>
            <a:cxnSpLocks/>
          </p:cNvCxnSpPr>
          <p:nvPr/>
        </p:nvCxnSpPr>
        <p:spPr>
          <a:xfrm>
            <a:off x="5722144" y="1371311"/>
            <a:ext cx="0" cy="193538"/>
          </a:xfrm>
          <a:prstGeom prst="line">
            <a:avLst/>
          </a:prstGeom>
        </p:spPr>
        <p:style>
          <a:lnRef idx="1">
            <a:schemeClr val="accent1"/>
          </a:lnRef>
          <a:fillRef idx="0">
            <a:schemeClr val="accent1"/>
          </a:fillRef>
          <a:effectRef idx="0">
            <a:schemeClr val="accent1"/>
          </a:effectRef>
          <a:fontRef idx="minor">
            <a:schemeClr val="tx1"/>
          </a:fontRef>
        </p:style>
      </p:cxnSp>
      <p:pic>
        <p:nvPicPr>
          <p:cNvPr id="51" name="Picture 10" descr="File:Flag of the Schutzstaffel.svg - Wikimedia Commons">
            <a:extLst>
              <a:ext uri="{FF2B5EF4-FFF2-40B4-BE49-F238E27FC236}">
                <a16:creationId xmlns:a16="http://schemas.microsoft.com/office/drawing/2014/main" id="{4412B117-0B15-4C72-A6E7-51FC3501518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0396" y="654431"/>
            <a:ext cx="403496" cy="268508"/>
          </a:xfrm>
          <a:prstGeom prst="rect">
            <a:avLst/>
          </a:prstGeom>
          <a:noFill/>
          <a:extLst>
            <a:ext uri="{909E8E84-426E-40DD-AFC4-6F175D3DCCD1}">
              <a14:hiddenFill xmlns:a14="http://schemas.microsoft.com/office/drawing/2010/main">
                <a:solidFill>
                  <a:srgbClr val="FFFFFF"/>
                </a:solidFill>
              </a14:hiddenFill>
            </a:ext>
          </a:extLst>
        </p:spPr>
      </p:pic>
      <p:cxnSp>
        <p:nvCxnSpPr>
          <p:cNvPr id="52" name="Straight Connector 51">
            <a:extLst>
              <a:ext uri="{FF2B5EF4-FFF2-40B4-BE49-F238E27FC236}">
                <a16:creationId xmlns:a16="http://schemas.microsoft.com/office/drawing/2014/main" id="{AB914E5D-35D0-49FA-AB78-5FB0FF815AB1}"/>
              </a:ext>
            </a:extLst>
          </p:cNvPr>
          <p:cNvCxnSpPr>
            <a:cxnSpLocks/>
          </p:cNvCxnSpPr>
          <p:nvPr/>
        </p:nvCxnSpPr>
        <p:spPr>
          <a:xfrm>
            <a:off x="6472238" y="1371311"/>
            <a:ext cx="0" cy="19353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AF5EC1D-56B3-48C2-B930-C52119DA90C0}"/>
              </a:ext>
            </a:extLst>
          </p:cNvPr>
          <p:cNvCxnSpPr>
            <a:cxnSpLocks/>
          </p:cNvCxnSpPr>
          <p:nvPr/>
        </p:nvCxnSpPr>
        <p:spPr>
          <a:xfrm>
            <a:off x="7209103" y="1374658"/>
            <a:ext cx="0" cy="193538"/>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https://static.thenounproject.com/png/85533-200.png">
            <a:extLst>
              <a:ext uri="{FF2B5EF4-FFF2-40B4-BE49-F238E27FC236}">
                <a16:creationId xmlns:a16="http://schemas.microsoft.com/office/drawing/2014/main" id="{A55FF584-B10B-4F0D-8404-113C900E0B2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14500" y="633216"/>
            <a:ext cx="289017" cy="28901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static.thenounproject.com/png/213803-200.png">
            <a:extLst>
              <a:ext uri="{FF2B5EF4-FFF2-40B4-BE49-F238E27FC236}">
                <a16:creationId xmlns:a16="http://schemas.microsoft.com/office/drawing/2014/main" id="{48BFB673-B0F7-4867-AE93-4010254366A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67345" y="635024"/>
            <a:ext cx="283516" cy="283516"/>
          </a:xfrm>
          <a:prstGeom prst="rect">
            <a:avLst/>
          </a:prstGeom>
          <a:noFill/>
          <a:extLst>
            <a:ext uri="{909E8E84-426E-40DD-AFC4-6F175D3DCCD1}">
              <a14:hiddenFill xmlns:a14="http://schemas.microsoft.com/office/drawing/2010/main">
                <a:solidFill>
                  <a:srgbClr val="FFFFFF"/>
                </a:solidFill>
              </a14:hiddenFill>
            </a:ext>
          </a:extLst>
        </p:spPr>
      </p:pic>
      <p:sp>
        <p:nvSpPr>
          <p:cNvPr id="56" name="TextBox 55">
            <a:extLst>
              <a:ext uri="{FF2B5EF4-FFF2-40B4-BE49-F238E27FC236}">
                <a16:creationId xmlns:a16="http://schemas.microsoft.com/office/drawing/2014/main" id="{72544B1C-C7ED-41E7-9C30-B7AF6367E901}"/>
              </a:ext>
            </a:extLst>
          </p:cNvPr>
          <p:cNvSpPr txBox="1"/>
          <p:nvPr/>
        </p:nvSpPr>
        <p:spPr>
          <a:xfrm>
            <a:off x="5276896" y="1040046"/>
            <a:ext cx="904492" cy="261610"/>
          </a:xfrm>
          <a:prstGeom prst="rect">
            <a:avLst/>
          </a:prstGeom>
          <a:noFill/>
          <a:ln>
            <a:noFill/>
          </a:ln>
        </p:spPr>
        <p:txBody>
          <a:bodyPr wrap="square" rtlCol="0">
            <a:spAutoFit/>
          </a:bodyPr>
          <a:lstStyle/>
          <a:p>
            <a:pPr algn="ctr"/>
            <a:r>
              <a:rPr lang="en-GB" sz="1100" dirty="0"/>
              <a:t>The SS</a:t>
            </a:r>
          </a:p>
        </p:txBody>
      </p:sp>
      <p:sp>
        <p:nvSpPr>
          <p:cNvPr id="57" name="TextBox 56">
            <a:extLst>
              <a:ext uri="{FF2B5EF4-FFF2-40B4-BE49-F238E27FC236}">
                <a16:creationId xmlns:a16="http://schemas.microsoft.com/office/drawing/2014/main" id="{D1746C42-91BE-4A93-89FD-A27E5ED05DD3}"/>
              </a:ext>
            </a:extLst>
          </p:cNvPr>
          <p:cNvSpPr txBox="1"/>
          <p:nvPr/>
        </p:nvSpPr>
        <p:spPr>
          <a:xfrm>
            <a:off x="6756857" y="1031167"/>
            <a:ext cx="904492" cy="261610"/>
          </a:xfrm>
          <a:prstGeom prst="rect">
            <a:avLst/>
          </a:prstGeom>
          <a:noFill/>
          <a:ln>
            <a:noFill/>
          </a:ln>
        </p:spPr>
        <p:txBody>
          <a:bodyPr wrap="square" rtlCol="0">
            <a:spAutoFit/>
          </a:bodyPr>
          <a:lstStyle/>
          <a:p>
            <a:pPr algn="ctr"/>
            <a:r>
              <a:rPr lang="en-GB" sz="1100" dirty="0"/>
              <a:t>The Gestapo</a:t>
            </a:r>
          </a:p>
        </p:txBody>
      </p:sp>
      <p:sp>
        <p:nvSpPr>
          <p:cNvPr id="58" name="TextBox 57">
            <a:extLst>
              <a:ext uri="{FF2B5EF4-FFF2-40B4-BE49-F238E27FC236}">
                <a16:creationId xmlns:a16="http://schemas.microsoft.com/office/drawing/2014/main" id="{EB4EDE4B-3C11-41D2-9831-85874A58490C}"/>
              </a:ext>
            </a:extLst>
          </p:cNvPr>
          <p:cNvSpPr txBox="1"/>
          <p:nvPr/>
        </p:nvSpPr>
        <p:spPr>
          <a:xfrm>
            <a:off x="6006762" y="1040046"/>
            <a:ext cx="904492" cy="261610"/>
          </a:xfrm>
          <a:prstGeom prst="rect">
            <a:avLst/>
          </a:prstGeom>
          <a:noFill/>
          <a:ln>
            <a:noFill/>
          </a:ln>
        </p:spPr>
        <p:txBody>
          <a:bodyPr wrap="square" rtlCol="0">
            <a:spAutoFit/>
          </a:bodyPr>
          <a:lstStyle/>
          <a:p>
            <a:pPr algn="ctr"/>
            <a:r>
              <a:rPr lang="en-GB" sz="1100" dirty="0"/>
              <a:t>The SD</a:t>
            </a:r>
          </a:p>
        </p:txBody>
      </p:sp>
      <p:sp>
        <p:nvSpPr>
          <p:cNvPr id="24" name="Arrow: Right 23">
            <a:extLst>
              <a:ext uri="{FF2B5EF4-FFF2-40B4-BE49-F238E27FC236}">
                <a16:creationId xmlns:a16="http://schemas.microsoft.com/office/drawing/2014/main" id="{D97EC73B-BAF2-4982-AC62-8EE4C359D4F7}"/>
              </a:ext>
            </a:extLst>
          </p:cNvPr>
          <p:cNvSpPr/>
          <p:nvPr/>
        </p:nvSpPr>
        <p:spPr>
          <a:xfrm>
            <a:off x="7697927" y="696590"/>
            <a:ext cx="700411" cy="27207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59" name="TextBox 58">
            <a:extLst>
              <a:ext uri="{FF2B5EF4-FFF2-40B4-BE49-F238E27FC236}">
                <a16:creationId xmlns:a16="http://schemas.microsoft.com/office/drawing/2014/main" id="{3696D40E-99B9-43ED-834E-3F3735C875D5}"/>
              </a:ext>
            </a:extLst>
          </p:cNvPr>
          <p:cNvSpPr txBox="1"/>
          <p:nvPr/>
        </p:nvSpPr>
        <p:spPr>
          <a:xfrm>
            <a:off x="7640560" y="1031167"/>
            <a:ext cx="904492" cy="430887"/>
          </a:xfrm>
          <a:prstGeom prst="rect">
            <a:avLst/>
          </a:prstGeom>
          <a:noFill/>
          <a:ln>
            <a:noFill/>
          </a:ln>
        </p:spPr>
        <p:txBody>
          <a:bodyPr wrap="square" rtlCol="0">
            <a:spAutoFit/>
          </a:bodyPr>
          <a:lstStyle/>
          <a:p>
            <a:pPr algn="ctr"/>
            <a:r>
              <a:rPr lang="en-GB" sz="1100" i="1" dirty="0"/>
              <a:t>Sent people to</a:t>
            </a:r>
          </a:p>
        </p:txBody>
      </p:sp>
      <p:sp>
        <p:nvSpPr>
          <p:cNvPr id="60" name="TextBox 59">
            <a:extLst>
              <a:ext uri="{FF2B5EF4-FFF2-40B4-BE49-F238E27FC236}">
                <a16:creationId xmlns:a16="http://schemas.microsoft.com/office/drawing/2014/main" id="{D88893F3-E008-4ADF-8323-7866C46EA8DE}"/>
              </a:ext>
            </a:extLst>
          </p:cNvPr>
          <p:cNvSpPr txBox="1"/>
          <p:nvPr/>
        </p:nvSpPr>
        <p:spPr>
          <a:xfrm>
            <a:off x="8602062" y="1053283"/>
            <a:ext cx="1036918" cy="430887"/>
          </a:xfrm>
          <a:prstGeom prst="rect">
            <a:avLst/>
          </a:prstGeom>
          <a:noFill/>
          <a:ln>
            <a:noFill/>
          </a:ln>
        </p:spPr>
        <p:txBody>
          <a:bodyPr wrap="square" rtlCol="0">
            <a:spAutoFit/>
          </a:bodyPr>
          <a:lstStyle/>
          <a:p>
            <a:pPr algn="ctr"/>
            <a:r>
              <a:rPr lang="en-GB" sz="1100" dirty="0"/>
              <a:t>Concentration camps</a:t>
            </a:r>
          </a:p>
        </p:txBody>
      </p:sp>
      <p:pic>
        <p:nvPicPr>
          <p:cNvPr id="61" name="Picture 2" descr="https://static.thenounproject.com/png/141672-200.png">
            <a:extLst>
              <a:ext uri="{FF2B5EF4-FFF2-40B4-BE49-F238E27FC236}">
                <a16:creationId xmlns:a16="http://schemas.microsoft.com/office/drawing/2014/main" id="{5F170061-FBC7-48E0-8697-58FFCE7983A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80198" y="514674"/>
            <a:ext cx="646331" cy="646331"/>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https://static.thenounproject.com/png/162288-200.png">
            <a:extLst>
              <a:ext uri="{FF2B5EF4-FFF2-40B4-BE49-F238E27FC236}">
                <a16:creationId xmlns:a16="http://schemas.microsoft.com/office/drawing/2014/main" id="{0DAB4BA2-C8D8-4628-A960-E8C0ED40423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463634" y="1888993"/>
            <a:ext cx="478096" cy="478096"/>
          </a:xfrm>
          <a:prstGeom prst="rect">
            <a:avLst/>
          </a:prstGeom>
          <a:noFill/>
          <a:extLst>
            <a:ext uri="{909E8E84-426E-40DD-AFC4-6F175D3DCCD1}">
              <a14:hiddenFill xmlns:a14="http://schemas.microsoft.com/office/drawing/2010/main">
                <a:solidFill>
                  <a:srgbClr val="FFFFFF"/>
                </a:solidFill>
              </a14:hiddenFill>
            </a:ext>
          </a:extLst>
        </p:spPr>
      </p:pic>
      <p:sp>
        <p:nvSpPr>
          <p:cNvPr id="69" name="TextBox 68">
            <a:extLst>
              <a:ext uri="{FF2B5EF4-FFF2-40B4-BE49-F238E27FC236}">
                <a16:creationId xmlns:a16="http://schemas.microsoft.com/office/drawing/2014/main" id="{9BA51D8E-9932-42AB-BB79-67B571275255}"/>
              </a:ext>
            </a:extLst>
          </p:cNvPr>
          <p:cNvSpPr txBox="1"/>
          <p:nvPr/>
        </p:nvSpPr>
        <p:spPr>
          <a:xfrm>
            <a:off x="9926786" y="3429000"/>
            <a:ext cx="1551793" cy="600164"/>
          </a:xfrm>
          <a:prstGeom prst="rect">
            <a:avLst/>
          </a:prstGeom>
          <a:noFill/>
          <a:ln>
            <a:noFill/>
          </a:ln>
        </p:spPr>
        <p:txBody>
          <a:bodyPr wrap="square" rtlCol="0">
            <a:spAutoFit/>
          </a:bodyPr>
          <a:lstStyle/>
          <a:p>
            <a:pPr algn="ctr"/>
            <a:r>
              <a:rPr lang="en-GB" sz="1100" dirty="0"/>
              <a:t>Abolition of trial by jury and founding of the People’s Court</a:t>
            </a:r>
          </a:p>
        </p:txBody>
      </p:sp>
      <p:grpSp>
        <p:nvGrpSpPr>
          <p:cNvPr id="1038" name="Group 1037">
            <a:extLst>
              <a:ext uri="{FF2B5EF4-FFF2-40B4-BE49-F238E27FC236}">
                <a16:creationId xmlns:a16="http://schemas.microsoft.com/office/drawing/2014/main" id="{FE4A697C-034D-4F8C-B69C-B44A2299B03A}"/>
              </a:ext>
            </a:extLst>
          </p:cNvPr>
          <p:cNvGrpSpPr/>
          <p:nvPr/>
        </p:nvGrpSpPr>
        <p:grpSpPr>
          <a:xfrm>
            <a:off x="9381493" y="2853349"/>
            <a:ext cx="545294" cy="879264"/>
            <a:chOff x="9381493" y="2853349"/>
            <a:chExt cx="545294" cy="879264"/>
          </a:xfrm>
        </p:grpSpPr>
        <p:cxnSp>
          <p:nvCxnSpPr>
            <p:cNvPr id="50" name="Straight Connector 49">
              <a:extLst>
                <a:ext uri="{FF2B5EF4-FFF2-40B4-BE49-F238E27FC236}">
                  <a16:creationId xmlns:a16="http://schemas.microsoft.com/office/drawing/2014/main" id="{69570FC8-7A69-4A37-92DE-9EE09E42E765}"/>
                </a:ext>
              </a:extLst>
            </p:cNvPr>
            <p:cNvCxnSpPr>
              <a:cxnSpLocks/>
              <a:endCxn id="21" idx="3"/>
            </p:cNvCxnSpPr>
            <p:nvPr/>
          </p:nvCxnSpPr>
          <p:spPr>
            <a:xfrm flipH="1">
              <a:off x="9381493" y="3424959"/>
              <a:ext cx="3832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80053A26-5553-4FFC-BD9D-4921B4DFFD8B}"/>
                </a:ext>
              </a:extLst>
            </p:cNvPr>
            <p:cNvCxnSpPr>
              <a:cxnSpLocks/>
            </p:cNvCxnSpPr>
            <p:nvPr/>
          </p:nvCxnSpPr>
          <p:spPr>
            <a:xfrm flipV="1">
              <a:off x="9763994" y="2853349"/>
              <a:ext cx="0" cy="469997"/>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537FE8B1-6211-4E05-B73A-C25EC462673F}"/>
                </a:ext>
              </a:extLst>
            </p:cNvPr>
            <p:cNvCxnSpPr>
              <a:cxnSpLocks/>
            </p:cNvCxnSpPr>
            <p:nvPr/>
          </p:nvCxnSpPr>
          <p:spPr>
            <a:xfrm flipV="1">
              <a:off x="9766274" y="3317989"/>
              <a:ext cx="0" cy="414624"/>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B277368C-EE97-40E3-9E2C-52FA706C5537}"/>
                </a:ext>
              </a:extLst>
            </p:cNvPr>
            <p:cNvCxnSpPr>
              <a:cxnSpLocks/>
              <a:stCxn id="49" idx="1"/>
            </p:cNvCxnSpPr>
            <p:nvPr/>
          </p:nvCxnSpPr>
          <p:spPr>
            <a:xfrm flipH="1">
              <a:off x="9755681" y="2853350"/>
              <a:ext cx="17110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3452A6B0-292F-435A-BBE8-57259BDF2FFE}"/>
                </a:ext>
              </a:extLst>
            </p:cNvPr>
            <p:cNvCxnSpPr>
              <a:cxnSpLocks/>
              <a:stCxn id="69" idx="1"/>
            </p:cNvCxnSpPr>
            <p:nvPr/>
          </p:nvCxnSpPr>
          <p:spPr>
            <a:xfrm flipH="1">
              <a:off x="9763994" y="3729082"/>
              <a:ext cx="162792" cy="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039" name="Picture 8" descr="https://static.thenounproject.com/png/162286-200.png">
            <a:extLst>
              <a:ext uri="{FF2B5EF4-FFF2-40B4-BE49-F238E27FC236}">
                <a16:creationId xmlns:a16="http://schemas.microsoft.com/office/drawing/2014/main" id="{51284BF0-F217-47DA-87E8-075F30F02A3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304410" y="3942216"/>
            <a:ext cx="796544" cy="796544"/>
          </a:xfrm>
          <a:prstGeom prst="rect">
            <a:avLst/>
          </a:prstGeom>
          <a:noFill/>
          <a:extLst>
            <a:ext uri="{909E8E84-426E-40DD-AFC4-6F175D3DCCD1}">
              <a14:hiddenFill xmlns:a14="http://schemas.microsoft.com/office/drawing/2010/main">
                <a:solidFill>
                  <a:srgbClr val="FFFFFF"/>
                </a:solidFill>
              </a14:hiddenFill>
            </a:ext>
          </a:extLst>
        </p:spPr>
      </p:pic>
      <p:pic>
        <p:nvPicPr>
          <p:cNvPr id="84" name="Picture 14" descr="https://static.thenounproject.com/png/1379158-200.png">
            <a:extLst>
              <a:ext uri="{FF2B5EF4-FFF2-40B4-BE49-F238E27FC236}">
                <a16:creationId xmlns:a16="http://schemas.microsoft.com/office/drawing/2014/main" id="{F303B39C-986C-4DCC-8854-BFE0871B199C}"/>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981056" y="3997902"/>
            <a:ext cx="274149" cy="274149"/>
          </a:xfrm>
          <a:prstGeom prst="rect">
            <a:avLst/>
          </a:prstGeom>
          <a:noFill/>
          <a:extLst>
            <a:ext uri="{909E8E84-426E-40DD-AFC4-6F175D3DCCD1}">
              <a14:hiddenFill xmlns:a14="http://schemas.microsoft.com/office/drawing/2010/main">
                <a:solidFill>
                  <a:srgbClr val="FFFFFF"/>
                </a:solidFill>
              </a14:hiddenFill>
            </a:ext>
          </a:extLst>
        </p:spPr>
      </p:pic>
      <p:grpSp>
        <p:nvGrpSpPr>
          <p:cNvPr id="1051" name="Group 1050">
            <a:extLst>
              <a:ext uri="{FF2B5EF4-FFF2-40B4-BE49-F238E27FC236}">
                <a16:creationId xmlns:a16="http://schemas.microsoft.com/office/drawing/2014/main" id="{CD2ABBBD-7CC7-4300-9AD6-FEE86B3C4A62}"/>
              </a:ext>
            </a:extLst>
          </p:cNvPr>
          <p:cNvGrpSpPr/>
          <p:nvPr/>
        </p:nvGrpSpPr>
        <p:grpSpPr>
          <a:xfrm>
            <a:off x="3153109" y="4116663"/>
            <a:ext cx="3603748" cy="1585660"/>
            <a:chOff x="3017195" y="4577961"/>
            <a:chExt cx="3603748" cy="1585660"/>
          </a:xfrm>
        </p:grpSpPr>
        <p:sp>
          <p:nvSpPr>
            <p:cNvPr id="26" name="TextBox 25">
              <a:extLst>
                <a:ext uri="{FF2B5EF4-FFF2-40B4-BE49-F238E27FC236}">
                  <a16:creationId xmlns:a16="http://schemas.microsoft.com/office/drawing/2014/main" id="{E3B32CBC-135B-48CE-911B-431A87B1F244}"/>
                </a:ext>
              </a:extLst>
            </p:cNvPr>
            <p:cNvSpPr txBox="1"/>
            <p:nvPr/>
          </p:nvSpPr>
          <p:spPr>
            <a:xfrm>
              <a:off x="4074144" y="4577961"/>
              <a:ext cx="1500187" cy="738664"/>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Nazi Policies Towards the Church</a:t>
              </a:r>
            </a:p>
          </p:txBody>
        </p:sp>
        <p:sp>
          <p:nvSpPr>
            <p:cNvPr id="40" name="TextBox 39">
              <a:extLst>
                <a:ext uri="{FF2B5EF4-FFF2-40B4-BE49-F238E27FC236}">
                  <a16:creationId xmlns:a16="http://schemas.microsoft.com/office/drawing/2014/main" id="{E7674869-832C-4711-BAE2-489BF2FF3852}"/>
                </a:ext>
              </a:extLst>
            </p:cNvPr>
            <p:cNvSpPr txBox="1"/>
            <p:nvPr/>
          </p:nvSpPr>
          <p:spPr>
            <a:xfrm>
              <a:off x="3017195" y="5732734"/>
              <a:ext cx="1352762" cy="430887"/>
            </a:xfrm>
            <a:prstGeom prst="rect">
              <a:avLst/>
            </a:prstGeom>
            <a:noFill/>
            <a:ln>
              <a:noFill/>
            </a:ln>
          </p:spPr>
          <p:txBody>
            <a:bodyPr wrap="square" rtlCol="0">
              <a:spAutoFit/>
            </a:bodyPr>
            <a:lstStyle/>
            <a:p>
              <a:pPr algn="ctr"/>
              <a:r>
                <a:rPr lang="en-GB" sz="1100" b="1" dirty="0"/>
                <a:t>Catholic Church</a:t>
              </a:r>
            </a:p>
            <a:p>
              <a:pPr algn="ctr"/>
              <a:endParaRPr lang="en-GB" sz="1100" b="1" dirty="0"/>
            </a:p>
          </p:txBody>
        </p:sp>
        <p:cxnSp>
          <p:nvCxnSpPr>
            <p:cNvPr id="41" name="Straight Connector 40">
              <a:extLst>
                <a:ext uri="{FF2B5EF4-FFF2-40B4-BE49-F238E27FC236}">
                  <a16:creationId xmlns:a16="http://schemas.microsoft.com/office/drawing/2014/main" id="{3F086E2A-7123-40CB-A49B-E9BD38E7E514}"/>
                </a:ext>
              </a:extLst>
            </p:cNvPr>
            <p:cNvCxnSpPr>
              <a:cxnSpLocks/>
              <a:endCxn id="26" idx="2"/>
            </p:cNvCxnSpPr>
            <p:nvPr/>
          </p:nvCxnSpPr>
          <p:spPr>
            <a:xfrm flipV="1">
              <a:off x="4824238" y="5316625"/>
              <a:ext cx="0" cy="195175"/>
            </a:xfrm>
            <a:prstGeom prst="line">
              <a:avLst/>
            </a:prstGeom>
          </p:spPr>
          <p:style>
            <a:lnRef idx="1">
              <a:schemeClr val="accent1"/>
            </a:lnRef>
            <a:fillRef idx="0">
              <a:schemeClr val="accent1"/>
            </a:fillRef>
            <a:effectRef idx="0">
              <a:schemeClr val="accent1"/>
            </a:effectRef>
            <a:fontRef idx="minor">
              <a:schemeClr val="tx1"/>
            </a:fontRef>
          </p:style>
        </p:cxnSp>
        <p:pic>
          <p:nvPicPr>
            <p:cNvPr id="36" name="Picture 6" descr="https://static.thenounproject.com/png/1129838-200.png">
              <a:extLst>
                <a:ext uri="{FF2B5EF4-FFF2-40B4-BE49-F238E27FC236}">
                  <a16:creationId xmlns:a16="http://schemas.microsoft.com/office/drawing/2014/main" id="{46168DB0-DB2E-4085-8BD6-61A41D9832D0}"/>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401799" y="4632434"/>
              <a:ext cx="583552" cy="583552"/>
            </a:xfrm>
            <a:prstGeom prst="rect">
              <a:avLst/>
            </a:prstGeom>
            <a:noFill/>
            <a:extLst>
              <a:ext uri="{909E8E84-426E-40DD-AFC4-6F175D3DCCD1}">
                <a14:hiddenFill xmlns:a14="http://schemas.microsoft.com/office/drawing/2010/main">
                  <a:solidFill>
                    <a:srgbClr val="FFFFFF"/>
                  </a:solidFill>
                </a14:hiddenFill>
              </a:ext>
            </a:extLst>
          </p:spPr>
        </p:pic>
        <p:cxnSp>
          <p:nvCxnSpPr>
            <p:cNvPr id="88" name="Straight Connector 87">
              <a:extLst>
                <a:ext uri="{FF2B5EF4-FFF2-40B4-BE49-F238E27FC236}">
                  <a16:creationId xmlns:a16="http://schemas.microsoft.com/office/drawing/2014/main" id="{FFD12B7E-DC7B-4502-A736-074754B74EF0}"/>
                </a:ext>
              </a:extLst>
            </p:cNvPr>
            <p:cNvCxnSpPr>
              <a:cxnSpLocks/>
            </p:cNvCxnSpPr>
            <p:nvPr/>
          </p:nvCxnSpPr>
          <p:spPr>
            <a:xfrm flipH="1">
              <a:off x="3693575" y="5511800"/>
              <a:ext cx="22509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CD1AAFA9-06F1-4697-95C8-5C63EFCCF6F2}"/>
                </a:ext>
              </a:extLst>
            </p:cNvPr>
            <p:cNvCxnSpPr>
              <a:cxnSpLocks/>
              <a:stCxn id="40" idx="0"/>
            </p:cNvCxnSpPr>
            <p:nvPr/>
          </p:nvCxnSpPr>
          <p:spPr>
            <a:xfrm flipV="1">
              <a:off x="3693576" y="5514138"/>
              <a:ext cx="2180" cy="218596"/>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195B0AF-D99D-4E67-BFE8-5ABCC8FAB96C}"/>
                </a:ext>
              </a:extLst>
            </p:cNvPr>
            <p:cNvCxnSpPr>
              <a:cxnSpLocks/>
              <a:stCxn id="93" idx="0"/>
            </p:cNvCxnSpPr>
            <p:nvPr/>
          </p:nvCxnSpPr>
          <p:spPr>
            <a:xfrm flipV="1">
              <a:off x="5944562" y="5514138"/>
              <a:ext cx="0" cy="196948"/>
            </a:xfrm>
            <a:prstGeom prst="line">
              <a:avLst/>
            </a:prstGeom>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CF34C0B0-D878-4D9A-AAD1-30BF025F0F03}"/>
                </a:ext>
              </a:extLst>
            </p:cNvPr>
            <p:cNvSpPr txBox="1"/>
            <p:nvPr/>
          </p:nvSpPr>
          <p:spPr>
            <a:xfrm>
              <a:off x="5268181" y="5711086"/>
              <a:ext cx="1352762" cy="261610"/>
            </a:xfrm>
            <a:prstGeom prst="rect">
              <a:avLst/>
            </a:prstGeom>
            <a:noFill/>
            <a:ln>
              <a:noFill/>
            </a:ln>
          </p:spPr>
          <p:txBody>
            <a:bodyPr wrap="square" rtlCol="0">
              <a:spAutoFit/>
            </a:bodyPr>
            <a:lstStyle/>
            <a:p>
              <a:pPr algn="ctr"/>
              <a:r>
                <a:rPr lang="en-GB" sz="1100" b="1" dirty="0"/>
                <a:t>Protestant Church</a:t>
              </a:r>
            </a:p>
          </p:txBody>
        </p:sp>
      </p:grpSp>
      <p:cxnSp>
        <p:nvCxnSpPr>
          <p:cNvPr id="107" name="Straight Connector 106">
            <a:extLst>
              <a:ext uri="{FF2B5EF4-FFF2-40B4-BE49-F238E27FC236}">
                <a16:creationId xmlns:a16="http://schemas.microsoft.com/office/drawing/2014/main" id="{A6961B9F-DFB6-4168-BB35-D681BBCEA208}"/>
              </a:ext>
            </a:extLst>
          </p:cNvPr>
          <p:cNvCxnSpPr>
            <a:cxnSpLocks/>
            <a:stCxn id="110" idx="3"/>
            <a:endCxn id="40" idx="1"/>
          </p:cNvCxnSpPr>
          <p:nvPr/>
        </p:nvCxnSpPr>
        <p:spPr>
          <a:xfrm flipV="1">
            <a:off x="2781805" y="5486880"/>
            <a:ext cx="371304" cy="137160"/>
          </a:xfrm>
          <a:prstGeom prst="line">
            <a:avLst/>
          </a:prstGeom>
        </p:spPr>
        <p:style>
          <a:lnRef idx="1">
            <a:schemeClr val="accent1"/>
          </a:lnRef>
          <a:fillRef idx="0">
            <a:schemeClr val="accent1"/>
          </a:fillRef>
          <a:effectRef idx="0">
            <a:schemeClr val="accent1"/>
          </a:effectRef>
          <a:fontRef idx="minor">
            <a:schemeClr val="tx1"/>
          </a:fontRef>
        </p:style>
      </p:cxnSp>
      <p:sp>
        <p:nvSpPr>
          <p:cNvPr id="110" name="TextBox 109">
            <a:extLst>
              <a:ext uri="{FF2B5EF4-FFF2-40B4-BE49-F238E27FC236}">
                <a16:creationId xmlns:a16="http://schemas.microsoft.com/office/drawing/2014/main" id="{0177D887-FF37-4974-844F-5AACC23D3819}"/>
              </a:ext>
            </a:extLst>
          </p:cNvPr>
          <p:cNvSpPr txBox="1"/>
          <p:nvPr/>
        </p:nvSpPr>
        <p:spPr>
          <a:xfrm>
            <a:off x="1806898" y="5408596"/>
            <a:ext cx="974907" cy="430887"/>
          </a:xfrm>
          <a:prstGeom prst="rect">
            <a:avLst/>
          </a:prstGeom>
          <a:noFill/>
          <a:ln>
            <a:noFill/>
          </a:ln>
        </p:spPr>
        <p:txBody>
          <a:bodyPr wrap="square" rtlCol="0">
            <a:spAutoFit/>
          </a:bodyPr>
          <a:lstStyle/>
          <a:p>
            <a:pPr algn="ctr"/>
            <a:r>
              <a:rPr lang="en-GB" sz="1100" dirty="0"/>
              <a:t>Concordat (1933)</a:t>
            </a:r>
          </a:p>
        </p:txBody>
      </p:sp>
      <p:pic>
        <p:nvPicPr>
          <p:cNvPr id="1061" name="Picture 10" descr="https://static.thenounproject.com/png/2884560-200.png">
            <a:extLst>
              <a:ext uri="{FF2B5EF4-FFF2-40B4-BE49-F238E27FC236}">
                <a16:creationId xmlns:a16="http://schemas.microsoft.com/office/drawing/2014/main" id="{3236C221-EAAB-4363-8A31-B1CD1C095C3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529355" y="5408596"/>
            <a:ext cx="450289" cy="450289"/>
          </a:xfrm>
          <a:prstGeom prst="rect">
            <a:avLst/>
          </a:prstGeom>
          <a:noFill/>
          <a:extLst>
            <a:ext uri="{909E8E84-426E-40DD-AFC4-6F175D3DCCD1}">
              <a14:hiddenFill xmlns:a14="http://schemas.microsoft.com/office/drawing/2010/main">
                <a:solidFill>
                  <a:srgbClr val="FFFFFF"/>
                </a:solidFill>
              </a14:hiddenFill>
            </a:ext>
          </a:extLst>
        </p:spPr>
      </p:pic>
      <p:grpSp>
        <p:nvGrpSpPr>
          <p:cNvPr id="1067" name="Group 1066">
            <a:extLst>
              <a:ext uri="{FF2B5EF4-FFF2-40B4-BE49-F238E27FC236}">
                <a16:creationId xmlns:a16="http://schemas.microsoft.com/office/drawing/2014/main" id="{E6C347AD-8C84-4C95-8E70-39C1A10034DE}"/>
              </a:ext>
            </a:extLst>
          </p:cNvPr>
          <p:cNvGrpSpPr/>
          <p:nvPr/>
        </p:nvGrpSpPr>
        <p:grpSpPr>
          <a:xfrm>
            <a:off x="2692433" y="5808099"/>
            <a:ext cx="515356" cy="505939"/>
            <a:chOff x="3307478" y="6010187"/>
            <a:chExt cx="515356" cy="505939"/>
          </a:xfrm>
        </p:grpSpPr>
        <p:pic>
          <p:nvPicPr>
            <p:cNvPr id="1062" name="Picture 12" descr="https://static.thenounproject.com/png/2195146-200.png">
              <a:extLst>
                <a:ext uri="{FF2B5EF4-FFF2-40B4-BE49-F238E27FC236}">
                  <a16:creationId xmlns:a16="http://schemas.microsoft.com/office/drawing/2014/main" id="{3D122951-8B8B-4CB3-83F9-AADDD236DC9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307478" y="6147260"/>
              <a:ext cx="368866" cy="368866"/>
            </a:xfrm>
            <a:prstGeom prst="rect">
              <a:avLst/>
            </a:prstGeom>
            <a:noFill/>
            <a:extLst>
              <a:ext uri="{909E8E84-426E-40DD-AFC4-6F175D3DCCD1}">
                <a14:hiddenFill xmlns:a14="http://schemas.microsoft.com/office/drawing/2010/main">
                  <a:solidFill>
                    <a:srgbClr val="FFFFFF"/>
                  </a:solidFill>
                </a14:hiddenFill>
              </a:ext>
            </a:extLst>
          </p:spPr>
        </p:pic>
        <p:pic>
          <p:nvPicPr>
            <p:cNvPr id="116" name="Picture 14" descr="https://static.thenounproject.com/png/1379158-200.png">
              <a:extLst>
                <a:ext uri="{FF2B5EF4-FFF2-40B4-BE49-F238E27FC236}">
                  <a16:creationId xmlns:a16="http://schemas.microsoft.com/office/drawing/2014/main" id="{88BD56EB-CFFA-46A3-855F-D9B574DA021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48685" y="6010187"/>
              <a:ext cx="274149" cy="274149"/>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119" name="Straight Connector 118">
            <a:extLst>
              <a:ext uri="{FF2B5EF4-FFF2-40B4-BE49-F238E27FC236}">
                <a16:creationId xmlns:a16="http://schemas.microsoft.com/office/drawing/2014/main" id="{466FCA66-0039-463A-B2E9-649276ADFE36}"/>
              </a:ext>
            </a:extLst>
          </p:cNvPr>
          <p:cNvCxnSpPr>
            <a:cxnSpLocks/>
            <a:stCxn id="122" idx="0"/>
            <a:endCxn id="40" idx="2"/>
          </p:cNvCxnSpPr>
          <p:nvPr/>
        </p:nvCxnSpPr>
        <p:spPr>
          <a:xfrm flipV="1">
            <a:off x="3627665" y="5702323"/>
            <a:ext cx="201825" cy="186005"/>
          </a:xfrm>
          <a:prstGeom prst="line">
            <a:avLst/>
          </a:prstGeom>
        </p:spPr>
        <p:style>
          <a:lnRef idx="1">
            <a:schemeClr val="accent1"/>
          </a:lnRef>
          <a:fillRef idx="0">
            <a:schemeClr val="accent1"/>
          </a:fillRef>
          <a:effectRef idx="0">
            <a:schemeClr val="accent1"/>
          </a:effectRef>
          <a:fontRef idx="minor">
            <a:schemeClr val="tx1"/>
          </a:fontRef>
        </p:style>
      </p:cxnSp>
      <p:sp>
        <p:nvSpPr>
          <p:cNvPr id="122" name="TextBox 121">
            <a:extLst>
              <a:ext uri="{FF2B5EF4-FFF2-40B4-BE49-F238E27FC236}">
                <a16:creationId xmlns:a16="http://schemas.microsoft.com/office/drawing/2014/main" id="{9C1A0602-880A-4521-80EE-EE4712989054}"/>
              </a:ext>
            </a:extLst>
          </p:cNvPr>
          <p:cNvSpPr txBox="1"/>
          <p:nvPr/>
        </p:nvSpPr>
        <p:spPr>
          <a:xfrm>
            <a:off x="3045272" y="5888328"/>
            <a:ext cx="1164786" cy="430887"/>
          </a:xfrm>
          <a:prstGeom prst="rect">
            <a:avLst/>
          </a:prstGeom>
          <a:noFill/>
          <a:ln>
            <a:noFill/>
          </a:ln>
        </p:spPr>
        <p:txBody>
          <a:bodyPr wrap="square" rtlCol="0">
            <a:spAutoFit/>
          </a:bodyPr>
          <a:lstStyle/>
          <a:p>
            <a:pPr algn="ctr"/>
            <a:r>
              <a:rPr lang="en-GB" sz="1100" dirty="0"/>
              <a:t>Catholic youth activities banned</a:t>
            </a:r>
          </a:p>
        </p:txBody>
      </p:sp>
      <p:cxnSp>
        <p:nvCxnSpPr>
          <p:cNvPr id="129" name="Straight Connector 128">
            <a:extLst>
              <a:ext uri="{FF2B5EF4-FFF2-40B4-BE49-F238E27FC236}">
                <a16:creationId xmlns:a16="http://schemas.microsoft.com/office/drawing/2014/main" id="{C02827FF-2713-444C-9E6C-89C6C703BC2E}"/>
              </a:ext>
            </a:extLst>
          </p:cNvPr>
          <p:cNvCxnSpPr>
            <a:cxnSpLocks/>
            <a:stCxn id="130" idx="0"/>
            <a:endCxn id="93" idx="2"/>
          </p:cNvCxnSpPr>
          <p:nvPr/>
        </p:nvCxnSpPr>
        <p:spPr>
          <a:xfrm flipV="1">
            <a:off x="6080476" y="5511398"/>
            <a:ext cx="0" cy="362191"/>
          </a:xfrm>
          <a:prstGeom prst="line">
            <a:avLst/>
          </a:prstGeom>
        </p:spPr>
        <p:style>
          <a:lnRef idx="1">
            <a:schemeClr val="accent1"/>
          </a:lnRef>
          <a:fillRef idx="0">
            <a:schemeClr val="accent1"/>
          </a:fillRef>
          <a:effectRef idx="0">
            <a:schemeClr val="accent1"/>
          </a:effectRef>
          <a:fontRef idx="minor">
            <a:schemeClr val="tx1"/>
          </a:fontRef>
        </p:style>
      </p:cxnSp>
      <p:sp>
        <p:nvSpPr>
          <p:cNvPr id="130" name="TextBox 129">
            <a:extLst>
              <a:ext uri="{FF2B5EF4-FFF2-40B4-BE49-F238E27FC236}">
                <a16:creationId xmlns:a16="http://schemas.microsoft.com/office/drawing/2014/main" id="{AC132ADC-729F-4378-AA60-345004AF1CC9}"/>
              </a:ext>
            </a:extLst>
          </p:cNvPr>
          <p:cNvSpPr txBox="1"/>
          <p:nvPr/>
        </p:nvSpPr>
        <p:spPr>
          <a:xfrm>
            <a:off x="5498083" y="5873589"/>
            <a:ext cx="1164786" cy="600164"/>
          </a:xfrm>
          <a:prstGeom prst="rect">
            <a:avLst/>
          </a:prstGeom>
          <a:noFill/>
          <a:ln>
            <a:noFill/>
          </a:ln>
        </p:spPr>
        <p:txBody>
          <a:bodyPr wrap="square" rtlCol="0">
            <a:spAutoFit/>
          </a:bodyPr>
          <a:lstStyle/>
          <a:p>
            <a:pPr algn="ctr"/>
            <a:r>
              <a:rPr lang="en-GB" sz="1100" dirty="0"/>
              <a:t>Formation of the Reich Church (1936)</a:t>
            </a:r>
          </a:p>
        </p:txBody>
      </p:sp>
      <p:grpSp>
        <p:nvGrpSpPr>
          <p:cNvPr id="1082" name="Group 1081">
            <a:extLst>
              <a:ext uri="{FF2B5EF4-FFF2-40B4-BE49-F238E27FC236}">
                <a16:creationId xmlns:a16="http://schemas.microsoft.com/office/drawing/2014/main" id="{5E5B864B-4188-4A22-8ED8-2AF828C6DA41}"/>
              </a:ext>
            </a:extLst>
          </p:cNvPr>
          <p:cNvGrpSpPr/>
          <p:nvPr/>
        </p:nvGrpSpPr>
        <p:grpSpPr>
          <a:xfrm>
            <a:off x="5106803" y="5853273"/>
            <a:ext cx="470720" cy="521197"/>
            <a:chOff x="4448327" y="6021424"/>
            <a:chExt cx="470720" cy="521197"/>
          </a:xfrm>
        </p:grpSpPr>
        <p:pic>
          <p:nvPicPr>
            <p:cNvPr id="1079" name="Picture 14" descr="https://static.thenounproject.com/png/582994-200.png">
              <a:extLst>
                <a:ext uri="{FF2B5EF4-FFF2-40B4-BE49-F238E27FC236}">
                  <a16:creationId xmlns:a16="http://schemas.microsoft.com/office/drawing/2014/main" id="{B0D09E1B-6B67-4D30-8231-FA1CB74F72F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05871" y="6129445"/>
              <a:ext cx="413176" cy="413176"/>
            </a:xfrm>
            <a:prstGeom prst="rect">
              <a:avLst/>
            </a:prstGeom>
            <a:noFill/>
            <a:extLst>
              <a:ext uri="{909E8E84-426E-40DD-AFC4-6F175D3DCCD1}">
                <a14:hiddenFill xmlns:a14="http://schemas.microsoft.com/office/drawing/2010/main">
                  <a:solidFill>
                    <a:srgbClr val="FFFFFF"/>
                  </a:solidFill>
                </a14:hiddenFill>
              </a:ext>
            </a:extLst>
          </p:spPr>
        </p:pic>
        <p:pic>
          <p:nvPicPr>
            <p:cNvPr id="1081" name="Picture 18" descr="File:Nazi swastika clean reduce.png - Wikimedia Commons">
              <a:extLst>
                <a:ext uri="{FF2B5EF4-FFF2-40B4-BE49-F238E27FC236}">
                  <a16:creationId xmlns:a16="http://schemas.microsoft.com/office/drawing/2014/main" id="{6C60754F-0000-479D-9C1C-8AB372D393DB}"/>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448327" y="6021424"/>
              <a:ext cx="216435" cy="21604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9" name="Group 78">
            <a:extLst>
              <a:ext uri="{FF2B5EF4-FFF2-40B4-BE49-F238E27FC236}">
                <a16:creationId xmlns:a16="http://schemas.microsoft.com/office/drawing/2014/main" id="{91837984-162B-485B-B7F4-9C897A5CE47F}"/>
              </a:ext>
            </a:extLst>
          </p:cNvPr>
          <p:cNvGrpSpPr/>
          <p:nvPr/>
        </p:nvGrpSpPr>
        <p:grpSpPr>
          <a:xfrm>
            <a:off x="1706825" y="1860821"/>
            <a:ext cx="1860593" cy="2727025"/>
            <a:chOff x="1706825" y="1860821"/>
            <a:chExt cx="1860593" cy="2727025"/>
          </a:xfrm>
        </p:grpSpPr>
        <p:sp>
          <p:nvSpPr>
            <p:cNvPr id="34" name="TextBox 33">
              <a:extLst>
                <a:ext uri="{FF2B5EF4-FFF2-40B4-BE49-F238E27FC236}">
                  <a16:creationId xmlns:a16="http://schemas.microsoft.com/office/drawing/2014/main" id="{41581FC3-7A02-41EE-9F6C-5E51448EB9E2}"/>
                </a:ext>
              </a:extLst>
            </p:cNvPr>
            <p:cNvSpPr txBox="1"/>
            <p:nvPr/>
          </p:nvSpPr>
          <p:spPr>
            <a:xfrm>
              <a:off x="1715135" y="1949658"/>
              <a:ext cx="1373739" cy="261610"/>
            </a:xfrm>
            <a:prstGeom prst="rect">
              <a:avLst/>
            </a:prstGeom>
            <a:noFill/>
            <a:ln>
              <a:noFill/>
            </a:ln>
          </p:spPr>
          <p:txBody>
            <a:bodyPr wrap="square" rtlCol="0">
              <a:spAutoFit/>
            </a:bodyPr>
            <a:lstStyle/>
            <a:p>
              <a:pPr algn="r"/>
              <a:r>
                <a:rPr lang="en-GB" sz="1100" dirty="0"/>
                <a:t>Newspapers</a:t>
              </a:r>
            </a:p>
          </p:txBody>
        </p:sp>
        <p:cxnSp>
          <p:nvCxnSpPr>
            <p:cNvPr id="35" name="Straight Connector 34">
              <a:extLst>
                <a:ext uri="{FF2B5EF4-FFF2-40B4-BE49-F238E27FC236}">
                  <a16:creationId xmlns:a16="http://schemas.microsoft.com/office/drawing/2014/main" id="{CD072BC6-0D2A-4F82-9842-2EE0153B2090}"/>
                </a:ext>
              </a:extLst>
            </p:cNvPr>
            <p:cNvCxnSpPr>
              <a:cxnSpLocks/>
              <a:endCxn id="23" idx="1"/>
            </p:cNvCxnSpPr>
            <p:nvPr/>
          </p:nvCxnSpPr>
          <p:spPr>
            <a:xfrm>
              <a:off x="3375316" y="3207996"/>
              <a:ext cx="192102" cy="2271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16817A98-DE24-4E1C-9174-26B1C1E48BCD}"/>
                </a:ext>
              </a:extLst>
            </p:cNvPr>
            <p:cNvCxnSpPr>
              <a:cxnSpLocks/>
            </p:cNvCxnSpPr>
            <p:nvPr/>
          </p:nvCxnSpPr>
          <p:spPr>
            <a:xfrm flipH="1" flipV="1">
              <a:off x="3350351" y="2080463"/>
              <a:ext cx="14593" cy="2240883"/>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B1422BD7-0A73-4634-8BF4-A0312D0A1852}"/>
                </a:ext>
              </a:extLst>
            </p:cNvPr>
            <p:cNvCxnSpPr>
              <a:cxnSpLocks/>
              <a:stCxn id="34" idx="3"/>
            </p:cNvCxnSpPr>
            <p:nvPr/>
          </p:nvCxnSpPr>
          <p:spPr>
            <a:xfrm>
              <a:off x="3088874" y="2080463"/>
              <a:ext cx="262733" cy="0"/>
            </a:xfrm>
            <a:prstGeom prst="line">
              <a:avLst/>
            </a:prstGeom>
          </p:spPr>
          <p:style>
            <a:lnRef idx="1">
              <a:schemeClr val="accent1"/>
            </a:lnRef>
            <a:fillRef idx="0">
              <a:schemeClr val="accent1"/>
            </a:fillRef>
            <a:effectRef idx="0">
              <a:schemeClr val="accent1"/>
            </a:effectRef>
            <a:fontRef idx="minor">
              <a:schemeClr val="tx1"/>
            </a:fontRef>
          </p:style>
        </p:cxnSp>
        <p:pic>
          <p:nvPicPr>
            <p:cNvPr id="72" name="Picture 20" descr="https://static.thenounproject.com/png/154015-200.png">
              <a:extLst>
                <a:ext uri="{FF2B5EF4-FFF2-40B4-BE49-F238E27FC236}">
                  <a16:creationId xmlns:a16="http://schemas.microsoft.com/office/drawing/2014/main" id="{719A1FA0-B7E7-4D27-93DB-4AEB48B07034}"/>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743079" y="1860821"/>
              <a:ext cx="439284" cy="439284"/>
            </a:xfrm>
            <a:prstGeom prst="rect">
              <a:avLst/>
            </a:prstGeom>
            <a:noFill/>
            <a:extLst>
              <a:ext uri="{909E8E84-426E-40DD-AFC4-6F175D3DCCD1}">
                <a14:hiddenFill xmlns:a14="http://schemas.microsoft.com/office/drawing/2010/main">
                  <a:solidFill>
                    <a:srgbClr val="FFFFFF"/>
                  </a:solidFill>
                </a14:hiddenFill>
              </a:ext>
            </a:extLst>
          </p:spPr>
        </p:pic>
        <p:sp>
          <p:nvSpPr>
            <p:cNvPr id="157" name="TextBox 156">
              <a:extLst>
                <a:ext uri="{FF2B5EF4-FFF2-40B4-BE49-F238E27FC236}">
                  <a16:creationId xmlns:a16="http://schemas.microsoft.com/office/drawing/2014/main" id="{3C3D165F-C09F-4102-BF18-97B7E0191072}"/>
                </a:ext>
              </a:extLst>
            </p:cNvPr>
            <p:cNvSpPr txBox="1"/>
            <p:nvPr/>
          </p:nvSpPr>
          <p:spPr>
            <a:xfrm>
              <a:off x="1723361" y="4177491"/>
              <a:ext cx="1373739" cy="261610"/>
            </a:xfrm>
            <a:prstGeom prst="rect">
              <a:avLst/>
            </a:prstGeom>
            <a:noFill/>
            <a:ln>
              <a:noFill/>
            </a:ln>
          </p:spPr>
          <p:txBody>
            <a:bodyPr wrap="square" rtlCol="0">
              <a:spAutoFit/>
            </a:bodyPr>
            <a:lstStyle/>
            <a:p>
              <a:pPr algn="r"/>
              <a:r>
                <a:rPr lang="en-GB" sz="1100" dirty="0"/>
                <a:t>Rallies</a:t>
              </a:r>
            </a:p>
          </p:txBody>
        </p:sp>
        <p:cxnSp>
          <p:nvCxnSpPr>
            <p:cNvPr id="158" name="Straight Connector 157">
              <a:extLst>
                <a:ext uri="{FF2B5EF4-FFF2-40B4-BE49-F238E27FC236}">
                  <a16:creationId xmlns:a16="http://schemas.microsoft.com/office/drawing/2014/main" id="{FF95D547-889E-4861-84B1-917F6EDC855D}"/>
                </a:ext>
              </a:extLst>
            </p:cNvPr>
            <p:cNvCxnSpPr>
              <a:cxnSpLocks/>
              <a:stCxn id="157" idx="3"/>
            </p:cNvCxnSpPr>
            <p:nvPr/>
          </p:nvCxnSpPr>
          <p:spPr>
            <a:xfrm>
              <a:off x="3097100" y="4308296"/>
              <a:ext cx="262733" cy="0"/>
            </a:xfrm>
            <a:prstGeom prst="line">
              <a:avLst/>
            </a:prstGeom>
          </p:spPr>
          <p:style>
            <a:lnRef idx="1">
              <a:schemeClr val="accent1"/>
            </a:lnRef>
            <a:fillRef idx="0">
              <a:schemeClr val="accent1"/>
            </a:fillRef>
            <a:effectRef idx="0">
              <a:schemeClr val="accent1"/>
            </a:effectRef>
            <a:fontRef idx="minor">
              <a:schemeClr val="tx1"/>
            </a:fontRef>
          </p:style>
        </p:cxnSp>
        <p:pic>
          <p:nvPicPr>
            <p:cNvPr id="73" name="Picture 22" descr="https://static.thenounproject.com/png/48293-200.png">
              <a:extLst>
                <a:ext uri="{FF2B5EF4-FFF2-40B4-BE49-F238E27FC236}">
                  <a16:creationId xmlns:a16="http://schemas.microsoft.com/office/drawing/2014/main" id="{D0BDF273-C1BC-49D2-86E1-1DCF5BF9C807}"/>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709671" y="4010852"/>
              <a:ext cx="576994" cy="576994"/>
            </a:xfrm>
            <a:prstGeom prst="rect">
              <a:avLst/>
            </a:prstGeom>
            <a:noFill/>
            <a:extLst>
              <a:ext uri="{909E8E84-426E-40DD-AFC4-6F175D3DCCD1}">
                <a14:hiddenFill xmlns:a14="http://schemas.microsoft.com/office/drawing/2010/main">
                  <a:solidFill>
                    <a:srgbClr val="FFFFFF"/>
                  </a:solidFill>
                </a14:hiddenFill>
              </a:ext>
            </a:extLst>
          </p:spPr>
        </p:pic>
        <p:sp>
          <p:nvSpPr>
            <p:cNvPr id="160" name="TextBox 159">
              <a:extLst>
                <a:ext uri="{FF2B5EF4-FFF2-40B4-BE49-F238E27FC236}">
                  <a16:creationId xmlns:a16="http://schemas.microsoft.com/office/drawing/2014/main" id="{5912E012-B55C-411D-B3F2-2965792F6410}"/>
                </a:ext>
              </a:extLst>
            </p:cNvPr>
            <p:cNvSpPr txBox="1"/>
            <p:nvPr/>
          </p:nvSpPr>
          <p:spPr>
            <a:xfrm>
              <a:off x="1715135" y="3077191"/>
              <a:ext cx="1373739" cy="261610"/>
            </a:xfrm>
            <a:prstGeom prst="rect">
              <a:avLst/>
            </a:prstGeom>
            <a:noFill/>
            <a:ln>
              <a:noFill/>
            </a:ln>
          </p:spPr>
          <p:txBody>
            <a:bodyPr wrap="square" rtlCol="0">
              <a:spAutoFit/>
            </a:bodyPr>
            <a:lstStyle/>
            <a:p>
              <a:pPr algn="r"/>
              <a:r>
                <a:rPr lang="en-GB" sz="1100" dirty="0"/>
                <a:t>Posters</a:t>
              </a:r>
            </a:p>
          </p:txBody>
        </p:sp>
        <p:cxnSp>
          <p:nvCxnSpPr>
            <p:cNvPr id="161" name="Straight Connector 160">
              <a:extLst>
                <a:ext uri="{FF2B5EF4-FFF2-40B4-BE49-F238E27FC236}">
                  <a16:creationId xmlns:a16="http://schemas.microsoft.com/office/drawing/2014/main" id="{67A093B0-344B-4B71-9ACB-BBB9E98AF3AB}"/>
                </a:ext>
              </a:extLst>
            </p:cNvPr>
            <p:cNvCxnSpPr>
              <a:cxnSpLocks/>
              <a:stCxn id="160" idx="3"/>
            </p:cNvCxnSpPr>
            <p:nvPr/>
          </p:nvCxnSpPr>
          <p:spPr>
            <a:xfrm>
              <a:off x="3088874" y="3207996"/>
              <a:ext cx="262733" cy="0"/>
            </a:xfrm>
            <a:prstGeom prst="line">
              <a:avLst/>
            </a:prstGeom>
          </p:spPr>
          <p:style>
            <a:lnRef idx="1">
              <a:schemeClr val="accent1"/>
            </a:lnRef>
            <a:fillRef idx="0">
              <a:schemeClr val="accent1"/>
            </a:fillRef>
            <a:effectRef idx="0">
              <a:schemeClr val="accent1"/>
            </a:effectRef>
            <a:fontRef idx="minor">
              <a:schemeClr val="tx1"/>
            </a:fontRef>
          </p:style>
        </p:cxnSp>
        <p:sp>
          <p:nvSpPr>
            <p:cNvPr id="162" name="TextBox 161">
              <a:extLst>
                <a:ext uri="{FF2B5EF4-FFF2-40B4-BE49-F238E27FC236}">
                  <a16:creationId xmlns:a16="http://schemas.microsoft.com/office/drawing/2014/main" id="{5912E989-2879-498A-9D66-454275592B95}"/>
                </a:ext>
              </a:extLst>
            </p:cNvPr>
            <p:cNvSpPr txBox="1"/>
            <p:nvPr/>
          </p:nvSpPr>
          <p:spPr>
            <a:xfrm>
              <a:off x="1738844" y="2479736"/>
              <a:ext cx="1373739" cy="261610"/>
            </a:xfrm>
            <a:prstGeom prst="rect">
              <a:avLst/>
            </a:prstGeom>
            <a:noFill/>
            <a:ln>
              <a:noFill/>
            </a:ln>
          </p:spPr>
          <p:txBody>
            <a:bodyPr wrap="square" rtlCol="0">
              <a:spAutoFit/>
            </a:bodyPr>
            <a:lstStyle/>
            <a:p>
              <a:pPr algn="r"/>
              <a:r>
                <a:rPr lang="en-GB" sz="1100" dirty="0"/>
                <a:t>Radio</a:t>
              </a:r>
            </a:p>
          </p:txBody>
        </p:sp>
        <p:cxnSp>
          <p:nvCxnSpPr>
            <p:cNvPr id="163" name="Straight Connector 162">
              <a:extLst>
                <a:ext uri="{FF2B5EF4-FFF2-40B4-BE49-F238E27FC236}">
                  <a16:creationId xmlns:a16="http://schemas.microsoft.com/office/drawing/2014/main" id="{8315C068-F316-4BD9-83B7-15589C77D389}"/>
                </a:ext>
              </a:extLst>
            </p:cNvPr>
            <p:cNvCxnSpPr>
              <a:cxnSpLocks/>
              <a:stCxn id="162" idx="3"/>
            </p:cNvCxnSpPr>
            <p:nvPr/>
          </p:nvCxnSpPr>
          <p:spPr>
            <a:xfrm>
              <a:off x="3112583" y="2610541"/>
              <a:ext cx="262733" cy="0"/>
            </a:xfrm>
            <a:prstGeom prst="line">
              <a:avLst/>
            </a:prstGeom>
          </p:spPr>
          <p:style>
            <a:lnRef idx="1">
              <a:schemeClr val="accent1"/>
            </a:lnRef>
            <a:fillRef idx="0">
              <a:schemeClr val="accent1"/>
            </a:fillRef>
            <a:effectRef idx="0">
              <a:schemeClr val="accent1"/>
            </a:effectRef>
            <a:fontRef idx="minor">
              <a:schemeClr val="tx1"/>
            </a:fontRef>
          </p:style>
        </p:cxnSp>
        <p:sp>
          <p:nvSpPr>
            <p:cNvPr id="164" name="TextBox 163">
              <a:extLst>
                <a:ext uri="{FF2B5EF4-FFF2-40B4-BE49-F238E27FC236}">
                  <a16:creationId xmlns:a16="http://schemas.microsoft.com/office/drawing/2014/main" id="{0E5D4A94-5FE7-4A68-9C37-2829FAC36F21}"/>
                </a:ext>
              </a:extLst>
            </p:cNvPr>
            <p:cNvSpPr txBox="1"/>
            <p:nvPr/>
          </p:nvSpPr>
          <p:spPr>
            <a:xfrm>
              <a:off x="1706825" y="3709516"/>
              <a:ext cx="1373739" cy="261610"/>
            </a:xfrm>
            <a:prstGeom prst="rect">
              <a:avLst/>
            </a:prstGeom>
            <a:noFill/>
            <a:ln>
              <a:noFill/>
            </a:ln>
          </p:spPr>
          <p:txBody>
            <a:bodyPr wrap="square" rtlCol="0">
              <a:spAutoFit/>
            </a:bodyPr>
            <a:lstStyle/>
            <a:p>
              <a:pPr algn="r"/>
              <a:r>
                <a:rPr lang="en-GB" sz="1100" dirty="0"/>
                <a:t>Literature</a:t>
              </a:r>
            </a:p>
          </p:txBody>
        </p:sp>
        <p:cxnSp>
          <p:nvCxnSpPr>
            <p:cNvPr id="165" name="Straight Connector 164">
              <a:extLst>
                <a:ext uri="{FF2B5EF4-FFF2-40B4-BE49-F238E27FC236}">
                  <a16:creationId xmlns:a16="http://schemas.microsoft.com/office/drawing/2014/main" id="{80289C91-A785-4D7E-8010-439EB3761A2B}"/>
                </a:ext>
              </a:extLst>
            </p:cNvPr>
            <p:cNvCxnSpPr>
              <a:cxnSpLocks/>
              <a:stCxn id="164" idx="3"/>
            </p:cNvCxnSpPr>
            <p:nvPr/>
          </p:nvCxnSpPr>
          <p:spPr>
            <a:xfrm>
              <a:off x="3080564" y="3840321"/>
              <a:ext cx="262733" cy="0"/>
            </a:xfrm>
            <a:prstGeom prst="line">
              <a:avLst/>
            </a:prstGeom>
          </p:spPr>
          <p:style>
            <a:lnRef idx="1">
              <a:schemeClr val="accent1"/>
            </a:lnRef>
            <a:fillRef idx="0">
              <a:schemeClr val="accent1"/>
            </a:fillRef>
            <a:effectRef idx="0">
              <a:schemeClr val="accent1"/>
            </a:effectRef>
            <a:fontRef idx="minor">
              <a:schemeClr val="tx1"/>
            </a:fontRef>
          </p:style>
        </p:cxnSp>
        <p:pic>
          <p:nvPicPr>
            <p:cNvPr id="75" name="Picture 24" descr="https://static.thenounproject.com/png/697575-200.png">
              <a:extLst>
                <a:ext uri="{FF2B5EF4-FFF2-40B4-BE49-F238E27FC236}">
                  <a16:creationId xmlns:a16="http://schemas.microsoft.com/office/drawing/2014/main" id="{308A6225-B76F-4AED-B54F-D4E7F358AA2B}"/>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751364" y="2329535"/>
              <a:ext cx="478096" cy="478096"/>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6" descr="https://static.thenounproject.com/png/2012684-200.png">
              <a:extLst>
                <a:ext uri="{FF2B5EF4-FFF2-40B4-BE49-F238E27FC236}">
                  <a16:creationId xmlns:a16="http://schemas.microsoft.com/office/drawing/2014/main" id="{EFBB869E-61E6-482A-8354-DEC84A459418}"/>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743079" y="2950063"/>
              <a:ext cx="478096" cy="478096"/>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8" descr="https://static.thenounproject.com/png/137857-200.png">
              <a:extLst>
                <a:ext uri="{FF2B5EF4-FFF2-40B4-BE49-F238E27FC236}">
                  <a16:creationId xmlns:a16="http://schemas.microsoft.com/office/drawing/2014/main" id="{BDE475A6-6C70-46B7-B05C-3765DE360250}"/>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751364" y="3607269"/>
              <a:ext cx="478096" cy="478096"/>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174" name="Straight Connector 173">
            <a:extLst>
              <a:ext uri="{FF2B5EF4-FFF2-40B4-BE49-F238E27FC236}">
                <a16:creationId xmlns:a16="http://schemas.microsoft.com/office/drawing/2014/main" id="{8A783A3A-E48F-4926-BC4E-98DB646278A6}"/>
              </a:ext>
            </a:extLst>
          </p:cNvPr>
          <p:cNvCxnSpPr>
            <a:cxnSpLocks/>
          </p:cNvCxnSpPr>
          <p:nvPr/>
        </p:nvCxnSpPr>
        <p:spPr>
          <a:xfrm flipV="1">
            <a:off x="7437474" y="5038334"/>
            <a:ext cx="3769242" cy="7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51DCCA5E-6A1A-4630-98EA-898F4B32CB09}"/>
              </a:ext>
            </a:extLst>
          </p:cNvPr>
          <p:cNvCxnSpPr>
            <a:cxnSpLocks/>
            <a:stCxn id="46" idx="0"/>
          </p:cNvCxnSpPr>
          <p:nvPr/>
        </p:nvCxnSpPr>
        <p:spPr>
          <a:xfrm flipV="1">
            <a:off x="11206716" y="5046294"/>
            <a:ext cx="0" cy="171792"/>
          </a:xfrm>
          <a:prstGeom prst="line">
            <a:avLst/>
          </a:prstGeom>
        </p:spPr>
        <p:style>
          <a:lnRef idx="1">
            <a:schemeClr val="accent1"/>
          </a:lnRef>
          <a:fillRef idx="0">
            <a:schemeClr val="accent1"/>
          </a:fillRef>
          <a:effectRef idx="0">
            <a:schemeClr val="accent1"/>
          </a:effectRef>
          <a:fontRef idx="minor">
            <a:schemeClr val="tx1"/>
          </a:fontRef>
        </p:style>
      </p:cxnSp>
      <p:sp>
        <p:nvSpPr>
          <p:cNvPr id="185" name="TextBox 184">
            <a:extLst>
              <a:ext uri="{FF2B5EF4-FFF2-40B4-BE49-F238E27FC236}">
                <a16:creationId xmlns:a16="http://schemas.microsoft.com/office/drawing/2014/main" id="{6A3B2E8E-37C4-44EA-B312-5FD4F7C3D382}"/>
              </a:ext>
            </a:extLst>
          </p:cNvPr>
          <p:cNvSpPr txBox="1"/>
          <p:nvPr/>
        </p:nvSpPr>
        <p:spPr>
          <a:xfrm>
            <a:off x="9338765" y="5212770"/>
            <a:ext cx="1319040" cy="600164"/>
          </a:xfrm>
          <a:prstGeom prst="rect">
            <a:avLst/>
          </a:prstGeom>
          <a:noFill/>
          <a:ln>
            <a:noFill/>
          </a:ln>
        </p:spPr>
        <p:txBody>
          <a:bodyPr wrap="square" rtlCol="0">
            <a:spAutoFit/>
          </a:bodyPr>
          <a:lstStyle/>
          <a:p>
            <a:pPr algn="ctr"/>
            <a:r>
              <a:rPr lang="en-GB" sz="1100" dirty="0"/>
              <a:t>‘Monumental style’ of buildings encouraged</a:t>
            </a:r>
          </a:p>
        </p:txBody>
      </p:sp>
      <p:cxnSp>
        <p:nvCxnSpPr>
          <p:cNvPr id="186" name="Straight Connector 185">
            <a:extLst>
              <a:ext uri="{FF2B5EF4-FFF2-40B4-BE49-F238E27FC236}">
                <a16:creationId xmlns:a16="http://schemas.microsoft.com/office/drawing/2014/main" id="{6EC5A4EA-11AD-434B-93AF-BB2DE79A74CA}"/>
              </a:ext>
            </a:extLst>
          </p:cNvPr>
          <p:cNvCxnSpPr>
            <a:cxnSpLocks/>
            <a:stCxn id="185" idx="0"/>
          </p:cNvCxnSpPr>
          <p:nvPr/>
        </p:nvCxnSpPr>
        <p:spPr>
          <a:xfrm flipV="1">
            <a:off x="9998285" y="5040978"/>
            <a:ext cx="0" cy="171792"/>
          </a:xfrm>
          <a:prstGeom prst="line">
            <a:avLst/>
          </a:prstGeom>
        </p:spPr>
        <p:style>
          <a:lnRef idx="1">
            <a:schemeClr val="accent1"/>
          </a:lnRef>
          <a:fillRef idx="0">
            <a:schemeClr val="accent1"/>
          </a:fillRef>
          <a:effectRef idx="0">
            <a:schemeClr val="accent1"/>
          </a:effectRef>
          <a:fontRef idx="minor">
            <a:schemeClr val="tx1"/>
          </a:fontRef>
        </p:style>
      </p:cxnSp>
      <p:sp>
        <p:nvSpPr>
          <p:cNvPr id="187" name="TextBox 186">
            <a:extLst>
              <a:ext uri="{FF2B5EF4-FFF2-40B4-BE49-F238E27FC236}">
                <a16:creationId xmlns:a16="http://schemas.microsoft.com/office/drawing/2014/main" id="{66ED11CF-E26C-4AB1-8957-6FBD80DEB491}"/>
              </a:ext>
            </a:extLst>
          </p:cNvPr>
          <p:cNvSpPr txBox="1"/>
          <p:nvPr/>
        </p:nvSpPr>
        <p:spPr>
          <a:xfrm>
            <a:off x="8130334" y="5217775"/>
            <a:ext cx="1319040" cy="769441"/>
          </a:xfrm>
          <a:prstGeom prst="rect">
            <a:avLst/>
          </a:prstGeom>
          <a:noFill/>
          <a:ln>
            <a:noFill/>
          </a:ln>
        </p:spPr>
        <p:txBody>
          <a:bodyPr wrap="square" rtlCol="0">
            <a:spAutoFit/>
          </a:bodyPr>
          <a:lstStyle/>
          <a:p>
            <a:pPr algn="ctr"/>
            <a:r>
              <a:rPr lang="en-GB" sz="1100" dirty="0"/>
              <a:t>Art should stress romantic ideas about Germany’s past </a:t>
            </a:r>
          </a:p>
        </p:txBody>
      </p:sp>
      <p:cxnSp>
        <p:nvCxnSpPr>
          <p:cNvPr id="188" name="Straight Connector 187">
            <a:extLst>
              <a:ext uri="{FF2B5EF4-FFF2-40B4-BE49-F238E27FC236}">
                <a16:creationId xmlns:a16="http://schemas.microsoft.com/office/drawing/2014/main" id="{3B632BB3-3448-4F88-8B5E-9C25ACCDDA3D}"/>
              </a:ext>
            </a:extLst>
          </p:cNvPr>
          <p:cNvCxnSpPr>
            <a:cxnSpLocks/>
            <a:stCxn id="187" idx="0"/>
          </p:cNvCxnSpPr>
          <p:nvPr/>
        </p:nvCxnSpPr>
        <p:spPr>
          <a:xfrm flipV="1">
            <a:off x="8789854" y="5045983"/>
            <a:ext cx="0" cy="171792"/>
          </a:xfrm>
          <a:prstGeom prst="line">
            <a:avLst/>
          </a:prstGeom>
        </p:spPr>
        <p:style>
          <a:lnRef idx="1">
            <a:schemeClr val="accent1"/>
          </a:lnRef>
          <a:fillRef idx="0">
            <a:schemeClr val="accent1"/>
          </a:fillRef>
          <a:effectRef idx="0">
            <a:schemeClr val="accent1"/>
          </a:effectRef>
          <a:fontRef idx="minor">
            <a:schemeClr val="tx1"/>
          </a:fontRef>
        </p:style>
      </p:cxnSp>
      <p:sp>
        <p:nvSpPr>
          <p:cNvPr id="190" name="TextBox 189">
            <a:extLst>
              <a:ext uri="{FF2B5EF4-FFF2-40B4-BE49-F238E27FC236}">
                <a16:creationId xmlns:a16="http://schemas.microsoft.com/office/drawing/2014/main" id="{54761412-F03C-40A6-9087-F07DB675CBB8}"/>
              </a:ext>
            </a:extLst>
          </p:cNvPr>
          <p:cNvSpPr txBox="1"/>
          <p:nvPr/>
        </p:nvSpPr>
        <p:spPr>
          <a:xfrm>
            <a:off x="6796279" y="5223000"/>
            <a:ext cx="1319040" cy="938719"/>
          </a:xfrm>
          <a:prstGeom prst="rect">
            <a:avLst/>
          </a:prstGeom>
          <a:noFill/>
          <a:ln>
            <a:noFill/>
          </a:ln>
        </p:spPr>
        <p:txBody>
          <a:bodyPr wrap="square" rtlCol="0">
            <a:spAutoFit/>
          </a:bodyPr>
          <a:lstStyle/>
          <a:p>
            <a:pPr algn="ctr"/>
            <a:r>
              <a:rPr lang="en-GB" sz="1100" dirty="0"/>
              <a:t>Sport encouraged.</a:t>
            </a:r>
          </a:p>
          <a:p>
            <a:pPr algn="ctr"/>
            <a:endParaRPr lang="en-GB" sz="1100" dirty="0"/>
          </a:p>
          <a:p>
            <a:pPr algn="ctr"/>
            <a:r>
              <a:rPr lang="en-GB" sz="1100" dirty="0"/>
              <a:t>Berlin Olympics (1936) was a major showcase event.</a:t>
            </a:r>
          </a:p>
        </p:txBody>
      </p:sp>
      <p:cxnSp>
        <p:nvCxnSpPr>
          <p:cNvPr id="191" name="Straight Connector 190">
            <a:extLst>
              <a:ext uri="{FF2B5EF4-FFF2-40B4-BE49-F238E27FC236}">
                <a16:creationId xmlns:a16="http://schemas.microsoft.com/office/drawing/2014/main" id="{915C530D-9F06-4F4E-AA50-78AECA27ADBD}"/>
              </a:ext>
            </a:extLst>
          </p:cNvPr>
          <p:cNvCxnSpPr>
            <a:cxnSpLocks/>
            <a:stCxn id="190" idx="0"/>
          </p:cNvCxnSpPr>
          <p:nvPr/>
        </p:nvCxnSpPr>
        <p:spPr>
          <a:xfrm flipV="1">
            <a:off x="7455799" y="5051208"/>
            <a:ext cx="0" cy="171792"/>
          </a:xfrm>
          <a:prstGeom prst="line">
            <a:avLst/>
          </a:prstGeom>
        </p:spPr>
        <p:style>
          <a:lnRef idx="1">
            <a:schemeClr val="accent1"/>
          </a:lnRef>
          <a:fillRef idx="0">
            <a:schemeClr val="accent1"/>
          </a:fillRef>
          <a:effectRef idx="0">
            <a:schemeClr val="accent1"/>
          </a:effectRef>
          <a:fontRef idx="minor">
            <a:schemeClr val="tx1"/>
          </a:fontRef>
        </p:style>
      </p:cxnSp>
      <p:pic>
        <p:nvPicPr>
          <p:cNvPr id="100" name="Picture 32" descr="File:Olympic Rings black.svg - Wikimedia Commons">
            <a:extLst>
              <a:ext uri="{FF2B5EF4-FFF2-40B4-BE49-F238E27FC236}">
                <a16:creationId xmlns:a16="http://schemas.microsoft.com/office/drawing/2014/main" id="{B108F58A-04AA-4DBB-9E01-9D245B32C96C}"/>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110571" y="6261810"/>
            <a:ext cx="653806" cy="317198"/>
          </a:xfrm>
          <a:prstGeom prst="rect">
            <a:avLst/>
          </a:prstGeom>
          <a:noFill/>
          <a:extLst>
            <a:ext uri="{909E8E84-426E-40DD-AFC4-6F175D3DCCD1}">
              <a14:hiddenFill xmlns:a14="http://schemas.microsoft.com/office/drawing/2010/main">
                <a:solidFill>
                  <a:srgbClr val="FFFFFF"/>
                </a:solidFill>
              </a14:hiddenFill>
            </a:ext>
          </a:extLst>
        </p:spPr>
      </p:pic>
      <p:sp>
        <p:nvSpPr>
          <p:cNvPr id="101" name="AutoShape 34" descr="https://static.thenounproject.com/png/3233241-200.png">
            <a:extLst>
              <a:ext uri="{FF2B5EF4-FFF2-40B4-BE49-F238E27FC236}">
                <a16:creationId xmlns:a16="http://schemas.microsoft.com/office/drawing/2014/main" id="{BDAAE855-62C3-480C-B222-D4D22278ECE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 name="Picture 36" descr="https://static.thenounproject.com/png/3233241-200.png">
            <a:extLst>
              <a:ext uri="{FF2B5EF4-FFF2-40B4-BE49-F238E27FC236}">
                <a16:creationId xmlns:a16="http://schemas.microsoft.com/office/drawing/2014/main" id="{0D007A46-7B3B-4879-B5A0-80B32A880E84}"/>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8571606" y="6196980"/>
            <a:ext cx="446857" cy="446857"/>
          </a:xfrm>
          <a:prstGeom prst="rect">
            <a:avLst/>
          </a:prstGeom>
          <a:noFill/>
          <a:extLst>
            <a:ext uri="{909E8E84-426E-40DD-AFC4-6F175D3DCCD1}">
              <a14:hiddenFill xmlns:a14="http://schemas.microsoft.com/office/drawing/2010/main">
                <a:solidFill>
                  <a:srgbClr val="FFFFFF"/>
                </a:solidFill>
              </a14:hiddenFill>
            </a:ext>
          </a:extLst>
        </p:spPr>
      </p:pic>
      <p:pic>
        <p:nvPicPr>
          <p:cNvPr id="103" name="Picture 38" descr="https://static.thenounproject.com/png/3096689-200.png">
            <a:extLst>
              <a:ext uri="{FF2B5EF4-FFF2-40B4-BE49-F238E27FC236}">
                <a16:creationId xmlns:a16="http://schemas.microsoft.com/office/drawing/2014/main" id="{32461A57-D594-4F31-BC4D-25FF24462BA4}"/>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9797626" y="6214147"/>
            <a:ext cx="388470" cy="388470"/>
          </a:xfrm>
          <a:prstGeom prst="rect">
            <a:avLst/>
          </a:prstGeom>
          <a:noFill/>
          <a:extLst>
            <a:ext uri="{909E8E84-426E-40DD-AFC4-6F175D3DCCD1}">
              <a14:hiddenFill xmlns:a14="http://schemas.microsoft.com/office/drawing/2010/main">
                <a:solidFill>
                  <a:srgbClr val="FFFFFF"/>
                </a:solidFill>
              </a14:hiddenFill>
            </a:ext>
          </a:extLst>
        </p:spPr>
      </p:pic>
      <p:pic>
        <p:nvPicPr>
          <p:cNvPr id="108" name="Picture 42" descr="https://static.thenounproject.com/png/585969-200.png">
            <a:extLst>
              <a:ext uri="{FF2B5EF4-FFF2-40B4-BE49-F238E27FC236}">
                <a16:creationId xmlns:a16="http://schemas.microsoft.com/office/drawing/2014/main" id="{FB61AA09-931F-4871-907C-03622DE20756}"/>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1019669" y="6222086"/>
            <a:ext cx="370648" cy="370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246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5" y="179475"/>
            <a:ext cx="10172904" cy="572686"/>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Weimar &amp; Nazi Germany – How effective was opposition to the Nazi regime between 1933-1939?</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247318" cy="6592655"/>
          </a:xfrm>
          <a:prstGeom prst="rect">
            <a:avLst/>
          </a:prstGeom>
          <a:noFill/>
          <a:ln>
            <a:noFill/>
          </a:ln>
        </p:spPr>
        <p:txBody>
          <a:bodyPr spcFirstLastPara="1" wrap="square" lIns="91425" tIns="45700" rIns="91425" bIns="45700" anchor="t" anchorCtr="0">
            <a:noAutofit/>
          </a:bodyPr>
          <a:lstStyle/>
          <a:p>
            <a:r>
              <a:rPr lang="en-GB" sz="1100" b="1" u="sng" dirty="0">
                <a:solidFill>
                  <a:schemeClr val="dk1"/>
                </a:solidFill>
                <a:ea typeface="Calibri"/>
                <a:cs typeface="Calibri"/>
                <a:sym typeface="Calibri"/>
              </a:rPr>
              <a:t>Key Words:</a:t>
            </a:r>
          </a:p>
          <a:p>
            <a:endParaRPr lang="en-GB" sz="1100" b="1" u="sng" dirty="0">
              <a:solidFill>
                <a:schemeClr val="dk1"/>
              </a:solidFill>
              <a:ea typeface="Calibri"/>
              <a:cs typeface="Calibri"/>
              <a:sym typeface="Calibri"/>
            </a:endParaRPr>
          </a:p>
          <a:p>
            <a:r>
              <a:rPr lang="en-GB" sz="1100" b="1" dirty="0">
                <a:solidFill>
                  <a:schemeClr val="dk1"/>
                </a:solidFill>
                <a:ea typeface="Calibri"/>
                <a:cs typeface="Calibri"/>
                <a:sym typeface="Calibri"/>
              </a:rPr>
              <a:t>Opposition – </a:t>
            </a:r>
            <a:r>
              <a:rPr lang="en-GB" sz="1100" dirty="0">
                <a:solidFill>
                  <a:schemeClr val="dk1"/>
                </a:solidFill>
                <a:ea typeface="Calibri"/>
                <a:cs typeface="Calibri"/>
                <a:sym typeface="Calibri"/>
              </a:rPr>
              <a:t>resistance or dissent to something.</a:t>
            </a:r>
            <a:endParaRPr lang="en-GB" sz="1100" b="1" dirty="0">
              <a:solidFill>
                <a:schemeClr val="dk1"/>
              </a:solidFill>
              <a:ea typeface="Calibri"/>
              <a:cs typeface="Calibri"/>
              <a:sym typeface="Calibri"/>
            </a:endParaRP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High Command – </a:t>
            </a:r>
            <a:r>
              <a:rPr lang="en-GB" sz="1100" dirty="0">
                <a:solidFill>
                  <a:schemeClr val="dk1"/>
                </a:solidFill>
                <a:ea typeface="Calibri"/>
                <a:cs typeface="Calibri"/>
                <a:sym typeface="Calibri"/>
              </a:rPr>
              <a:t>the senior staff of the army.</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Hitler Youth – </a:t>
            </a:r>
            <a:r>
              <a:rPr lang="en-GB" sz="1100" dirty="0">
                <a:solidFill>
                  <a:schemeClr val="dk1"/>
                </a:solidFill>
                <a:ea typeface="Calibri"/>
                <a:cs typeface="Calibri"/>
                <a:sym typeface="Calibri"/>
              </a:rPr>
              <a:t>the Nazi youth organisation for boys 14-18. Membership was compulsory from 1936.</a:t>
            </a:r>
          </a:p>
          <a:p>
            <a:endParaRPr lang="en-GB" sz="1100" dirty="0">
              <a:solidFill>
                <a:schemeClr val="dk1"/>
              </a:solidFill>
              <a:ea typeface="Calibri"/>
              <a:cs typeface="Calibri"/>
              <a:sym typeface="Calibri"/>
            </a:endParaRPr>
          </a:p>
          <a:p>
            <a:r>
              <a:rPr lang="en-GB" sz="1100" b="1" dirty="0">
                <a:solidFill>
                  <a:schemeClr val="dk1"/>
                </a:solidFill>
                <a:ea typeface="Calibri"/>
                <a:cs typeface="Calibri"/>
                <a:sym typeface="Calibri"/>
              </a:rPr>
              <a:t>The League of German Maidens – </a:t>
            </a:r>
            <a:r>
              <a:rPr lang="en-GB" sz="1100" dirty="0">
                <a:solidFill>
                  <a:schemeClr val="dk1"/>
                </a:solidFill>
                <a:ea typeface="Calibri"/>
                <a:cs typeface="Calibri"/>
                <a:sym typeface="Calibri"/>
              </a:rPr>
              <a:t>the Nazi youth organisation for girls 14-18. </a:t>
            </a:r>
            <a:r>
              <a:rPr lang="en-GB" sz="1100" b="1" dirty="0">
                <a:solidFill>
                  <a:schemeClr val="dk1"/>
                </a:solidFill>
                <a:ea typeface="Calibri"/>
                <a:cs typeface="Calibri"/>
                <a:sym typeface="Calibri"/>
              </a:rPr>
              <a:t> </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Pastors’ Emergency League – </a:t>
            </a:r>
            <a:r>
              <a:rPr lang="en-GB" sz="1100" dirty="0">
                <a:solidFill>
                  <a:schemeClr val="dk1"/>
                </a:solidFill>
                <a:ea typeface="Calibri"/>
                <a:cs typeface="Calibri"/>
                <a:sym typeface="Calibri"/>
              </a:rPr>
              <a:t>a group of Protestant pastors led by Martin </a:t>
            </a:r>
            <a:r>
              <a:rPr lang="en-GB" sz="1100" dirty="0" err="1">
                <a:solidFill>
                  <a:schemeClr val="dk1"/>
                </a:solidFill>
                <a:ea typeface="Calibri"/>
                <a:cs typeface="Calibri"/>
                <a:sym typeface="Calibri"/>
              </a:rPr>
              <a:t>Niemoller</a:t>
            </a:r>
            <a:r>
              <a:rPr lang="en-GB" sz="1100" dirty="0">
                <a:solidFill>
                  <a:schemeClr val="dk1"/>
                </a:solidFill>
                <a:ea typeface="Calibri"/>
                <a:cs typeface="Calibri"/>
                <a:sym typeface="Calibri"/>
              </a:rPr>
              <a:t> who opposed the treatment of Protestant churches in Germany.</a:t>
            </a:r>
            <a:endParaRPr lang="en-GB" sz="1100" b="1" dirty="0">
              <a:solidFill>
                <a:schemeClr val="dk1"/>
              </a:solidFill>
              <a:ea typeface="Calibri"/>
              <a:cs typeface="Calibri"/>
              <a:sym typeface="Calibri"/>
            </a:endParaRPr>
          </a:p>
          <a:p>
            <a:endParaRPr lang="en-GB" sz="1100" b="1" dirty="0">
              <a:solidFill>
                <a:schemeClr val="dk1"/>
              </a:solidFill>
              <a:ea typeface="Calibri"/>
              <a:cs typeface="Calibri"/>
              <a:sym typeface="Calibri"/>
            </a:endParaRPr>
          </a:p>
          <a:p>
            <a:endParaRPr lang="en-GB" sz="1100" b="1" u="sng" dirty="0">
              <a:solidFill>
                <a:schemeClr val="dk1"/>
              </a:solidFill>
              <a:cs typeface="Calibri"/>
              <a:sym typeface="Calibri"/>
            </a:endParaRPr>
          </a:p>
          <a:p>
            <a:endParaRPr lang="en-GB" sz="11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2585017" y="979674"/>
            <a:ext cx="8192481" cy="369332"/>
          </a:xfrm>
          <a:prstGeom prst="rect">
            <a:avLst/>
          </a:prstGeom>
          <a:noFill/>
          <a:ln w="28575">
            <a:solidFill>
              <a:schemeClr val="tx1"/>
            </a:solidFill>
          </a:ln>
        </p:spPr>
        <p:txBody>
          <a:bodyPr wrap="square" rtlCol="0">
            <a:spAutoFit/>
          </a:bodyPr>
          <a:lstStyle/>
          <a:p>
            <a:pPr algn="ctr"/>
            <a:r>
              <a:rPr lang="en-US" dirty="0"/>
              <a:t>How effective was opposition to the Nazi regime between 1933-1939?</a:t>
            </a:r>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2"/>
            <a:endCxn id="23" idx="3"/>
          </p:cNvCxnSpPr>
          <p:nvPr/>
        </p:nvCxnSpPr>
        <p:spPr>
          <a:xfrm flipH="1">
            <a:off x="4085202" y="1349006"/>
            <a:ext cx="2596054" cy="813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flipH="1">
            <a:off x="6681257" y="1349006"/>
            <a:ext cx="1" cy="659206"/>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8979603-BB99-4066-806A-BD7CDF83C47E}"/>
              </a:ext>
            </a:extLst>
          </p:cNvPr>
          <p:cNvSpPr txBox="1"/>
          <p:nvPr/>
        </p:nvSpPr>
        <p:spPr>
          <a:xfrm>
            <a:off x="2585017" y="2008215"/>
            <a:ext cx="1500187" cy="307777"/>
          </a:xfrm>
          <a:prstGeom prst="rect">
            <a:avLst/>
          </a:prstGeom>
          <a:noFill/>
          <a:ln>
            <a:solidFill>
              <a:schemeClr val="tx1"/>
            </a:solidFill>
          </a:ln>
        </p:spPr>
        <p:txBody>
          <a:bodyPr wrap="square" rtlCol="0">
            <a:spAutoFit/>
          </a:bodyPr>
          <a:lstStyle/>
          <a:p>
            <a:pPr algn="ctr"/>
            <a:r>
              <a:rPr lang="en-GB" sz="1400" dirty="0"/>
              <a:t>The Army</a:t>
            </a:r>
          </a:p>
        </p:txBody>
      </p:sp>
      <p:sp>
        <p:nvSpPr>
          <p:cNvPr id="26" name="TextBox 25">
            <a:extLst>
              <a:ext uri="{FF2B5EF4-FFF2-40B4-BE49-F238E27FC236}">
                <a16:creationId xmlns:a16="http://schemas.microsoft.com/office/drawing/2014/main" id="{E3B32CBC-135B-48CE-911B-431A87B1F244}"/>
              </a:ext>
            </a:extLst>
          </p:cNvPr>
          <p:cNvSpPr txBox="1"/>
          <p:nvPr/>
        </p:nvSpPr>
        <p:spPr>
          <a:xfrm>
            <a:off x="5931163" y="2008214"/>
            <a:ext cx="1500187" cy="307777"/>
          </a:xfrm>
          <a:prstGeom prst="rect">
            <a:avLst/>
          </a:prstGeom>
          <a:noFill/>
          <a:ln>
            <a:solidFill>
              <a:schemeClr val="tx1"/>
            </a:solidFill>
          </a:ln>
        </p:spPr>
        <p:txBody>
          <a:bodyPr wrap="square" rtlCol="0">
            <a:spAutoFit/>
          </a:bodyPr>
          <a:lstStyle/>
          <a:p>
            <a:pPr algn="ctr"/>
            <a:r>
              <a:rPr lang="en-GB" sz="1400" dirty="0"/>
              <a:t>The Youth</a:t>
            </a:r>
          </a:p>
        </p:txBody>
      </p:sp>
      <p:sp>
        <p:nvSpPr>
          <p:cNvPr id="38" name="TextBox 37">
            <a:extLst>
              <a:ext uri="{FF2B5EF4-FFF2-40B4-BE49-F238E27FC236}">
                <a16:creationId xmlns:a16="http://schemas.microsoft.com/office/drawing/2014/main" id="{9F0B7892-7AF5-47D8-A3DB-7A6FD5EB9C0C}"/>
              </a:ext>
            </a:extLst>
          </p:cNvPr>
          <p:cNvSpPr txBox="1"/>
          <p:nvPr/>
        </p:nvSpPr>
        <p:spPr>
          <a:xfrm>
            <a:off x="9367469" y="2008214"/>
            <a:ext cx="1410029" cy="307777"/>
          </a:xfrm>
          <a:prstGeom prst="rect">
            <a:avLst/>
          </a:prstGeom>
          <a:noFill/>
          <a:ln>
            <a:solidFill>
              <a:schemeClr val="tx1"/>
            </a:solidFill>
          </a:ln>
        </p:spPr>
        <p:txBody>
          <a:bodyPr wrap="square" rtlCol="0">
            <a:spAutoFit/>
          </a:bodyPr>
          <a:lstStyle/>
          <a:p>
            <a:pPr algn="ctr"/>
            <a:r>
              <a:rPr lang="en-GB" sz="1400" dirty="0"/>
              <a:t>The Church</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1"/>
          </p:cNvCxnSpPr>
          <p:nvPr/>
        </p:nvCxnSpPr>
        <p:spPr>
          <a:xfrm>
            <a:off x="6681258" y="1349008"/>
            <a:ext cx="2686211" cy="813095"/>
          </a:xfrm>
          <a:prstGeom prst="line">
            <a:avLst/>
          </a:prstGeom>
        </p:spPr>
        <p:style>
          <a:lnRef idx="1">
            <a:schemeClr val="accent1"/>
          </a:lnRef>
          <a:fillRef idx="0">
            <a:schemeClr val="accent1"/>
          </a:fillRef>
          <a:effectRef idx="0">
            <a:schemeClr val="accent1"/>
          </a:effectRef>
          <a:fontRef idx="minor">
            <a:schemeClr val="tx1"/>
          </a:fontRef>
        </p:style>
      </p:cxnSp>
      <p:pic>
        <p:nvPicPr>
          <p:cNvPr id="52" name="Picture 2" descr="https://static.thenounproject.com/png/851496-200.png">
            <a:extLst>
              <a:ext uri="{FF2B5EF4-FFF2-40B4-BE49-F238E27FC236}">
                <a16:creationId xmlns:a16="http://schemas.microsoft.com/office/drawing/2014/main" id="{29C9B6B0-5470-4738-ABF7-1E529BBD2F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39595" y="1613044"/>
            <a:ext cx="9525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4" descr="https://static.thenounproject.com/png/2109671-200.png">
            <a:extLst>
              <a:ext uri="{FF2B5EF4-FFF2-40B4-BE49-F238E27FC236}">
                <a16:creationId xmlns:a16="http://schemas.microsoft.com/office/drawing/2014/main" id="{B71E5198-CBA0-4308-A979-65AA636A8F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7496" y="1875756"/>
            <a:ext cx="572687" cy="572687"/>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https://static.thenounproject.com/png/1520907-200.png">
            <a:extLst>
              <a:ext uri="{FF2B5EF4-FFF2-40B4-BE49-F238E27FC236}">
                <a16:creationId xmlns:a16="http://schemas.microsoft.com/office/drawing/2014/main" id="{C568497C-5D25-40F6-9C48-6FE55A0EC6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9395" y="1814289"/>
            <a:ext cx="695620" cy="69562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5" name="Table 54">
            <a:extLst>
              <a:ext uri="{FF2B5EF4-FFF2-40B4-BE49-F238E27FC236}">
                <a16:creationId xmlns:a16="http://schemas.microsoft.com/office/drawing/2014/main" id="{0FD4D5D5-5A93-45F6-8DC1-F773020C734A}"/>
              </a:ext>
            </a:extLst>
          </p:cNvPr>
          <p:cNvGraphicFramePr>
            <a:graphicFrameLocks noGrp="1"/>
          </p:cNvGraphicFramePr>
          <p:nvPr>
            <p:extLst/>
          </p:nvPr>
        </p:nvGraphicFramePr>
        <p:xfrm>
          <a:off x="1732711" y="2502468"/>
          <a:ext cx="2902870" cy="2755229"/>
        </p:xfrm>
        <a:graphic>
          <a:graphicData uri="http://schemas.openxmlformats.org/drawingml/2006/table">
            <a:tbl>
              <a:tblPr firstRow="1" bandRow="1">
                <a:tableStyleId>{073A0DAA-6AF3-43AB-8588-CEC1D06C72B9}</a:tableStyleId>
              </a:tblPr>
              <a:tblGrid>
                <a:gridCol w="1451435">
                  <a:extLst>
                    <a:ext uri="{9D8B030D-6E8A-4147-A177-3AD203B41FA5}">
                      <a16:colId xmlns:a16="http://schemas.microsoft.com/office/drawing/2014/main" val="3199530973"/>
                    </a:ext>
                  </a:extLst>
                </a:gridCol>
                <a:gridCol w="1451435">
                  <a:extLst>
                    <a:ext uri="{9D8B030D-6E8A-4147-A177-3AD203B41FA5}">
                      <a16:colId xmlns:a16="http://schemas.microsoft.com/office/drawing/2014/main" val="3159892393"/>
                    </a:ext>
                  </a:extLst>
                </a:gridCol>
              </a:tblGrid>
              <a:tr h="652109">
                <a:tc>
                  <a:txBody>
                    <a:bodyPr/>
                    <a:lstStyle/>
                    <a:p>
                      <a:pPr algn="ctr"/>
                      <a:r>
                        <a:rPr lang="en-GB" sz="1100" dirty="0"/>
                        <a:t>Evidence of opposition</a:t>
                      </a:r>
                    </a:p>
                  </a:txBody>
                  <a:tcPr/>
                </a:tc>
                <a:tc>
                  <a:txBody>
                    <a:bodyPr/>
                    <a:lstStyle/>
                    <a:p>
                      <a:pPr algn="ctr"/>
                      <a:r>
                        <a:rPr lang="en-GB" sz="1100" dirty="0"/>
                        <a:t>Evidence of conformity</a:t>
                      </a:r>
                    </a:p>
                  </a:txBody>
                  <a:tcPr/>
                </a:tc>
                <a:extLst>
                  <a:ext uri="{0D108BD9-81ED-4DB2-BD59-A6C34878D82A}">
                    <a16:rowId xmlns:a16="http://schemas.microsoft.com/office/drawing/2014/main" val="1994373642"/>
                  </a:ext>
                </a:extLst>
              </a:tr>
              <a:tr h="1894788">
                <a:tc>
                  <a:txBody>
                    <a:bodyPr/>
                    <a:lstStyle/>
                    <a:p>
                      <a:r>
                        <a:rPr lang="en-GB" sz="1100" dirty="0"/>
                        <a:t>Chief of German High Command, Ludwig Beck, resigned in protest at Hitler’s plans.</a:t>
                      </a:r>
                    </a:p>
                  </a:txBody>
                  <a:tcPr>
                    <a:solidFill>
                      <a:schemeClr val="bg1">
                        <a:lumMod val="95000"/>
                      </a:schemeClr>
                    </a:solidFill>
                  </a:tcPr>
                </a:tc>
                <a:tc>
                  <a:txBody>
                    <a:bodyPr/>
                    <a:lstStyle/>
                    <a:p>
                      <a:r>
                        <a:rPr lang="en-GB" sz="1100" dirty="0"/>
                        <a:t>Plan to overthrow Hitler in 1938 abandoned after his successes in Czechoslovakia.</a:t>
                      </a:r>
                    </a:p>
                    <a:p>
                      <a:endParaRPr lang="en-GB" sz="1100" dirty="0"/>
                    </a:p>
                    <a:p>
                      <a:endParaRPr lang="en-GB" sz="1100" dirty="0"/>
                    </a:p>
                    <a:p>
                      <a:endParaRPr lang="en-GB" sz="1100" dirty="0"/>
                    </a:p>
                    <a:p>
                      <a:endParaRPr lang="en-GB" sz="1100" dirty="0"/>
                    </a:p>
                    <a:p>
                      <a:endParaRPr lang="en-GB" sz="1100" dirty="0"/>
                    </a:p>
                    <a:p>
                      <a:endParaRPr lang="en-GB" sz="1100" dirty="0"/>
                    </a:p>
                    <a:p>
                      <a:endParaRPr lang="en-GB" sz="1100" dirty="0"/>
                    </a:p>
                  </a:txBody>
                  <a:tcPr>
                    <a:solidFill>
                      <a:schemeClr val="bg1">
                        <a:lumMod val="95000"/>
                      </a:schemeClr>
                    </a:solidFill>
                  </a:tcPr>
                </a:tc>
                <a:extLst>
                  <a:ext uri="{0D108BD9-81ED-4DB2-BD59-A6C34878D82A}">
                    <a16:rowId xmlns:a16="http://schemas.microsoft.com/office/drawing/2014/main" val="2546777582"/>
                  </a:ext>
                </a:extLst>
              </a:tr>
            </a:tbl>
          </a:graphicData>
        </a:graphic>
      </p:graphicFrame>
      <p:graphicFrame>
        <p:nvGraphicFramePr>
          <p:cNvPr id="57" name="Table 56">
            <a:extLst>
              <a:ext uri="{FF2B5EF4-FFF2-40B4-BE49-F238E27FC236}">
                <a16:creationId xmlns:a16="http://schemas.microsoft.com/office/drawing/2014/main" id="{3704CC03-6332-4AA0-A07A-714C3753CB8D}"/>
              </a:ext>
            </a:extLst>
          </p:cNvPr>
          <p:cNvGraphicFramePr>
            <a:graphicFrameLocks noGrp="1"/>
          </p:cNvGraphicFramePr>
          <p:nvPr>
            <p:extLst/>
          </p:nvPr>
        </p:nvGraphicFramePr>
        <p:xfrm>
          <a:off x="5226545" y="2509792"/>
          <a:ext cx="2902870" cy="2755229"/>
        </p:xfrm>
        <a:graphic>
          <a:graphicData uri="http://schemas.openxmlformats.org/drawingml/2006/table">
            <a:tbl>
              <a:tblPr firstRow="1" bandRow="1">
                <a:tableStyleId>{073A0DAA-6AF3-43AB-8588-CEC1D06C72B9}</a:tableStyleId>
              </a:tblPr>
              <a:tblGrid>
                <a:gridCol w="1451435">
                  <a:extLst>
                    <a:ext uri="{9D8B030D-6E8A-4147-A177-3AD203B41FA5}">
                      <a16:colId xmlns:a16="http://schemas.microsoft.com/office/drawing/2014/main" val="3199530973"/>
                    </a:ext>
                  </a:extLst>
                </a:gridCol>
                <a:gridCol w="1451435">
                  <a:extLst>
                    <a:ext uri="{9D8B030D-6E8A-4147-A177-3AD203B41FA5}">
                      <a16:colId xmlns:a16="http://schemas.microsoft.com/office/drawing/2014/main" val="3159892393"/>
                    </a:ext>
                  </a:extLst>
                </a:gridCol>
              </a:tblGrid>
              <a:tr h="652109">
                <a:tc>
                  <a:txBody>
                    <a:bodyPr/>
                    <a:lstStyle/>
                    <a:p>
                      <a:pPr algn="ctr"/>
                      <a:r>
                        <a:rPr lang="en-GB" sz="1100" dirty="0"/>
                        <a:t>Evidence of opposition</a:t>
                      </a:r>
                    </a:p>
                  </a:txBody>
                  <a:tcPr/>
                </a:tc>
                <a:tc>
                  <a:txBody>
                    <a:bodyPr/>
                    <a:lstStyle/>
                    <a:p>
                      <a:pPr algn="ctr"/>
                      <a:r>
                        <a:rPr lang="en-GB" sz="1100" dirty="0"/>
                        <a:t>Evidence of conformity</a:t>
                      </a:r>
                    </a:p>
                  </a:txBody>
                  <a:tcPr/>
                </a:tc>
                <a:extLst>
                  <a:ext uri="{0D108BD9-81ED-4DB2-BD59-A6C34878D82A}">
                    <a16:rowId xmlns:a16="http://schemas.microsoft.com/office/drawing/2014/main" val="1994373642"/>
                  </a:ext>
                </a:extLst>
              </a:tr>
              <a:tr h="1894788">
                <a:tc>
                  <a:txBody>
                    <a:bodyPr/>
                    <a:lstStyle/>
                    <a:p>
                      <a:r>
                        <a:rPr lang="en-GB" sz="1100" b="1" dirty="0"/>
                        <a:t>Edelweiss Pirates </a:t>
                      </a:r>
                      <a:r>
                        <a:rPr lang="en-GB" sz="1100" dirty="0"/>
                        <a:t>– copied American fashion trends and taunted Hitler Youth members.</a:t>
                      </a:r>
                    </a:p>
                    <a:p>
                      <a:endParaRPr lang="en-GB" sz="1100" dirty="0"/>
                    </a:p>
                    <a:p>
                      <a:r>
                        <a:rPr lang="en-GB" sz="1100" b="1" dirty="0"/>
                        <a:t>The Swing Youth </a:t>
                      </a:r>
                      <a:r>
                        <a:rPr lang="en-GB" sz="1100" dirty="0"/>
                        <a:t>– admired American culture and music. They organised illegal dances.</a:t>
                      </a:r>
                    </a:p>
                    <a:p>
                      <a:endParaRPr lang="en-GB" sz="1100" dirty="0"/>
                    </a:p>
                  </a:txBody>
                  <a:tcPr>
                    <a:solidFill>
                      <a:schemeClr val="bg1">
                        <a:lumMod val="95000"/>
                      </a:schemeClr>
                    </a:solidFill>
                  </a:tcPr>
                </a:tc>
                <a:tc>
                  <a:txBody>
                    <a:bodyPr/>
                    <a:lstStyle/>
                    <a:p>
                      <a:r>
                        <a:rPr lang="en-GB" sz="1100" dirty="0"/>
                        <a:t>Membership of the Hitler Youth by 1939 was around 8m. </a:t>
                      </a:r>
                    </a:p>
                    <a:p>
                      <a:endParaRPr lang="en-GB" sz="1100" dirty="0"/>
                    </a:p>
                    <a:p>
                      <a:r>
                        <a:rPr lang="en-GB" sz="1100" dirty="0"/>
                        <a:t>Many young people were enthusiastic and committed Hitler Youth members. </a:t>
                      </a:r>
                    </a:p>
                  </a:txBody>
                  <a:tcPr>
                    <a:solidFill>
                      <a:schemeClr val="bg1">
                        <a:lumMod val="95000"/>
                      </a:schemeClr>
                    </a:solidFill>
                  </a:tcPr>
                </a:tc>
                <a:extLst>
                  <a:ext uri="{0D108BD9-81ED-4DB2-BD59-A6C34878D82A}">
                    <a16:rowId xmlns:a16="http://schemas.microsoft.com/office/drawing/2014/main" val="2546777582"/>
                  </a:ext>
                </a:extLst>
              </a:tr>
            </a:tbl>
          </a:graphicData>
        </a:graphic>
      </p:graphicFrame>
      <p:graphicFrame>
        <p:nvGraphicFramePr>
          <p:cNvPr id="58" name="Table 57">
            <a:extLst>
              <a:ext uri="{FF2B5EF4-FFF2-40B4-BE49-F238E27FC236}">
                <a16:creationId xmlns:a16="http://schemas.microsoft.com/office/drawing/2014/main" id="{0EA04BDA-71D7-43F7-9491-B42E830B1211}"/>
              </a:ext>
            </a:extLst>
          </p:cNvPr>
          <p:cNvGraphicFramePr>
            <a:graphicFrameLocks noGrp="1"/>
          </p:cNvGraphicFramePr>
          <p:nvPr>
            <p:extLst/>
          </p:nvPr>
        </p:nvGraphicFramePr>
        <p:xfrm>
          <a:off x="8720379" y="2509792"/>
          <a:ext cx="2902870" cy="2755229"/>
        </p:xfrm>
        <a:graphic>
          <a:graphicData uri="http://schemas.openxmlformats.org/drawingml/2006/table">
            <a:tbl>
              <a:tblPr firstRow="1" bandRow="1">
                <a:tableStyleId>{073A0DAA-6AF3-43AB-8588-CEC1D06C72B9}</a:tableStyleId>
              </a:tblPr>
              <a:tblGrid>
                <a:gridCol w="1451435">
                  <a:extLst>
                    <a:ext uri="{9D8B030D-6E8A-4147-A177-3AD203B41FA5}">
                      <a16:colId xmlns:a16="http://schemas.microsoft.com/office/drawing/2014/main" val="3199530973"/>
                    </a:ext>
                  </a:extLst>
                </a:gridCol>
                <a:gridCol w="1451435">
                  <a:extLst>
                    <a:ext uri="{9D8B030D-6E8A-4147-A177-3AD203B41FA5}">
                      <a16:colId xmlns:a16="http://schemas.microsoft.com/office/drawing/2014/main" val="3159892393"/>
                    </a:ext>
                  </a:extLst>
                </a:gridCol>
              </a:tblGrid>
              <a:tr h="652109">
                <a:tc>
                  <a:txBody>
                    <a:bodyPr/>
                    <a:lstStyle/>
                    <a:p>
                      <a:pPr algn="ctr"/>
                      <a:r>
                        <a:rPr lang="en-GB" sz="1100" dirty="0"/>
                        <a:t>Evidence of opposition</a:t>
                      </a:r>
                    </a:p>
                  </a:txBody>
                  <a:tcPr/>
                </a:tc>
                <a:tc>
                  <a:txBody>
                    <a:bodyPr/>
                    <a:lstStyle/>
                    <a:p>
                      <a:pPr algn="ctr"/>
                      <a:r>
                        <a:rPr lang="en-GB" sz="1100" dirty="0"/>
                        <a:t>Evidence of conformity</a:t>
                      </a:r>
                    </a:p>
                  </a:txBody>
                  <a:tcPr/>
                </a:tc>
                <a:extLst>
                  <a:ext uri="{0D108BD9-81ED-4DB2-BD59-A6C34878D82A}">
                    <a16:rowId xmlns:a16="http://schemas.microsoft.com/office/drawing/2014/main" val="1994373642"/>
                  </a:ext>
                </a:extLst>
              </a:tr>
              <a:tr h="1894788">
                <a:tc>
                  <a:txBody>
                    <a:bodyPr/>
                    <a:lstStyle/>
                    <a:p>
                      <a:r>
                        <a:rPr lang="en-GB" sz="1100" dirty="0"/>
                        <a:t>Pastors’ Emergency League (1933) and Confessional Church (1934) set up in opposition to the Reich Church</a:t>
                      </a:r>
                    </a:p>
                    <a:p>
                      <a:endParaRPr lang="en-GB" sz="1100" dirty="0"/>
                    </a:p>
                    <a:p>
                      <a:r>
                        <a:rPr lang="en-GB" sz="1100" dirty="0"/>
                        <a:t>Pope’s message, </a:t>
                      </a:r>
                      <a:r>
                        <a:rPr lang="en-GB" sz="1100" i="1" dirty="0"/>
                        <a:t>With Burning Concern</a:t>
                      </a:r>
                      <a:r>
                        <a:rPr lang="en-GB" sz="1100" i="0" dirty="0"/>
                        <a:t>, read in all Catholic Churches in 1937</a:t>
                      </a:r>
                      <a:endParaRPr lang="en-GB" sz="1100" dirty="0"/>
                    </a:p>
                  </a:txBody>
                  <a:tcPr>
                    <a:solidFill>
                      <a:schemeClr val="bg1">
                        <a:lumMod val="95000"/>
                      </a:schemeClr>
                    </a:solidFill>
                  </a:tcPr>
                </a:tc>
                <a:tc>
                  <a:txBody>
                    <a:bodyPr/>
                    <a:lstStyle/>
                    <a:p>
                      <a:r>
                        <a:rPr lang="en-GB" sz="1100" dirty="0"/>
                        <a:t>Pope Pius XI and Hitler agreed the Concordat in 1933</a:t>
                      </a:r>
                    </a:p>
                    <a:p>
                      <a:endParaRPr lang="en-GB" sz="1100" dirty="0"/>
                    </a:p>
                    <a:p>
                      <a:r>
                        <a:rPr lang="en-GB" sz="1100" dirty="0"/>
                        <a:t>Many Protestants joined the Reich Church</a:t>
                      </a:r>
                    </a:p>
                    <a:p>
                      <a:endParaRPr lang="en-GB" sz="1100" dirty="0"/>
                    </a:p>
                    <a:p>
                      <a:r>
                        <a:rPr lang="en-GB" sz="1100" dirty="0"/>
                        <a:t>Attendance of non-Reich Church services did not become open opposition</a:t>
                      </a:r>
                    </a:p>
                  </a:txBody>
                  <a:tcPr>
                    <a:solidFill>
                      <a:schemeClr val="bg1">
                        <a:lumMod val="95000"/>
                      </a:schemeClr>
                    </a:solidFill>
                  </a:tcPr>
                </a:tc>
                <a:extLst>
                  <a:ext uri="{0D108BD9-81ED-4DB2-BD59-A6C34878D82A}">
                    <a16:rowId xmlns:a16="http://schemas.microsoft.com/office/drawing/2014/main" val="2546777582"/>
                  </a:ext>
                </a:extLst>
              </a:tr>
            </a:tbl>
          </a:graphicData>
        </a:graphic>
      </p:graphicFrame>
      <p:sp>
        <p:nvSpPr>
          <p:cNvPr id="62" name="TextBox 61">
            <a:extLst>
              <a:ext uri="{FF2B5EF4-FFF2-40B4-BE49-F238E27FC236}">
                <a16:creationId xmlns:a16="http://schemas.microsoft.com/office/drawing/2014/main" id="{D94D6089-1738-421E-873D-56E3BDF3C130}"/>
              </a:ext>
            </a:extLst>
          </p:cNvPr>
          <p:cNvSpPr txBox="1"/>
          <p:nvPr/>
        </p:nvSpPr>
        <p:spPr>
          <a:xfrm>
            <a:off x="1732711" y="5430265"/>
            <a:ext cx="9890538" cy="923330"/>
          </a:xfrm>
          <a:prstGeom prst="rect">
            <a:avLst/>
          </a:prstGeom>
          <a:solidFill>
            <a:schemeClr val="tx1"/>
          </a:solidFill>
          <a:ln w="28575">
            <a:solidFill>
              <a:schemeClr val="tx1"/>
            </a:solidFill>
          </a:ln>
        </p:spPr>
        <p:txBody>
          <a:bodyPr wrap="square" rtlCol="0">
            <a:spAutoFit/>
          </a:bodyPr>
          <a:lstStyle/>
          <a:p>
            <a:pPr algn="ctr"/>
            <a:r>
              <a:rPr lang="en-US" dirty="0">
                <a:solidFill>
                  <a:schemeClr val="bg1"/>
                </a:solidFill>
              </a:rPr>
              <a:t>There was some opposition to the Hitler and Nazi regime but it was never coordinated or unified. The young, the Church and the army did present some challenges to Hitler but they were never enough to threaten the regime in the years 1933 to 1939.</a:t>
            </a:r>
          </a:p>
        </p:txBody>
      </p:sp>
    </p:spTree>
    <p:extLst>
      <p:ext uri="{BB962C8B-B14F-4D97-AF65-F5344CB8AC3E}">
        <p14:creationId xmlns:p14="http://schemas.microsoft.com/office/powerpoint/2010/main" val="2137594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A149B40C-E856-4F64-9621-78F1A695DA42}"/>
              </a:ext>
            </a:extLst>
          </p:cNvPr>
          <p:cNvCxnSpPr>
            <a:cxnSpLocks/>
            <a:stCxn id="21" idx="0"/>
          </p:cNvCxnSpPr>
          <p:nvPr/>
        </p:nvCxnSpPr>
        <p:spPr>
          <a:xfrm flipV="1">
            <a:off x="2923168" y="1354812"/>
            <a:ext cx="0" cy="200918"/>
          </a:xfrm>
          <a:prstGeom prst="line">
            <a:avLst/>
          </a:prstGeom>
        </p:spPr>
        <p:style>
          <a:lnRef idx="1">
            <a:schemeClr val="accent1"/>
          </a:lnRef>
          <a:fillRef idx="0">
            <a:schemeClr val="accent1"/>
          </a:fillRef>
          <a:effectRef idx="0">
            <a:schemeClr val="accent1"/>
          </a:effectRef>
          <a:fontRef idx="minor">
            <a:schemeClr val="tx1"/>
          </a:fontRef>
        </p:style>
      </p:cxnSp>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10415886" cy="391539"/>
          </a:xfrm>
          <a:prstGeom prst="rect">
            <a:avLst/>
          </a:prstGeom>
          <a:solidFill>
            <a:srgbClr val="FF0000"/>
          </a:solidFill>
          <a:ln>
            <a:noFill/>
          </a:ln>
        </p:spPr>
        <p:txBody>
          <a:bodyPr spcFirstLastPara="1" wrap="square" lIns="91425" tIns="45700" rIns="91425" bIns="45700" anchor="t" anchorCtr="0">
            <a:noAutofit/>
          </a:bodyPr>
          <a:lstStyle/>
          <a:p>
            <a:r>
              <a:rPr lang="en-GB" sz="1600" b="1" dirty="0">
                <a:solidFill>
                  <a:schemeClr val="lt1"/>
                </a:solidFill>
                <a:latin typeface="Calibri"/>
                <a:ea typeface="Calibri"/>
                <a:cs typeface="Calibri"/>
                <a:sym typeface="Calibri"/>
              </a:rPr>
              <a:t>GCSE History Knowledge Organiser: Weimar &amp; Nazi Germany – </a:t>
            </a:r>
            <a:r>
              <a:rPr lang="en-US" sz="1600" b="1" dirty="0">
                <a:solidFill>
                  <a:schemeClr val="lt1"/>
                </a:solidFill>
                <a:ea typeface="Calibri"/>
                <a:cs typeface="Calibri"/>
                <a:sym typeface="Calibri"/>
              </a:rPr>
              <a:t>How did life in Germany change under the Nazis by 1939?</a:t>
            </a:r>
            <a:endParaRPr sz="1600" b="1" dirty="0">
              <a:solidFill>
                <a:schemeClr val="lt1"/>
              </a:solidFill>
              <a:latin typeface="Calibri"/>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73090"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265734" cy="6592655"/>
          </a:xfrm>
          <a:prstGeom prst="rect">
            <a:avLst/>
          </a:prstGeom>
          <a:noFill/>
          <a:ln>
            <a:noFill/>
          </a:ln>
        </p:spPr>
        <p:txBody>
          <a:bodyPr spcFirstLastPara="1" wrap="square" lIns="91425" tIns="45700" rIns="91425" bIns="45700" anchor="t" anchorCtr="0">
            <a:noAutofit/>
          </a:bodyPr>
          <a:lstStyle/>
          <a:p>
            <a:r>
              <a:rPr lang="en-GB" sz="1100" b="1" u="sng" dirty="0">
                <a:solidFill>
                  <a:schemeClr val="dk1"/>
                </a:solidFill>
                <a:ea typeface="Calibri"/>
                <a:cs typeface="Calibri"/>
                <a:sym typeface="Calibri"/>
              </a:rPr>
              <a:t>Key Terms:</a:t>
            </a:r>
          </a:p>
          <a:p>
            <a:r>
              <a:rPr lang="en-GB" sz="1100" b="1" dirty="0">
                <a:solidFill>
                  <a:schemeClr val="dk1"/>
                </a:solidFill>
                <a:ea typeface="Calibri"/>
                <a:cs typeface="Calibri"/>
                <a:sym typeface="Calibri"/>
              </a:rPr>
              <a:t>Curriculum – </a:t>
            </a:r>
            <a:r>
              <a:rPr lang="en-GB" sz="1100" dirty="0">
                <a:solidFill>
                  <a:schemeClr val="dk1"/>
                </a:solidFill>
                <a:ea typeface="Calibri"/>
                <a:cs typeface="Calibri"/>
                <a:sym typeface="Calibri"/>
              </a:rPr>
              <a:t>what is taught in schools.</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Law for the Encouragement of Marriage (1933) – </a:t>
            </a:r>
            <a:r>
              <a:rPr lang="en-GB" sz="1100" dirty="0">
                <a:solidFill>
                  <a:schemeClr val="dk1"/>
                </a:solidFill>
                <a:ea typeface="Calibri"/>
                <a:cs typeface="Calibri"/>
                <a:sym typeface="Calibri"/>
              </a:rPr>
              <a:t>gave loans to help young couples marry.</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Mothers’ Cross – </a:t>
            </a:r>
            <a:r>
              <a:rPr lang="en-GB" sz="1100" dirty="0">
                <a:solidFill>
                  <a:schemeClr val="dk1"/>
                </a:solidFill>
                <a:ea typeface="Calibri"/>
                <a:cs typeface="Calibri"/>
                <a:sym typeface="Calibri"/>
              </a:rPr>
              <a:t>a medal given to women who had a certain number of children.</a:t>
            </a:r>
          </a:p>
          <a:p>
            <a:endParaRPr lang="en-GB" sz="1100" b="1" dirty="0">
              <a:solidFill>
                <a:schemeClr val="dk1"/>
              </a:solidFill>
              <a:ea typeface="Calibri"/>
              <a:cs typeface="Calibri"/>
              <a:sym typeface="Calibri"/>
            </a:endParaRPr>
          </a:p>
          <a:p>
            <a:r>
              <a:rPr lang="en-GB" sz="1100" b="1" i="1" dirty="0">
                <a:solidFill>
                  <a:schemeClr val="dk1"/>
                </a:solidFill>
                <a:ea typeface="Calibri"/>
                <a:cs typeface="Calibri"/>
                <a:sym typeface="Calibri"/>
              </a:rPr>
              <a:t>Lebensborn </a:t>
            </a:r>
            <a:r>
              <a:rPr lang="en-GB" sz="1100" b="1" dirty="0">
                <a:solidFill>
                  <a:schemeClr val="dk1"/>
                </a:solidFill>
                <a:ea typeface="Calibri"/>
                <a:cs typeface="Calibri"/>
                <a:sym typeface="Calibri"/>
              </a:rPr>
              <a:t>– </a:t>
            </a:r>
            <a:r>
              <a:rPr lang="en-GB" sz="1100" dirty="0">
                <a:solidFill>
                  <a:schemeClr val="dk1"/>
                </a:solidFill>
                <a:ea typeface="Calibri"/>
                <a:cs typeface="Calibri"/>
                <a:sym typeface="Calibri"/>
              </a:rPr>
              <a:t>a programme where unmarried women could become pregnant by ‘racially pure’ SS men.</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Rearmament – </a:t>
            </a:r>
            <a:r>
              <a:rPr lang="en-GB" sz="1100" dirty="0">
                <a:solidFill>
                  <a:schemeClr val="dk1"/>
                </a:solidFill>
                <a:ea typeface="Calibri"/>
                <a:cs typeface="Calibri"/>
                <a:sym typeface="Calibri"/>
              </a:rPr>
              <a:t>when a country begins to rebuild its armed forces.</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Invisible Unemployment – </a:t>
            </a:r>
            <a:r>
              <a:rPr lang="en-GB" sz="1100" dirty="0">
                <a:solidFill>
                  <a:schemeClr val="dk1"/>
                </a:solidFill>
                <a:ea typeface="Calibri"/>
                <a:cs typeface="Calibri"/>
                <a:sym typeface="Calibri"/>
              </a:rPr>
              <a:t>using dubious methods to keep unemployment figures low.</a:t>
            </a:r>
            <a:endParaRPr lang="en-GB" sz="1100" b="1" u="sng" dirty="0">
              <a:solidFill>
                <a:schemeClr val="dk1"/>
              </a:solidFill>
              <a:cs typeface="Calibri"/>
              <a:sym typeface="Calibri"/>
            </a:endParaRPr>
          </a:p>
          <a:p>
            <a:endParaRPr lang="en-GB" sz="11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3985903" y="686356"/>
            <a:ext cx="5686933" cy="369332"/>
          </a:xfrm>
          <a:prstGeom prst="rect">
            <a:avLst/>
          </a:prstGeom>
          <a:noFill/>
          <a:ln>
            <a:solidFill>
              <a:schemeClr val="tx1"/>
            </a:solidFill>
          </a:ln>
        </p:spPr>
        <p:txBody>
          <a:bodyPr wrap="square" rtlCol="0">
            <a:spAutoFit/>
          </a:bodyPr>
          <a:lstStyle/>
          <a:p>
            <a:pPr algn="ctr"/>
            <a:r>
              <a:rPr lang="en-US" dirty="0"/>
              <a:t>How did life in Germany change under the Nazis by 1939?</a:t>
            </a:r>
          </a:p>
        </p:txBody>
      </p:sp>
      <p:cxnSp>
        <p:nvCxnSpPr>
          <p:cNvPr id="13" name="Straight Connector 12">
            <a:extLst>
              <a:ext uri="{FF2B5EF4-FFF2-40B4-BE49-F238E27FC236}">
                <a16:creationId xmlns:a16="http://schemas.microsoft.com/office/drawing/2014/main" id="{F96B6041-E3EA-40FA-A60E-93037D9CD883}"/>
              </a:ext>
            </a:extLst>
          </p:cNvPr>
          <p:cNvCxnSpPr>
            <a:cxnSpLocks/>
            <a:endCxn id="9" idx="2"/>
          </p:cNvCxnSpPr>
          <p:nvPr/>
        </p:nvCxnSpPr>
        <p:spPr>
          <a:xfrm flipV="1">
            <a:off x="6829370" y="1055688"/>
            <a:ext cx="0" cy="30993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74A3C45-CD92-4F49-8BF2-2781D5DE6E7F}"/>
              </a:ext>
            </a:extLst>
          </p:cNvPr>
          <p:cNvCxnSpPr>
            <a:cxnSpLocks/>
            <a:endCxn id="195" idx="2"/>
          </p:cNvCxnSpPr>
          <p:nvPr/>
        </p:nvCxnSpPr>
        <p:spPr>
          <a:xfrm>
            <a:off x="6437245" y="1348118"/>
            <a:ext cx="5521" cy="2486889"/>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726DC3-3E69-4F4D-9F0A-4BE032890A13}"/>
              </a:ext>
            </a:extLst>
          </p:cNvPr>
          <p:cNvSpPr txBox="1"/>
          <p:nvPr/>
        </p:nvSpPr>
        <p:spPr>
          <a:xfrm>
            <a:off x="2173074" y="1555730"/>
            <a:ext cx="1500187" cy="307777"/>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Young People</a:t>
            </a:r>
          </a:p>
        </p:txBody>
      </p:sp>
      <p:sp>
        <p:nvSpPr>
          <p:cNvPr id="45" name="TextBox 44">
            <a:extLst>
              <a:ext uri="{FF2B5EF4-FFF2-40B4-BE49-F238E27FC236}">
                <a16:creationId xmlns:a16="http://schemas.microsoft.com/office/drawing/2014/main" id="{B8F43D04-2452-42FC-980B-5C6C16C438DB}"/>
              </a:ext>
            </a:extLst>
          </p:cNvPr>
          <p:cNvSpPr txBox="1"/>
          <p:nvPr/>
        </p:nvSpPr>
        <p:spPr>
          <a:xfrm>
            <a:off x="5704372" y="1555730"/>
            <a:ext cx="1500187" cy="307777"/>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Women</a:t>
            </a:r>
          </a:p>
        </p:txBody>
      </p:sp>
      <p:cxnSp>
        <p:nvCxnSpPr>
          <p:cNvPr id="47" name="Straight Connector 46">
            <a:extLst>
              <a:ext uri="{FF2B5EF4-FFF2-40B4-BE49-F238E27FC236}">
                <a16:creationId xmlns:a16="http://schemas.microsoft.com/office/drawing/2014/main" id="{1E613762-624E-4A22-B79E-70F4EBF7F64D}"/>
              </a:ext>
            </a:extLst>
          </p:cNvPr>
          <p:cNvCxnSpPr>
            <a:cxnSpLocks/>
          </p:cNvCxnSpPr>
          <p:nvPr/>
        </p:nvCxnSpPr>
        <p:spPr>
          <a:xfrm flipV="1">
            <a:off x="2923168" y="1348118"/>
            <a:ext cx="7680066" cy="6694"/>
          </a:xfrm>
          <a:prstGeom prst="line">
            <a:avLst/>
          </a:prstGeom>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4C9E44A8-9899-4699-A4F0-6D37E6DE640D}"/>
              </a:ext>
            </a:extLst>
          </p:cNvPr>
          <p:cNvSpPr txBox="1"/>
          <p:nvPr/>
        </p:nvSpPr>
        <p:spPr>
          <a:xfrm>
            <a:off x="9845784" y="1574512"/>
            <a:ext cx="1500187" cy="523220"/>
          </a:xfrm>
          <a:prstGeom prst="rect">
            <a:avLst/>
          </a:prstGeom>
          <a:solidFill>
            <a:schemeClr val="tx1"/>
          </a:solidFill>
          <a:ln>
            <a:solidFill>
              <a:schemeClr val="tx1"/>
            </a:solidFill>
          </a:ln>
        </p:spPr>
        <p:txBody>
          <a:bodyPr wrap="square" rtlCol="0">
            <a:spAutoFit/>
          </a:bodyPr>
          <a:lstStyle/>
          <a:p>
            <a:pPr algn="ctr"/>
            <a:r>
              <a:rPr lang="en-GB" sz="1400" b="1" dirty="0">
                <a:solidFill>
                  <a:schemeClr val="bg1"/>
                </a:solidFill>
              </a:rPr>
              <a:t>Employment and Living Standards</a:t>
            </a:r>
          </a:p>
        </p:txBody>
      </p:sp>
      <p:cxnSp>
        <p:nvCxnSpPr>
          <p:cNvPr id="128" name="Straight Connector 127">
            <a:extLst>
              <a:ext uri="{FF2B5EF4-FFF2-40B4-BE49-F238E27FC236}">
                <a16:creationId xmlns:a16="http://schemas.microsoft.com/office/drawing/2014/main" id="{660212C3-59AC-4ED6-99FB-B4213EB51846}"/>
              </a:ext>
            </a:extLst>
          </p:cNvPr>
          <p:cNvCxnSpPr>
            <a:cxnSpLocks/>
            <a:endCxn id="127" idx="0"/>
          </p:cNvCxnSpPr>
          <p:nvPr/>
        </p:nvCxnSpPr>
        <p:spPr>
          <a:xfrm flipH="1">
            <a:off x="10595878" y="1354812"/>
            <a:ext cx="7356" cy="219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E9D32603-E8C1-40BF-94C9-D952698F7982}"/>
              </a:ext>
            </a:extLst>
          </p:cNvPr>
          <p:cNvCxnSpPr>
            <a:cxnSpLocks/>
            <a:stCxn id="21" idx="2"/>
          </p:cNvCxnSpPr>
          <p:nvPr/>
        </p:nvCxnSpPr>
        <p:spPr>
          <a:xfrm>
            <a:off x="2923168" y="1863507"/>
            <a:ext cx="33876" cy="1776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2AF3ABBD-6C88-4497-BBAF-2B6852157CCE}"/>
              </a:ext>
            </a:extLst>
          </p:cNvPr>
          <p:cNvCxnSpPr>
            <a:cxnSpLocks/>
          </p:cNvCxnSpPr>
          <p:nvPr/>
        </p:nvCxnSpPr>
        <p:spPr>
          <a:xfrm>
            <a:off x="10595879" y="2070642"/>
            <a:ext cx="0" cy="10258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A0961B9E-3E88-41B6-A8DB-4BD073AB724B}"/>
              </a:ext>
            </a:extLst>
          </p:cNvPr>
          <p:cNvCxnSpPr>
            <a:cxnSpLocks/>
          </p:cNvCxnSpPr>
          <p:nvPr/>
        </p:nvCxnSpPr>
        <p:spPr>
          <a:xfrm>
            <a:off x="2479038" y="2903419"/>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6973E74D-ED6A-4CF3-855F-2D16FA8745C7}"/>
              </a:ext>
            </a:extLst>
          </p:cNvPr>
          <p:cNvCxnSpPr>
            <a:cxnSpLocks/>
          </p:cNvCxnSpPr>
          <p:nvPr/>
        </p:nvCxnSpPr>
        <p:spPr>
          <a:xfrm>
            <a:off x="6454465" y="2301467"/>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7A4D389D-7AEF-4FED-B44D-41286B5CC003}"/>
              </a:ext>
            </a:extLst>
          </p:cNvPr>
          <p:cNvCxnSpPr>
            <a:cxnSpLocks/>
          </p:cNvCxnSpPr>
          <p:nvPr/>
        </p:nvCxnSpPr>
        <p:spPr>
          <a:xfrm>
            <a:off x="6454465" y="3429000"/>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B7B24C84-6C9B-4571-AFC6-3C1B1098F5FF}"/>
              </a:ext>
            </a:extLst>
          </p:cNvPr>
          <p:cNvCxnSpPr>
            <a:cxnSpLocks/>
          </p:cNvCxnSpPr>
          <p:nvPr/>
        </p:nvCxnSpPr>
        <p:spPr>
          <a:xfrm>
            <a:off x="6478174" y="2831545"/>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92EE3C4D-0282-4014-993F-F74A2CFEB929}"/>
              </a:ext>
            </a:extLst>
          </p:cNvPr>
          <p:cNvCxnSpPr>
            <a:cxnSpLocks/>
          </p:cNvCxnSpPr>
          <p:nvPr/>
        </p:nvCxnSpPr>
        <p:spPr>
          <a:xfrm>
            <a:off x="10595877" y="2466059"/>
            <a:ext cx="26273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4683160B-4ECF-445B-BDD0-5DF5DDDFE363}"/>
              </a:ext>
            </a:extLst>
          </p:cNvPr>
          <p:cNvCxnSpPr>
            <a:cxnSpLocks/>
          </p:cNvCxnSpPr>
          <p:nvPr/>
        </p:nvCxnSpPr>
        <p:spPr>
          <a:xfrm>
            <a:off x="10619586" y="2996137"/>
            <a:ext cx="262733"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99" name="Group 98">
            <a:extLst>
              <a:ext uri="{FF2B5EF4-FFF2-40B4-BE49-F238E27FC236}">
                <a16:creationId xmlns:a16="http://schemas.microsoft.com/office/drawing/2014/main" id="{EA7AD9BF-5AB2-42E5-BA3B-3C2FAC13A9E3}"/>
              </a:ext>
            </a:extLst>
          </p:cNvPr>
          <p:cNvGrpSpPr/>
          <p:nvPr/>
        </p:nvGrpSpPr>
        <p:grpSpPr>
          <a:xfrm>
            <a:off x="1705236" y="2053999"/>
            <a:ext cx="2711334" cy="1404441"/>
            <a:chOff x="1705236" y="2053999"/>
            <a:chExt cx="2711334" cy="1404441"/>
          </a:xfrm>
        </p:grpSpPr>
        <p:sp>
          <p:nvSpPr>
            <p:cNvPr id="159" name="TextBox 158">
              <a:extLst>
                <a:ext uri="{FF2B5EF4-FFF2-40B4-BE49-F238E27FC236}">
                  <a16:creationId xmlns:a16="http://schemas.microsoft.com/office/drawing/2014/main" id="{474A26D4-CF5F-44AD-B3FB-B7FDBE804754}"/>
                </a:ext>
              </a:extLst>
            </p:cNvPr>
            <p:cNvSpPr txBox="1"/>
            <p:nvPr/>
          </p:nvSpPr>
          <p:spPr>
            <a:xfrm>
              <a:off x="1705236" y="2181167"/>
              <a:ext cx="2585418" cy="1277273"/>
            </a:xfrm>
            <a:prstGeom prst="rect">
              <a:avLst/>
            </a:prstGeom>
            <a:solidFill>
              <a:schemeClr val="bg1"/>
            </a:solidFill>
            <a:ln>
              <a:solidFill>
                <a:schemeClr val="tx1"/>
              </a:solidFill>
              <a:prstDash val="dashDot"/>
            </a:ln>
          </p:spPr>
          <p:txBody>
            <a:bodyPr wrap="square" rtlCol="0">
              <a:spAutoFit/>
            </a:bodyPr>
            <a:lstStyle/>
            <a:p>
              <a:r>
                <a:rPr lang="en-GB" sz="1100" dirty="0"/>
                <a:t>Bring up the young as proud Germans, make them strong and healthy, teach them to support Nazi ideas. Boys should learn to do productive work for the German economy and fight in the armed forces. Girls should learn how to be good wives and mothers. </a:t>
              </a:r>
            </a:p>
          </p:txBody>
        </p:sp>
        <p:pic>
          <p:nvPicPr>
            <p:cNvPr id="3074" name="Picture 2" descr="https://static.thenounproject.com/png/32462-200.png">
              <a:extLst>
                <a:ext uri="{FF2B5EF4-FFF2-40B4-BE49-F238E27FC236}">
                  <a16:creationId xmlns:a16="http://schemas.microsoft.com/office/drawing/2014/main" id="{49FEA9FC-AAE1-4EC5-84A3-6A3020BB1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6395" y="2053999"/>
              <a:ext cx="320175" cy="32017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70" name="Group 169">
            <a:extLst>
              <a:ext uri="{FF2B5EF4-FFF2-40B4-BE49-F238E27FC236}">
                <a16:creationId xmlns:a16="http://schemas.microsoft.com/office/drawing/2014/main" id="{EAF99704-6DEC-45C2-9F78-2EBE86F5A82F}"/>
              </a:ext>
            </a:extLst>
          </p:cNvPr>
          <p:cNvGrpSpPr/>
          <p:nvPr/>
        </p:nvGrpSpPr>
        <p:grpSpPr>
          <a:xfrm>
            <a:off x="5169936" y="2074297"/>
            <a:ext cx="2711334" cy="1404441"/>
            <a:chOff x="1705236" y="2053999"/>
            <a:chExt cx="2711334" cy="1404441"/>
          </a:xfrm>
        </p:grpSpPr>
        <p:sp>
          <p:nvSpPr>
            <p:cNvPr id="171" name="TextBox 170">
              <a:extLst>
                <a:ext uri="{FF2B5EF4-FFF2-40B4-BE49-F238E27FC236}">
                  <a16:creationId xmlns:a16="http://schemas.microsoft.com/office/drawing/2014/main" id="{C4F0A6BC-48BE-4250-99CD-C9C4581419D8}"/>
                </a:ext>
              </a:extLst>
            </p:cNvPr>
            <p:cNvSpPr txBox="1"/>
            <p:nvPr/>
          </p:nvSpPr>
          <p:spPr>
            <a:xfrm>
              <a:off x="1705236" y="2181167"/>
              <a:ext cx="2585418" cy="1277273"/>
            </a:xfrm>
            <a:prstGeom prst="rect">
              <a:avLst/>
            </a:prstGeom>
            <a:solidFill>
              <a:schemeClr val="bg1"/>
            </a:solidFill>
            <a:ln>
              <a:solidFill>
                <a:schemeClr val="tx1"/>
              </a:solidFill>
              <a:prstDash val="dashDot"/>
            </a:ln>
          </p:spPr>
          <p:txBody>
            <a:bodyPr wrap="square" rtlCol="0">
              <a:spAutoFit/>
            </a:bodyPr>
            <a:lstStyle/>
            <a:p>
              <a:r>
                <a:rPr lang="en-GB" sz="1100" dirty="0"/>
                <a:t>Women should adopt a traditional role and stay at home rather than go to work. They should adopt a ‘natural’ look with simple plaited hair and long skirts. The Nazis wanted women to marry and have many children to make Germany bigger and stronger.</a:t>
              </a:r>
            </a:p>
          </p:txBody>
        </p:sp>
        <p:pic>
          <p:nvPicPr>
            <p:cNvPr id="172" name="Picture 2" descr="https://static.thenounproject.com/png/32462-200.png">
              <a:extLst>
                <a:ext uri="{FF2B5EF4-FFF2-40B4-BE49-F238E27FC236}">
                  <a16:creationId xmlns:a16="http://schemas.microsoft.com/office/drawing/2014/main" id="{BADEBDE1-A1D0-4940-A7EA-8FE2B5CBC1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6395" y="2053999"/>
              <a:ext cx="320175" cy="320175"/>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73" name="Group 172">
            <a:extLst>
              <a:ext uri="{FF2B5EF4-FFF2-40B4-BE49-F238E27FC236}">
                <a16:creationId xmlns:a16="http://schemas.microsoft.com/office/drawing/2014/main" id="{985C3469-1CFC-40C8-9385-394354E822C9}"/>
              </a:ext>
            </a:extLst>
          </p:cNvPr>
          <p:cNvGrpSpPr/>
          <p:nvPr/>
        </p:nvGrpSpPr>
        <p:grpSpPr>
          <a:xfrm>
            <a:off x="9169254" y="2055885"/>
            <a:ext cx="2711334" cy="727332"/>
            <a:chOff x="1705236" y="2053999"/>
            <a:chExt cx="2711334" cy="727332"/>
          </a:xfrm>
        </p:grpSpPr>
        <p:sp>
          <p:nvSpPr>
            <p:cNvPr id="175" name="TextBox 174">
              <a:extLst>
                <a:ext uri="{FF2B5EF4-FFF2-40B4-BE49-F238E27FC236}">
                  <a16:creationId xmlns:a16="http://schemas.microsoft.com/office/drawing/2014/main" id="{2ECFC756-957C-4504-B3F7-3AB270B9E1FF}"/>
                </a:ext>
              </a:extLst>
            </p:cNvPr>
            <p:cNvSpPr txBox="1"/>
            <p:nvPr/>
          </p:nvSpPr>
          <p:spPr>
            <a:xfrm>
              <a:off x="1705236" y="2181167"/>
              <a:ext cx="2585418" cy="600164"/>
            </a:xfrm>
            <a:prstGeom prst="rect">
              <a:avLst/>
            </a:prstGeom>
            <a:solidFill>
              <a:schemeClr val="bg1"/>
            </a:solidFill>
            <a:ln>
              <a:solidFill>
                <a:schemeClr val="tx1"/>
              </a:solidFill>
              <a:prstDash val="dashDot"/>
            </a:ln>
          </p:spPr>
          <p:txBody>
            <a:bodyPr wrap="square" rtlCol="0">
              <a:spAutoFit/>
            </a:bodyPr>
            <a:lstStyle/>
            <a:p>
              <a:r>
                <a:rPr lang="en-GB" sz="1100" dirty="0"/>
                <a:t>To reduce unemployment through providing work for the unemployed and expanding public works.</a:t>
              </a:r>
            </a:p>
          </p:txBody>
        </p:sp>
        <p:pic>
          <p:nvPicPr>
            <p:cNvPr id="176" name="Picture 2" descr="https://static.thenounproject.com/png/32462-200.png">
              <a:extLst>
                <a:ext uri="{FF2B5EF4-FFF2-40B4-BE49-F238E27FC236}">
                  <a16:creationId xmlns:a16="http://schemas.microsoft.com/office/drawing/2014/main" id="{F28FD403-C336-40D8-B559-BDD171F5A8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6395" y="2053999"/>
              <a:ext cx="320175" cy="320175"/>
            </a:xfrm>
            <a:prstGeom prst="rect">
              <a:avLst/>
            </a:prstGeom>
            <a:noFill/>
            <a:extLst>
              <a:ext uri="{909E8E84-426E-40DD-AFC4-6F175D3DCCD1}">
                <a14:hiddenFill xmlns:a14="http://schemas.microsoft.com/office/drawing/2010/main">
                  <a:solidFill>
                    <a:srgbClr val="FFFFFF"/>
                  </a:solidFill>
                </a14:hiddenFill>
              </a:ext>
            </a:extLst>
          </p:spPr>
        </p:pic>
      </p:grpSp>
      <p:pic>
        <p:nvPicPr>
          <p:cNvPr id="192" name="Picture 2" descr="https://static.thenounproject.com/png/851496-200.png">
            <a:extLst>
              <a:ext uri="{FF2B5EF4-FFF2-40B4-BE49-F238E27FC236}">
                <a16:creationId xmlns:a16="http://schemas.microsoft.com/office/drawing/2014/main" id="{4B424CEF-332F-4D3E-9D95-80FA9241ED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8507" y="1143114"/>
            <a:ext cx="9525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193" name="Picture 4" descr="https://static.thenounproject.com/png/2103921-200.png">
            <a:extLst>
              <a:ext uri="{FF2B5EF4-FFF2-40B4-BE49-F238E27FC236}">
                <a16:creationId xmlns:a16="http://schemas.microsoft.com/office/drawing/2014/main" id="{46C9D86A-F2D3-4E2E-A1C3-4FA49B3A05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45971" y="1464857"/>
            <a:ext cx="571463" cy="571463"/>
          </a:xfrm>
          <a:prstGeom prst="rect">
            <a:avLst/>
          </a:prstGeom>
          <a:noFill/>
          <a:extLst>
            <a:ext uri="{909E8E84-426E-40DD-AFC4-6F175D3DCCD1}">
              <a14:hiddenFill xmlns:a14="http://schemas.microsoft.com/office/drawing/2010/main">
                <a:solidFill>
                  <a:srgbClr val="FFFFFF"/>
                </a:solidFill>
              </a14:hiddenFill>
            </a:ext>
          </a:extLst>
        </p:spPr>
      </p:pic>
      <p:grpSp>
        <p:nvGrpSpPr>
          <p:cNvPr id="194" name="Group 193">
            <a:extLst>
              <a:ext uri="{FF2B5EF4-FFF2-40B4-BE49-F238E27FC236}">
                <a16:creationId xmlns:a16="http://schemas.microsoft.com/office/drawing/2014/main" id="{76339DBD-1102-4700-935E-E4CA03AFD28F}"/>
              </a:ext>
            </a:extLst>
          </p:cNvPr>
          <p:cNvGrpSpPr/>
          <p:nvPr/>
        </p:nvGrpSpPr>
        <p:grpSpPr>
          <a:xfrm>
            <a:off x="5150057" y="3426686"/>
            <a:ext cx="2731213" cy="408321"/>
            <a:chOff x="1705236" y="3585608"/>
            <a:chExt cx="2731213" cy="408321"/>
          </a:xfrm>
        </p:grpSpPr>
        <p:sp>
          <p:nvSpPr>
            <p:cNvPr id="195" name="TextBox 194">
              <a:extLst>
                <a:ext uri="{FF2B5EF4-FFF2-40B4-BE49-F238E27FC236}">
                  <a16:creationId xmlns:a16="http://schemas.microsoft.com/office/drawing/2014/main" id="{7DC092DA-D830-4165-89FA-02668B29BC70}"/>
                </a:ext>
              </a:extLst>
            </p:cNvPr>
            <p:cNvSpPr txBox="1"/>
            <p:nvPr/>
          </p:nvSpPr>
          <p:spPr>
            <a:xfrm>
              <a:off x="1705236" y="3732319"/>
              <a:ext cx="2585418" cy="261610"/>
            </a:xfrm>
            <a:prstGeom prst="rect">
              <a:avLst/>
            </a:prstGeom>
            <a:solidFill>
              <a:schemeClr val="bg1"/>
            </a:solidFill>
            <a:ln>
              <a:solidFill>
                <a:schemeClr val="tx1"/>
              </a:solidFill>
            </a:ln>
          </p:spPr>
          <p:txBody>
            <a:bodyPr wrap="square" rtlCol="0">
              <a:spAutoFit/>
            </a:bodyPr>
            <a:lstStyle/>
            <a:p>
              <a:r>
                <a:rPr lang="en-GB" sz="1100" dirty="0"/>
                <a:t>Nazi policies towards women</a:t>
              </a:r>
            </a:p>
          </p:txBody>
        </p:sp>
        <p:pic>
          <p:nvPicPr>
            <p:cNvPr id="196" name="Picture 4" descr="https://static.thenounproject.com/png/209467-200.png">
              <a:extLst>
                <a:ext uri="{FF2B5EF4-FFF2-40B4-BE49-F238E27FC236}">
                  <a16:creationId xmlns:a16="http://schemas.microsoft.com/office/drawing/2014/main" id="{79BFAE94-6F4C-4454-9D98-054D13E7E4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6837" y="3585608"/>
              <a:ext cx="339612" cy="3396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7" name="Group 196">
            <a:extLst>
              <a:ext uri="{FF2B5EF4-FFF2-40B4-BE49-F238E27FC236}">
                <a16:creationId xmlns:a16="http://schemas.microsoft.com/office/drawing/2014/main" id="{EAE97593-7DCF-4286-BCC7-AF95086114A1}"/>
              </a:ext>
            </a:extLst>
          </p:cNvPr>
          <p:cNvGrpSpPr/>
          <p:nvPr/>
        </p:nvGrpSpPr>
        <p:grpSpPr>
          <a:xfrm>
            <a:off x="9160213" y="2818957"/>
            <a:ext cx="2731213" cy="408321"/>
            <a:chOff x="1705236" y="3585608"/>
            <a:chExt cx="2731213" cy="408321"/>
          </a:xfrm>
        </p:grpSpPr>
        <p:sp>
          <p:nvSpPr>
            <p:cNvPr id="198" name="TextBox 197">
              <a:extLst>
                <a:ext uri="{FF2B5EF4-FFF2-40B4-BE49-F238E27FC236}">
                  <a16:creationId xmlns:a16="http://schemas.microsoft.com/office/drawing/2014/main" id="{D9AAE917-30BF-483F-8064-F2B3A909EF71}"/>
                </a:ext>
              </a:extLst>
            </p:cNvPr>
            <p:cNvSpPr txBox="1"/>
            <p:nvPr/>
          </p:nvSpPr>
          <p:spPr>
            <a:xfrm>
              <a:off x="1705236" y="3732319"/>
              <a:ext cx="2585418" cy="261610"/>
            </a:xfrm>
            <a:prstGeom prst="rect">
              <a:avLst/>
            </a:prstGeom>
            <a:solidFill>
              <a:schemeClr val="bg1"/>
            </a:solidFill>
            <a:ln>
              <a:solidFill>
                <a:schemeClr val="tx1"/>
              </a:solidFill>
            </a:ln>
          </p:spPr>
          <p:txBody>
            <a:bodyPr wrap="square" rtlCol="0">
              <a:spAutoFit/>
            </a:bodyPr>
            <a:lstStyle/>
            <a:p>
              <a:r>
                <a:rPr lang="en-GB" sz="1100" dirty="0"/>
                <a:t>Nazi policies towards unemployment</a:t>
              </a:r>
            </a:p>
          </p:txBody>
        </p:sp>
        <p:pic>
          <p:nvPicPr>
            <p:cNvPr id="199" name="Picture 4" descr="https://static.thenounproject.com/png/209467-200.png">
              <a:extLst>
                <a:ext uri="{FF2B5EF4-FFF2-40B4-BE49-F238E27FC236}">
                  <a16:creationId xmlns:a16="http://schemas.microsoft.com/office/drawing/2014/main" id="{E8F0E2C1-2303-4394-9C3D-4A9A59C41C3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6837" y="3585608"/>
              <a:ext cx="339612" cy="3396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25" name="Group 1024">
            <a:extLst>
              <a:ext uri="{FF2B5EF4-FFF2-40B4-BE49-F238E27FC236}">
                <a16:creationId xmlns:a16="http://schemas.microsoft.com/office/drawing/2014/main" id="{90646270-D7E6-4D8B-AB4D-0B70C1060420}"/>
              </a:ext>
            </a:extLst>
          </p:cNvPr>
          <p:cNvGrpSpPr/>
          <p:nvPr/>
        </p:nvGrpSpPr>
        <p:grpSpPr>
          <a:xfrm>
            <a:off x="5224923" y="3819545"/>
            <a:ext cx="2449607" cy="2333157"/>
            <a:chOff x="6462707" y="3943462"/>
            <a:chExt cx="2449607" cy="2333157"/>
          </a:xfrm>
        </p:grpSpPr>
        <p:cxnSp>
          <p:nvCxnSpPr>
            <p:cNvPr id="135" name="Straight Connector 134">
              <a:extLst>
                <a:ext uri="{FF2B5EF4-FFF2-40B4-BE49-F238E27FC236}">
                  <a16:creationId xmlns:a16="http://schemas.microsoft.com/office/drawing/2014/main" id="{19AEA96E-483E-49ED-90C8-A15C1F37197E}"/>
                </a:ext>
              </a:extLst>
            </p:cNvPr>
            <p:cNvCxnSpPr>
              <a:cxnSpLocks/>
            </p:cNvCxnSpPr>
            <p:nvPr/>
          </p:nvCxnSpPr>
          <p:spPr>
            <a:xfrm>
              <a:off x="6462707" y="3943462"/>
              <a:ext cx="6342" cy="2149278"/>
            </a:xfrm>
            <a:prstGeom prst="line">
              <a:avLst/>
            </a:prstGeom>
          </p:spPr>
          <p:style>
            <a:lnRef idx="1">
              <a:schemeClr val="accent1"/>
            </a:lnRef>
            <a:fillRef idx="0">
              <a:schemeClr val="accent1"/>
            </a:fillRef>
            <a:effectRef idx="0">
              <a:schemeClr val="accent1"/>
            </a:effectRef>
            <a:fontRef idx="minor">
              <a:schemeClr val="tx1"/>
            </a:fontRef>
          </p:style>
        </p:cxnSp>
        <p:grpSp>
          <p:nvGrpSpPr>
            <p:cNvPr id="200" name="Group 199">
              <a:extLst>
                <a:ext uri="{FF2B5EF4-FFF2-40B4-BE49-F238E27FC236}">
                  <a16:creationId xmlns:a16="http://schemas.microsoft.com/office/drawing/2014/main" id="{874C46B2-0CB7-483B-9AAE-5E1B2CBC5672}"/>
                </a:ext>
              </a:extLst>
            </p:cNvPr>
            <p:cNvGrpSpPr/>
            <p:nvPr/>
          </p:nvGrpSpPr>
          <p:grpSpPr>
            <a:xfrm>
              <a:off x="6489145" y="4055128"/>
              <a:ext cx="2324684" cy="430887"/>
              <a:chOff x="2467840" y="4048277"/>
              <a:chExt cx="2324684" cy="430887"/>
            </a:xfrm>
          </p:grpSpPr>
          <p:cxnSp>
            <p:nvCxnSpPr>
              <p:cNvPr id="201" name="Straight Connector 200">
                <a:extLst>
                  <a:ext uri="{FF2B5EF4-FFF2-40B4-BE49-F238E27FC236}">
                    <a16:creationId xmlns:a16="http://schemas.microsoft.com/office/drawing/2014/main" id="{31BC25C2-6B51-4E76-94FC-8C0B6F1F4B08}"/>
                  </a:ext>
                </a:extLst>
              </p:cNvPr>
              <p:cNvCxnSpPr>
                <a:cxnSpLocks/>
                <a:endCxn id="202" idx="1"/>
              </p:cNvCxnSpPr>
              <p:nvPr/>
            </p:nvCxnSpPr>
            <p:spPr>
              <a:xfrm>
                <a:off x="2467840" y="4263093"/>
                <a:ext cx="194346" cy="628"/>
              </a:xfrm>
              <a:prstGeom prst="line">
                <a:avLst/>
              </a:prstGeom>
            </p:spPr>
            <p:style>
              <a:lnRef idx="1">
                <a:schemeClr val="accent1"/>
              </a:lnRef>
              <a:fillRef idx="0">
                <a:schemeClr val="accent1"/>
              </a:fillRef>
              <a:effectRef idx="0">
                <a:schemeClr val="accent1"/>
              </a:effectRef>
              <a:fontRef idx="minor">
                <a:schemeClr val="tx1"/>
              </a:fontRef>
            </p:style>
          </p:cxnSp>
          <p:sp>
            <p:nvSpPr>
              <p:cNvPr id="202" name="TextBox 201">
                <a:extLst>
                  <a:ext uri="{FF2B5EF4-FFF2-40B4-BE49-F238E27FC236}">
                    <a16:creationId xmlns:a16="http://schemas.microsoft.com/office/drawing/2014/main" id="{461D25AB-042A-4A0B-ACF0-4B298E85A3EA}"/>
                  </a:ext>
                </a:extLst>
              </p:cNvPr>
              <p:cNvSpPr txBox="1"/>
              <p:nvPr/>
            </p:nvSpPr>
            <p:spPr>
              <a:xfrm>
                <a:off x="2662186" y="4048277"/>
                <a:ext cx="2130338" cy="430887"/>
              </a:xfrm>
              <a:prstGeom prst="rect">
                <a:avLst/>
              </a:prstGeom>
              <a:noFill/>
              <a:ln>
                <a:noFill/>
              </a:ln>
            </p:spPr>
            <p:txBody>
              <a:bodyPr wrap="square" rtlCol="0">
                <a:spAutoFit/>
              </a:bodyPr>
              <a:lstStyle/>
              <a:p>
                <a:r>
                  <a:rPr lang="en-GB" sz="1100" dirty="0"/>
                  <a:t>Law for the Encouragement </a:t>
                </a:r>
                <a:br>
                  <a:rPr lang="en-GB" sz="1100" dirty="0"/>
                </a:br>
                <a:r>
                  <a:rPr lang="en-GB" sz="1100" dirty="0"/>
                  <a:t>of Marriage (1933)</a:t>
                </a:r>
              </a:p>
            </p:txBody>
          </p:sp>
        </p:grpSp>
        <p:pic>
          <p:nvPicPr>
            <p:cNvPr id="3078" name="Picture 6" descr="https://static.thenounproject.com/png/8226-200.png">
              <a:extLst>
                <a:ext uri="{FF2B5EF4-FFF2-40B4-BE49-F238E27FC236}">
                  <a16:creationId xmlns:a16="http://schemas.microsoft.com/office/drawing/2014/main" id="{F45697DC-4EB2-4B70-B4FA-E69880100E8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68667" y="3962709"/>
              <a:ext cx="422422" cy="422422"/>
            </a:xfrm>
            <a:prstGeom prst="rect">
              <a:avLst/>
            </a:prstGeom>
            <a:noFill/>
            <a:extLst>
              <a:ext uri="{909E8E84-426E-40DD-AFC4-6F175D3DCCD1}">
                <a14:hiddenFill xmlns:a14="http://schemas.microsoft.com/office/drawing/2010/main">
                  <a:solidFill>
                    <a:srgbClr val="FFFFFF"/>
                  </a:solidFill>
                </a14:hiddenFill>
              </a:ext>
            </a:extLst>
          </p:spPr>
        </p:pic>
        <p:grpSp>
          <p:nvGrpSpPr>
            <p:cNvPr id="204" name="Group 203">
              <a:extLst>
                <a:ext uri="{FF2B5EF4-FFF2-40B4-BE49-F238E27FC236}">
                  <a16:creationId xmlns:a16="http://schemas.microsoft.com/office/drawing/2014/main" id="{20F7DCE6-9A57-4662-955E-779CB49D5D9B}"/>
                </a:ext>
              </a:extLst>
            </p:cNvPr>
            <p:cNvGrpSpPr/>
            <p:nvPr/>
          </p:nvGrpSpPr>
          <p:grpSpPr>
            <a:xfrm>
              <a:off x="6478174" y="4569609"/>
              <a:ext cx="2340743" cy="430887"/>
              <a:chOff x="2451781" y="4048277"/>
              <a:chExt cx="2340743" cy="430887"/>
            </a:xfrm>
          </p:grpSpPr>
          <p:cxnSp>
            <p:nvCxnSpPr>
              <p:cNvPr id="205" name="Straight Connector 204">
                <a:extLst>
                  <a:ext uri="{FF2B5EF4-FFF2-40B4-BE49-F238E27FC236}">
                    <a16:creationId xmlns:a16="http://schemas.microsoft.com/office/drawing/2014/main" id="{C433B73C-0298-4FBD-A8FD-AF2016259B4A}"/>
                  </a:ext>
                </a:extLst>
              </p:cNvPr>
              <p:cNvCxnSpPr>
                <a:cxnSpLocks/>
                <a:endCxn id="206" idx="1"/>
              </p:cNvCxnSpPr>
              <p:nvPr/>
            </p:nvCxnSpPr>
            <p:spPr>
              <a:xfrm>
                <a:off x="2451781" y="4263721"/>
                <a:ext cx="210405" cy="0"/>
              </a:xfrm>
              <a:prstGeom prst="line">
                <a:avLst/>
              </a:prstGeom>
            </p:spPr>
            <p:style>
              <a:lnRef idx="1">
                <a:schemeClr val="accent1"/>
              </a:lnRef>
              <a:fillRef idx="0">
                <a:schemeClr val="accent1"/>
              </a:fillRef>
              <a:effectRef idx="0">
                <a:schemeClr val="accent1"/>
              </a:effectRef>
              <a:fontRef idx="minor">
                <a:schemeClr val="tx1"/>
              </a:fontRef>
            </p:style>
          </p:cxnSp>
          <p:sp>
            <p:nvSpPr>
              <p:cNvPr id="206" name="TextBox 205">
                <a:extLst>
                  <a:ext uri="{FF2B5EF4-FFF2-40B4-BE49-F238E27FC236}">
                    <a16:creationId xmlns:a16="http://schemas.microsoft.com/office/drawing/2014/main" id="{4FF42EAE-8C24-4B5A-949A-8CAFE69021CA}"/>
                  </a:ext>
                </a:extLst>
              </p:cNvPr>
              <p:cNvSpPr txBox="1"/>
              <p:nvPr/>
            </p:nvSpPr>
            <p:spPr>
              <a:xfrm>
                <a:off x="2662186" y="4048277"/>
                <a:ext cx="2130338" cy="430887"/>
              </a:xfrm>
              <a:prstGeom prst="rect">
                <a:avLst/>
              </a:prstGeom>
              <a:noFill/>
              <a:ln>
                <a:noFill/>
              </a:ln>
            </p:spPr>
            <p:txBody>
              <a:bodyPr wrap="square" rtlCol="0">
                <a:spAutoFit/>
              </a:bodyPr>
              <a:lstStyle/>
              <a:p>
                <a:r>
                  <a:rPr lang="en-GB" sz="1100" dirty="0"/>
                  <a:t>Change in divorce laws </a:t>
                </a:r>
                <a:br>
                  <a:rPr lang="en-GB" sz="1100" dirty="0"/>
                </a:br>
                <a:r>
                  <a:rPr lang="en-GB" sz="1100" dirty="0"/>
                  <a:t>(1938)</a:t>
                </a:r>
              </a:p>
            </p:txBody>
          </p:sp>
        </p:grpSp>
        <p:grpSp>
          <p:nvGrpSpPr>
            <p:cNvPr id="208" name="Group 207">
              <a:extLst>
                <a:ext uri="{FF2B5EF4-FFF2-40B4-BE49-F238E27FC236}">
                  <a16:creationId xmlns:a16="http://schemas.microsoft.com/office/drawing/2014/main" id="{ABA82917-FA4B-48EB-81FB-99AAFEA3B712}"/>
                </a:ext>
              </a:extLst>
            </p:cNvPr>
            <p:cNvGrpSpPr/>
            <p:nvPr/>
          </p:nvGrpSpPr>
          <p:grpSpPr>
            <a:xfrm>
              <a:off x="6475894" y="4996037"/>
              <a:ext cx="2337935" cy="261610"/>
              <a:chOff x="2454589" y="4048277"/>
              <a:chExt cx="2337935" cy="261610"/>
            </a:xfrm>
          </p:grpSpPr>
          <p:cxnSp>
            <p:nvCxnSpPr>
              <p:cNvPr id="209" name="Straight Connector 208">
                <a:extLst>
                  <a:ext uri="{FF2B5EF4-FFF2-40B4-BE49-F238E27FC236}">
                    <a16:creationId xmlns:a16="http://schemas.microsoft.com/office/drawing/2014/main" id="{71E16B5F-DB1B-46E4-9FC8-897884FA8B70}"/>
                  </a:ext>
                </a:extLst>
              </p:cNvPr>
              <p:cNvCxnSpPr>
                <a:cxnSpLocks/>
                <a:endCxn id="210" idx="1"/>
              </p:cNvCxnSpPr>
              <p:nvPr/>
            </p:nvCxnSpPr>
            <p:spPr>
              <a:xfrm>
                <a:off x="2454589" y="4179082"/>
                <a:ext cx="207597" cy="0"/>
              </a:xfrm>
              <a:prstGeom prst="line">
                <a:avLst/>
              </a:prstGeom>
            </p:spPr>
            <p:style>
              <a:lnRef idx="1">
                <a:schemeClr val="accent1"/>
              </a:lnRef>
              <a:fillRef idx="0">
                <a:schemeClr val="accent1"/>
              </a:fillRef>
              <a:effectRef idx="0">
                <a:schemeClr val="accent1"/>
              </a:effectRef>
              <a:fontRef idx="minor">
                <a:schemeClr val="tx1"/>
              </a:fontRef>
            </p:style>
          </p:cxnSp>
          <p:sp>
            <p:nvSpPr>
              <p:cNvPr id="210" name="TextBox 209">
                <a:extLst>
                  <a:ext uri="{FF2B5EF4-FFF2-40B4-BE49-F238E27FC236}">
                    <a16:creationId xmlns:a16="http://schemas.microsoft.com/office/drawing/2014/main" id="{581DB551-3C37-45A5-A0FF-2422D12A8239}"/>
                  </a:ext>
                </a:extLst>
              </p:cNvPr>
              <p:cNvSpPr txBox="1"/>
              <p:nvPr/>
            </p:nvSpPr>
            <p:spPr>
              <a:xfrm>
                <a:off x="2662186" y="4048277"/>
                <a:ext cx="2130338" cy="261610"/>
              </a:xfrm>
              <a:prstGeom prst="rect">
                <a:avLst/>
              </a:prstGeom>
              <a:noFill/>
              <a:ln>
                <a:noFill/>
              </a:ln>
            </p:spPr>
            <p:txBody>
              <a:bodyPr wrap="square" rtlCol="0">
                <a:spAutoFit/>
              </a:bodyPr>
              <a:lstStyle/>
              <a:p>
                <a:r>
                  <a:rPr lang="en-GB" sz="1100" dirty="0"/>
                  <a:t>The Mother’s Cross</a:t>
                </a:r>
              </a:p>
            </p:txBody>
          </p:sp>
        </p:grpSp>
        <p:pic>
          <p:nvPicPr>
            <p:cNvPr id="3080" name="Picture 8" descr="https://static.thenounproject.com/png/381635-200.png">
              <a:extLst>
                <a:ext uri="{FF2B5EF4-FFF2-40B4-BE49-F238E27FC236}">
                  <a16:creationId xmlns:a16="http://schemas.microsoft.com/office/drawing/2014/main" id="{48F45E3D-7A0C-4C66-B52F-F3961792445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39926" y="4891633"/>
              <a:ext cx="472388" cy="472388"/>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https://static.thenounproject.com/png/25673-200.png">
              <a:extLst>
                <a:ext uri="{FF2B5EF4-FFF2-40B4-BE49-F238E27FC236}">
                  <a16:creationId xmlns:a16="http://schemas.microsoft.com/office/drawing/2014/main" id="{197F6F1F-8F28-4118-82C3-F74922C8EC2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53986" y="4412842"/>
              <a:ext cx="451402" cy="451402"/>
            </a:xfrm>
            <a:prstGeom prst="rect">
              <a:avLst/>
            </a:prstGeom>
            <a:noFill/>
            <a:extLst>
              <a:ext uri="{909E8E84-426E-40DD-AFC4-6F175D3DCCD1}">
                <a14:hiddenFill xmlns:a14="http://schemas.microsoft.com/office/drawing/2010/main">
                  <a:solidFill>
                    <a:srgbClr val="FFFFFF"/>
                  </a:solidFill>
                </a14:hiddenFill>
              </a:ext>
            </a:extLst>
          </p:spPr>
        </p:pic>
        <p:grpSp>
          <p:nvGrpSpPr>
            <p:cNvPr id="213" name="Group 212">
              <a:extLst>
                <a:ext uri="{FF2B5EF4-FFF2-40B4-BE49-F238E27FC236}">
                  <a16:creationId xmlns:a16="http://schemas.microsoft.com/office/drawing/2014/main" id="{74A49407-E5A9-487C-B8A4-24CB5CD9EE3E}"/>
                </a:ext>
              </a:extLst>
            </p:cNvPr>
            <p:cNvGrpSpPr/>
            <p:nvPr/>
          </p:nvGrpSpPr>
          <p:grpSpPr>
            <a:xfrm>
              <a:off x="6475894" y="5468485"/>
              <a:ext cx="2337935" cy="261610"/>
              <a:chOff x="2454589" y="4048277"/>
              <a:chExt cx="2337935" cy="261610"/>
            </a:xfrm>
          </p:grpSpPr>
          <p:cxnSp>
            <p:nvCxnSpPr>
              <p:cNvPr id="214" name="Straight Connector 213">
                <a:extLst>
                  <a:ext uri="{FF2B5EF4-FFF2-40B4-BE49-F238E27FC236}">
                    <a16:creationId xmlns:a16="http://schemas.microsoft.com/office/drawing/2014/main" id="{E2ED0BD2-9687-4392-B108-2F5B7686C76D}"/>
                  </a:ext>
                </a:extLst>
              </p:cNvPr>
              <p:cNvCxnSpPr>
                <a:cxnSpLocks/>
                <a:endCxn id="215" idx="1"/>
              </p:cNvCxnSpPr>
              <p:nvPr/>
            </p:nvCxnSpPr>
            <p:spPr>
              <a:xfrm>
                <a:off x="2454589" y="4179082"/>
                <a:ext cx="207597" cy="0"/>
              </a:xfrm>
              <a:prstGeom prst="line">
                <a:avLst/>
              </a:prstGeom>
            </p:spPr>
            <p:style>
              <a:lnRef idx="1">
                <a:schemeClr val="accent1"/>
              </a:lnRef>
              <a:fillRef idx="0">
                <a:schemeClr val="accent1"/>
              </a:fillRef>
              <a:effectRef idx="0">
                <a:schemeClr val="accent1"/>
              </a:effectRef>
              <a:fontRef idx="minor">
                <a:schemeClr val="tx1"/>
              </a:fontRef>
            </p:style>
          </p:cxnSp>
          <p:sp>
            <p:nvSpPr>
              <p:cNvPr id="215" name="TextBox 214">
                <a:extLst>
                  <a:ext uri="{FF2B5EF4-FFF2-40B4-BE49-F238E27FC236}">
                    <a16:creationId xmlns:a16="http://schemas.microsoft.com/office/drawing/2014/main" id="{201EC9A7-DD68-46A2-96EC-122A9B2F9953}"/>
                  </a:ext>
                </a:extLst>
              </p:cNvPr>
              <p:cNvSpPr txBox="1"/>
              <p:nvPr/>
            </p:nvSpPr>
            <p:spPr>
              <a:xfrm>
                <a:off x="2662186" y="4048277"/>
                <a:ext cx="2130338" cy="261610"/>
              </a:xfrm>
              <a:prstGeom prst="rect">
                <a:avLst/>
              </a:prstGeom>
              <a:noFill/>
              <a:ln>
                <a:noFill/>
              </a:ln>
            </p:spPr>
            <p:txBody>
              <a:bodyPr wrap="square" rtlCol="0">
                <a:spAutoFit/>
              </a:bodyPr>
              <a:lstStyle/>
              <a:p>
                <a:r>
                  <a:rPr lang="en-GB" sz="1100" i="1" dirty="0"/>
                  <a:t>Lebensborn </a:t>
                </a:r>
                <a:r>
                  <a:rPr lang="en-GB" sz="1100" dirty="0"/>
                  <a:t>(1935)</a:t>
                </a:r>
                <a:endParaRPr lang="en-GB" sz="1100" i="1" dirty="0"/>
              </a:p>
            </p:txBody>
          </p:sp>
        </p:grpSp>
        <p:pic>
          <p:nvPicPr>
            <p:cNvPr id="3084" name="Picture 12" descr="https://static.thenounproject.com/png/672237-200.png">
              <a:extLst>
                <a:ext uri="{FF2B5EF4-FFF2-40B4-BE49-F238E27FC236}">
                  <a16:creationId xmlns:a16="http://schemas.microsoft.com/office/drawing/2014/main" id="{DE72DCE8-5C24-4424-9A00-73362B9E42D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442149" y="5457745"/>
              <a:ext cx="449210" cy="449210"/>
            </a:xfrm>
            <a:prstGeom prst="rect">
              <a:avLst/>
            </a:prstGeom>
            <a:noFill/>
            <a:extLst>
              <a:ext uri="{909E8E84-426E-40DD-AFC4-6F175D3DCCD1}">
                <a14:hiddenFill xmlns:a14="http://schemas.microsoft.com/office/drawing/2010/main">
                  <a:solidFill>
                    <a:srgbClr val="FFFFFF"/>
                  </a:solidFill>
                </a14:hiddenFill>
              </a:ext>
            </a:extLst>
          </p:spPr>
        </p:pic>
        <p:grpSp>
          <p:nvGrpSpPr>
            <p:cNvPr id="223" name="Group 222">
              <a:extLst>
                <a:ext uri="{FF2B5EF4-FFF2-40B4-BE49-F238E27FC236}">
                  <a16:creationId xmlns:a16="http://schemas.microsoft.com/office/drawing/2014/main" id="{C62FCDFD-B47A-4A83-AD0A-300950DC39C6}"/>
                </a:ext>
              </a:extLst>
            </p:cNvPr>
            <p:cNvGrpSpPr/>
            <p:nvPr/>
          </p:nvGrpSpPr>
          <p:grpSpPr>
            <a:xfrm>
              <a:off x="6464859" y="5956290"/>
              <a:ext cx="2337935" cy="261610"/>
              <a:chOff x="2454589" y="4048277"/>
              <a:chExt cx="2337935" cy="261610"/>
            </a:xfrm>
          </p:grpSpPr>
          <p:cxnSp>
            <p:nvCxnSpPr>
              <p:cNvPr id="224" name="Straight Connector 223">
                <a:extLst>
                  <a:ext uri="{FF2B5EF4-FFF2-40B4-BE49-F238E27FC236}">
                    <a16:creationId xmlns:a16="http://schemas.microsoft.com/office/drawing/2014/main" id="{5CD60258-61E9-4EE1-8DDD-2251F42CC97E}"/>
                  </a:ext>
                </a:extLst>
              </p:cNvPr>
              <p:cNvCxnSpPr>
                <a:cxnSpLocks/>
                <a:endCxn id="225" idx="1"/>
              </p:cNvCxnSpPr>
              <p:nvPr/>
            </p:nvCxnSpPr>
            <p:spPr>
              <a:xfrm>
                <a:off x="2454589" y="4179082"/>
                <a:ext cx="207597" cy="0"/>
              </a:xfrm>
              <a:prstGeom prst="line">
                <a:avLst/>
              </a:prstGeom>
            </p:spPr>
            <p:style>
              <a:lnRef idx="1">
                <a:schemeClr val="accent1"/>
              </a:lnRef>
              <a:fillRef idx="0">
                <a:schemeClr val="accent1"/>
              </a:fillRef>
              <a:effectRef idx="0">
                <a:schemeClr val="accent1"/>
              </a:effectRef>
              <a:fontRef idx="minor">
                <a:schemeClr val="tx1"/>
              </a:fontRef>
            </p:style>
          </p:cxnSp>
          <p:sp>
            <p:nvSpPr>
              <p:cNvPr id="225" name="TextBox 224">
                <a:extLst>
                  <a:ext uri="{FF2B5EF4-FFF2-40B4-BE49-F238E27FC236}">
                    <a16:creationId xmlns:a16="http://schemas.microsoft.com/office/drawing/2014/main" id="{29FE297C-3065-47DB-84E9-F4DA90700733}"/>
                  </a:ext>
                </a:extLst>
              </p:cNvPr>
              <p:cNvSpPr txBox="1"/>
              <p:nvPr/>
            </p:nvSpPr>
            <p:spPr>
              <a:xfrm>
                <a:off x="2662186" y="4048277"/>
                <a:ext cx="2130338" cy="261610"/>
              </a:xfrm>
              <a:prstGeom prst="rect">
                <a:avLst/>
              </a:prstGeom>
              <a:noFill/>
              <a:ln>
                <a:noFill/>
              </a:ln>
            </p:spPr>
            <p:txBody>
              <a:bodyPr wrap="square" rtlCol="0">
                <a:spAutoFit/>
              </a:bodyPr>
              <a:lstStyle/>
              <a:p>
                <a:r>
                  <a:rPr lang="en-GB" sz="1100" dirty="0"/>
                  <a:t>Reduction of women in work</a:t>
                </a:r>
              </a:p>
            </p:txBody>
          </p:sp>
        </p:grpSp>
        <p:pic>
          <p:nvPicPr>
            <p:cNvPr id="226" name="Picture 14" descr="https://static.thenounproject.com/png/1379158-200.png">
              <a:extLst>
                <a:ext uri="{FF2B5EF4-FFF2-40B4-BE49-F238E27FC236}">
                  <a16:creationId xmlns:a16="http://schemas.microsoft.com/office/drawing/2014/main" id="{2C0B2172-4A35-4DDD-ADF5-571BFACD9BA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92174" y="5927460"/>
              <a:ext cx="349159" cy="34915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41" name="Group 1040">
            <a:extLst>
              <a:ext uri="{FF2B5EF4-FFF2-40B4-BE49-F238E27FC236}">
                <a16:creationId xmlns:a16="http://schemas.microsoft.com/office/drawing/2014/main" id="{8D913201-FB43-40E3-B6B1-0D4125C9DDB8}"/>
              </a:ext>
            </a:extLst>
          </p:cNvPr>
          <p:cNvGrpSpPr/>
          <p:nvPr/>
        </p:nvGrpSpPr>
        <p:grpSpPr>
          <a:xfrm>
            <a:off x="1705236" y="3418814"/>
            <a:ext cx="2731213" cy="2572782"/>
            <a:chOff x="1705236" y="3493245"/>
            <a:chExt cx="2731213" cy="2572782"/>
          </a:xfrm>
        </p:grpSpPr>
        <p:grpSp>
          <p:nvGrpSpPr>
            <p:cNvPr id="111" name="Group 110">
              <a:extLst>
                <a:ext uri="{FF2B5EF4-FFF2-40B4-BE49-F238E27FC236}">
                  <a16:creationId xmlns:a16="http://schemas.microsoft.com/office/drawing/2014/main" id="{5D1F7B8F-E997-4997-8B0F-4FC193800807}"/>
                </a:ext>
              </a:extLst>
            </p:cNvPr>
            <p:cNvGrpSpPr/>
            <p:nvPr/>
          </p:nvGrpSpPr>
          <p:grpSpPr>
            <a:xfrm>
              <a:off x="1705236" y="3493245"/>
              <a:ext cx="2731213" cy="2572782"/>
              <a:chOff x="1705236" y="3585608"/>
              <a:chExt cx="2731213" cy="2572782"/>
            </a:xfrm>
          </p:grpSpPr>
          <p:sp>
            <p:nvSpPr>
              <p:cNvPr id="178" name="TextBox 177">
                <a:extLst>
                  <a:ext uri="{FF2B5EF4-FFF2-40B4-BE49-F238E27FC236}">
                    <a16:creationId xmlns:a16="http://schemas.microsoft.com/office/drawing/2014/main" id="{A578B491-6EBE-4007-9380-312D8AAE2F4F}"/>
                  </a:ext>
                </a:extLst>
              </p:cNvPr>
              <p:cNvSpPr txBox="1"/>
              <p:nvPr/>
            </p:nvSpPr>
            <p:spPr>
              <a:xfrm>
                <a:off x="1705236" y="3732319"/>
                <a:ext cx="2585418" cy="261610"/>
              </a:xfrm>
              <a:prstGeom prst="rect">
                <a:avLst/>
              </a:prstGeom>
              <a:solidFill>
                <a:schemeClr val="bg1"/>
              </a:solidFill>
              <a:ln>
                <a:solidFill>
                  <a:schemeClr val="tx1"/>
                </a:solidFill>
              </a:ln>
            </p:spPr>
            <p:txBody>
              <a:bodyPr wrap="square" rtlCol="0">
                <a:spAutoFit/>
              </a:bodyPr>
              <a:lstStyle/>
              <a:p>
                <a:r>
                  <a:rPr lang="en-GB" sz="1100" dirty="0"/>
                  <a:t>Nazi policies towards the young</a:t>
                </a:r>
              </a:p>
            </p:txBody>
          </p:sp>
          <p:pic>
            <p:nvPicPr>
              <p:cNvPr id="3076" name="Picture 4" descr="https://static.thenounproject.com/png/209467-200.png">
                <a:extLst>
                  <a:ext uri="{FF2B5EF4-FFF2-40B4-BE49-F238E27FC236}">
                    <a16:creationId xmlns:a16="http://schemas.microsoft.com/office/drawing/2014/main" id="{70973ED6-487E-47FE-8560-8DD311F2476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6837" y="3585608"/>
                <a:ext cx="339612" cy="339612"/>
              </a:xfrm>
              <a:prstGeom prst="rect">
                <a:avLst/>
              </a:prstGeom>
              <a:noFill/>
              <a:extLst>
                <a:ext uri="{909E8E84-426E-40DD-AFC4-6F175D3DCCD1}">
                  <a14:hiddenFill xmlns:a14="http://schemas.microsoft.com/office/drawing/2010/main">
                    <a:solidFill>
                      <a:srgbClr val="FFFFFF"/>
                    </a:solidFill>
                  </a14:hiddenFill>
                </a:ext>
              </a:extLst>
            </p:spPr>
          </p:pic>
          <p:pic>
            <p:nvPicPr>
              <p:cNvPr id="265" name="Picture 4" descr="https://static.thenounproject.com/png/209467-200.png">
                <a:extLst>
                  <a:ext uri="{FF2B5EF4-FFF2-40B4-BE49-F238E27FC236}">
                    <a16:creationId xmlns:a16="http://schemas.microsoft.com/office/drawing/2014/main" id="{97AC202A-C34D-4D3A-A089-F1B010DEE9A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81014" y="5818778"/>
                <a:ext cx="339612" cy="3396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0" name="Group 229">
              <a:extLst>
                <a:ext uri="{FF2B5EF4-FFF2-40B4-BE49-F238E27FC236}">
                  <a16:creationId xmlns:a16="http://schemas.microsoft.com/office/drawing/2014/main" id="{10258C99-2864-4B29-827F-23C9A88E5FA8}"/>
                </a:ext>
              </a:extLst>
            </p:cNvPr>
            <p:cNvGrpSpPr/>
            <p:nvPr/>
          </p:nvGrpSpPr>
          <p:grpSpPr>
            <a:xfrm>
              <a:off x="1805076" y="3901566"/>
              <a:ext cx="2356210" cy="2129756"/>
              <a:chOff x="6462707" y="3943462"/>
              <a:chExt cx="2356210" cy="2129756"/>
            </a:xfrm>
          </p:grpSpPr>
          <p:cxnSp>
            <p:nvCxnSpPr>
              <p:cNvPr id="231" name="Straight Connector 230">
                <a:extLst>
                  <a:ext uri="{FF2B5EF4-FFF2-40B4-BE49-F238E27FC236}">
                    <a16:creationId xmlns:a16="http://schemas.microsoft.com/office/drawing/2014/main" id="{D9506627-AB8D-4027-B31C-DC483B50A10F}"/>
                  </a:ext>
                </a:extLst>
              </p:cNvPr>
              <p:cNvCxnSpPr>
                <a:cxnSpLocks/>
              </p:cNvCxnSpPr>
              <p:nvPr/>
            </p:nvCxnSpPr>
            <p:spPr>
              <a:xfrm>
                <a:off x="6462707" y="3943462"/>
                <a:ext cx="24187" cy="1998951"/>
              </a:xfrm>
              <a:prstGeom prst="line">
                <a:avLst/>
              </a:prstGeom>
            </p:spPr>
            <p:style>
              <a:lnRef idx="1">
                <a:schemeClr val="accent1"/>
              </a:lnRef>
              <a:fillRef idx="0">
                <a:schemeClr val="accent1"/>
              </a:fillRef>
              <a:effectRef idx="0">
                <a:schemeClr val="accent1"/>
              </a:effectRef>
              <a:fontRef idx="minor">
                <a:schemeClr val="tx1"/>
              </a:fontRef>
            </p:style>
          </p:cxnSp>
          <p:grpSp>
            <p:nvGrpSpPr>
              <p:cNvPr id="232" name="Group 231">
                <a:extLst>
                  <a:ext uri="{FF2B5EF4-FFF2-40B4-BE49-F238E27FC236}">
                    <a16:creationId xmlns:a16="http://schemas.microsoft.com/office/drawing/2014/main" id="{E19CA1FE-AB86-470A-BBFD-90502BF74760}"/>
                  </a:ext>
                </a:extLst>
              </p:cNvPr>
              <p:cNvGrpSpPr/>
              <p:nvPr/>
            </p:nvGrpSpPr>
            <p:grpSpPr>
              <a:xfrm>
                <a:off x="6475894" y="4000540"/>
                <a:ext cx="2337935" cy="430887"/>
                <a:chOff x="2454589" y="3993689"/>
                <a:chExt cx="2337935" cy="430887"/>
              </a:xfrm>
            </p:grpSpPr>
            <p:cxnSp>
              <p:nvCxnSpPr>
                <p:cNvPr id="250" name="Straight Connector 249">
                  <a:extLst>
                    <a:ext uri="{FF2B5EF4-FFF2-40B4-BE49-F238E27FC236}">
                      <a16:creationId xmlns:a16="http://schemas.microsoft.com/office/drawing/2014/main" id="{F4B1C4DC-096C-49C6-8BD7-2E06AD0E6F16}"/>
                    </a:ext>
                  </a:extLst>
                </p:cNvPr>
                <p:cNvCxnSpPr>
                  <a:cxnSpLocks/>
                  <a:endCxn id="251" idx="1"/>
                </p:cNvCxnSpPr>
                <p:nvPr/>
              </p:nvCxnSpPr>
              <p:spPr>
                <a:xfrm>
                  <a:off x="2454589" y="4209132"/>
                  <a:ext cx="207597" cy="1"/>
                </a:xfrm>
                <a:prstGeom prst="line">
                  <a:avLst/>
                </a:prstGeom>
              </p:spPr>
              <p:style>
                <a:lnRef idx="1">
                  <a:schemeClr val="accent1"/>
                </a:lnRef>
                <a:fillRef idx="0">
                  <a:schemeClr val="accent1"/>
                </a:fillRef>
                <a:effectRef idx="0">
                  <a:schemeClr val="accent1"/>
                </a:effectRef>
                <a:fontRef idx="minor">
                  <a:schemeClr val="tx1"/>
                </a:fontRef>
              </p:style>
            </p:cxnSp>
            <p:sp>
              <p:nvSpPr>
                <p:cNvPr id="251" name="TextBox 250">
                  <a:extLst>
                    <a:ext uri="{FF2B5EF4-FFF2-40B4-BE49-F238E27FC236}">
                      <a16:creationId xmlns:a16="http://schemas.microsoft.com/office/drawing/2014/main" id="{10828BA4-9DB6-4FDF-84E2-C62FECCF173D}"/>
                    </a:ext>
                  </a:extLst>
                </p:cNvPr>
                <p:cNvSpPr txBox="1"/>
                <p:nvPr/>
              </p:nvSpPr>
              <p:spPr>
                <a:xfrm>
                  <a:off x="2662186" y="3993689"/>
                  <a:ext cx="2130338" cy="430887"/>
                </a:xfrm>
                <a:prstGeom prst="rect">
                  <a:avLst/>
                </a:prstGeom>
                <a:noFill/>
                <a:ln>
                  <a:noFill/>
                </a:ln>
              </p:spPr>
              <p:txBody>
                <a:bodyPr wrap="square" rtlCol="0">
                  <a:spAutoFit/>
                </a:bodyPr>
                <a:lstStyle/>
                <a:p>
                  <a:r>
                    <a:rPr lang="en-GB" sz="1100" dirty="0"/>
                    <a:t>Hitler Youth (political, physical and military training)</a:t>
                  </a:r>
                </a:p>
              </p:txBody>
            </p:sp>
          </p:grpSp>
          <p:grpSp>
            <p:nvGrpSpPr>
              <p:cNvPr id="234" name="Group 233">
                <a:extLst>
                  <a:ext uri="{FF2B5EF4-FFF2-40B4-BE49-F238E27FC236}">
                    <a16:creationId xmlns:a16="http://schemas.microsoft.com/office/drawing/2014/main" id="{5AC41B47-0863-4FA4-8B3C-2BFE3D1CD9B1}"/>
                  </a:ext>
                </a:extLst>
              </p:cNvPr>
              <p:cNvGrpSpPr/>
              <p:nvPr/>
            </p:nvGrpSpPr>
            <p:grpSpPr>
              <a:xfrm>
                <a:off x="6474137" y="4569609"/>
                <a:ext cx="2344780" cy="600164"/>
                <a:chOff x="2447744" y="4048277"/>
                <a:chExt cx="2344780" cy="600164"/>
              </a:xfrm>
            </p:grpSpPr>
            <p:cxnSp>
              <p:nvCxnSpPr>
                <p:cNvPr id="248" name="Straight Connector 247">
                  <a:extLst>
                    <a:ext uri="{FF2B5EF4-FFF2-40B4-BE49-F238E27FC236}">
                      <a16:creationId xmlns:a16="http://schemas.microsoft.com/office/drawing/2014/main" id="{206F9547-EA3B-445C-8218-4CC570347CE1}"/>
                    </a:ext>
                  </a:extLst>
                </p:cNvPr>
                <p:cNvCxnSpPr>
                  <a:cxnSpLocks/>
                  <a:endCxn id="249" idx="1"/>
                </p:cNvCxnSpPr>
                <p:nvPr/>
              </p:nvCxnSpPr>
              <p:spPr>
                <a:xfrm>
                  <a:off x="2447744" y="4348359"/>
                  <a:ext cx="214442" cy="0"/>
                </a:xfrm>
                <a:prstGeom prst="line">
                  <a:avLst/>
                </a:prstGeom>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506F4FE2-985A-40DC-B137-8988732798AD}"/>
                    </a:ext>
                  </a:extLst>
                </p:cNvPr>
                <p:cNvSpPr txBox="1"/>
                <p:nvPr/>
              </p:nvSpPr>
              <p:spPr>
                <a:xfrm>
                  <a:off x="2662186" y="4048277"/>
                  <a:ext cx="2130338" cy="600164"/>
                </a:xfrm>
                <a:prstGeom prst="rect">
                  <a:avLst/>
                </a:prstGeom>
                <a:noFill/>
                <a:ln>
                  <a:noFill/>
                </a:ln>
              </p:spPr>
              <p:txBody>
                <a:bodyPr wrap="square" rtlCol="0">
                  <a:spAutoFit/>
                </a:bodyPr>
                <a:lstStyle/>
                <a:p>
                  <a:r>
                    <a:rPr lang="en-GB" sz="1100" dirty="0"/>
                    <a:t>League of German Maidens (preparation for marriage and motherhood)</a:t>
                  </a:r>
                </a:p>
              </p:txBody>
            </p:sp>
          </p:grpSp>
          <p:grpSp>
            <p:nvGrpSpPr>
              <p:cNvPr id="238" name="Group 237">
                <a:extLst>
                  <a:ext uri="{FF2B5EF4-FFF2-40B4-BE49-F238E27FC236}">
                    <a16:creationId xmlns:a16="http://schemas.microsoft.com/office/drawing/2014/main" id="{18039234-CFEB-4786-ACFA-AE742411863E}"/>
                  </a:ext>
                </a:extLst>
              </p:cNvPr>
              <p:cNvGrpSpPr/>
              <p:nvPr/>
            </p:nvGrpSpPr>
            <p:grpSpPr>
              <a:xfrm>
                <a:off x="6475894" y="5306443"/>
                <a:ext cx="2337935" cy="261610"/>
                <a:chOff x="2454589" y="3886235"/>
                <a:chExt cx="2337935" cy="261610"/>
              </a:xfrm>
            </p:grpSpPr>
            <p:cxnSp>
              <p:nvCxnSpPr>
                <p:cNvPr id="244" name="Straight Connector 243">
                  <a:extLst>
                    <a:ext uri="{FF2B5EF4-FFF2-40B4-BE49-F238E27FC236}">
                      <a16:creationId xmlns:a16="http://schemas.microsoft.com/office/drawing/2014/main" id="{4C135275-BA4D-40A9-AA7F-73DC391ED2B4}"/>
                    </a:ext>
                  </a:extLst>
                </p:cNvPr>
                <p:cNvCxnSpPr>
                  <a:cxnSpLocks/>
                  <a:endCxn id="245" idx="1"/>
                </p:cNvCxnSpPr>
                <p:nvPr/>
              </p:nvCxnSpPr>
              <p:spPr>
                <a:xfrm>
                  <a:off x="2454589" y="4017040"/>
                  <a:ext cx="207597" cy="0"/>
                </a:xfrm>
                <a:prstGeom prst="line">
                  <a:avLst/>
                </a:prstGeom>
              </p:spPr>
              <p:style>
                <a:lnRef idx="1">
                  <a:schemeClr val="accent1"/>
                </a:lnRef>
                <a:fillRef idx="0">
                  <a:schemeClr val="accent1"/>
                </a:fillRef>
                <a:effectRef idx="0">
                  <a:schemeClr val="accent1"/>
                </a:effectRef>
                <a:fontRef idx="minor">
                  <a:schemeClr val="tx1"/>
                </a:fontRef>
              </p:style>
            </p:cxnSp>
            <p:sp>
              <p:nvSpPr>
                <p:cNvPr id="245" name="TextBox 244">
                  <a:extLst>
                    <a:ext uri="{FF2B5EF4-FFF2-40B4-BE49-F238E27FC236}">
                      <a16:creationId xmlns:a16="http://schemas.microsoft.com/office/drawing/2014/main" id="{A7470062-AB69-4831-B128-AB359CFB12FE}"/>
                    </a:ext>
                  </a:extLst>
                </p:cNvPr>
                <p:cNvSpPr txBox="1"/>
                <p:nvPr/>
              </p:nvSpPr>
              <p:spPr>
                <a:xfrm>
                  <a:off x="2662186" y="3886235"/>
                  <a:ext cx="2130338" cy="261610"/>
                </a:xfrm>
                <a:prstGeom prst="rect">
                  <a:avLst/>
                </a:prstGeom>
                <a:noFill/>
                <a:ln>
                  <a:noFill/>
                </a:ln>
              </p:spPr>
              <p:txBody>
                <a:bodyPr wrap="square" rtlCol="0">
                  <a:spAutoFit/>
                </a:bodyPr>
                <a:lstStyle/>
                <a:p>
                  <a:r>
                    <a:rPr lang="en-GB" sz="1100" dirty="0"/>
                    <a:t>Nazi Teachers’ League</a:t>
                  </a:r>
                </a:p>
              </p:txBody>
            </p:sp>
          </p:grpSp>
          <p:grpSp>
            <p:nvGrpSpPr>
              <p:cNvPr id="240" name="Group 239">
                <a:extLst>
                  <a:ext uri="{FF2B5EF4-FFF2-40B4-BE49-F238E27FC236}">
                    <a16:creationId xmlns:a16="http://schemas.microsoft.com/office/drawing/2014/main" id="{6E006425-833F-4263-9E49-81EE9AE6AF8E}"/>
                  </a:ext>
                </a:extLst>
              </p:cNvPr>
              <p:cNvGrpSpPr/>
              <p:nvPr/>
            </p:nvGrpSpPr>
            <p:grpSpPr>
              <a:xfrm>
                <a:off x="6464859" y="5811608"/>
                <a:ext cx="2337935" cy="261610"/>
                <a:chOff x="2454589" y="3903595"/>
                <a:chExt cx="2337935" cy="261610"/>
              </a:xfrm>
            </p:grpSpPr>
            <p:cxnSp>
              <p:nvCxnSpPr>
                <p:cNvPr id="242" name="Straight Connector 241">
                  <a:extLst>
                    <a:ext uri="{FF2B5EF4-FFF2-40B4-BE49-F238E27FC236}">
                      <a16:creationId xmlns:a16="http://schemas.microsoft.com/office/drawing/2014/main" id="{36138764-37CE-4F71-B18D-59216B7DD14F}"/>
                    </a:ext>
                  </a:extLst>
                </p:cNvPr>
                <p:cNvCxnSpPr>
                  <a:cxnSpLocks/>
                  <a:endCxn id="243" idx="1"/>
                </p:cNvCxnSpPr>
                <p:nvPr/>
              </p:nvCxnSpPr>
              <p:spPr>
                <a:xfrm>
                  <a:off x="2454589" y="4034400"/>
                  <a:ext cx="207597" cy="0"/>
                </a:xfrm>
                <a:prstGeom prst="line">
                  <a:avLst/>
                </a:prstGeom>
              </p:spPr>
              <p:style>
                <a:lnRef idx="1">
                  <a:schemeClr val="accent1"/>
                </a:lnRef>
                <a:fillRef idx="0">
                  <a:schemeClr val="accent1"/>
                </a:fillRef>
                <a:effectRef idx="0">
                  <a:schemeClr val="accent1"/>
                </a:effectRef>
                <a:fontRef idx="minor">
                  <a:schemeClr val="tx1"/>
                </a:fontRef>
              </p:style>
            </p:cxnSp>
            <p:sp>
              <p:nvSpPr>
                <p:cNvPr id="243" name="TextBox 242">
                  <a:extLst>
                    <a:ext uri="{FF2B5EF4-FFF2-40B4-BE49-F238E27FC236}">
                      <a16:creationId xmlns:a16="http://schemas.microsoft.com/office/drawing/2014/main" id="{7FE68BC6-2249-4F0E-B8AB-612CF33AB843}"/>
                    </a:ext>
                  </a:extLst>
                </p:cNvPr>
                <p:cNvSpPr txBox="1"/>
                <p:nvPr/>
              </p:nvSpPr>
              <p:spPr>
                <a:xfrm>
                  <a:off x="2662186" y="3903595"/>
                  <a:ext cx="2130338" cy="261610"/>
                </a:xfrm>
                <a:prstGeom prst="rect">
                  <a:avLst/>
                </a:prstGeom>
                <a:noFill/>
                <a:ln>
                  <a:noFill/>
                </a:ln>
              </p:spPr>
              <p:txBody>
                <a:bodyPr wrap="square" rtlCol="0">
                  <a:spAutoFit/>
                </a:bodyPr>
                <a:lstStyle/>
                <a:p>
                  <a:r>
                    <a:rPr lang="en-GB" sz="1100" dirty="0"/>
                    <a:t>Nazification of the curriculum</a:t>
                  </a:r>
                </a:p>
              </p:txBody>
            </p:sp>
          </p:grpSp>
        </p:grpSp>
        <p:pic>
          <p:nvPicPr>
            <p:cNvPr id="257" name="Picture 22" descr="https://static.thenounproject.com/png/1520907-200.png">
              <a:extLst>
                <a:ext uri="{FF2B5EF4-FFF2-40B4-BE49-F238E27FC236}">
                  <a16:creationId xmlns:a16="http://schemas.microsoft.com/office/drawing/2014/main" id="{29FAC82E-1410-4711-9625-ED18932DECF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92472" y="3934594"/>
              <a:ext cx="454998" cy="454998"/>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https://static.thenounproject.com/png/2762724-200.png">
              <a:extLst>
                <a:ext uri="{FF2B5EF4-FFF2-40B4-BE49-F238E27FC236}">
                  <a16:creationId xmlns:a16="http://schemas.microsoft.com/office/drawing/2014/main" id="{F9D466CC-AF56-427F-86D7-3AD40E6B44D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77421" y="4552768"/>
              <a:ext cx="437948" cy="437948"/>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descr="https://static.thenounproject.com/png/2908689-200.png">
              <a:extLst>
                <a:ext uri="{FF2B5EF4-FFF2-40B4-BE49-F238E27FC236}">
                  <a16:creationId xmlns:a16="http://schemas.microsoft.com/office/drawing/2014/main" id="{4C4277A4-97DC-48BC-AF45-0A602880849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63155" y="5126251"/>
              <a:ext cx="564015" cy="564015"/>
            </a:xfrm>
            <a:prstGeom prst="rect">
              <a:avLst/>
            </a:prstGeom>
            <a:noFill/>
            <a:extLst>
              <a:ext uri="{909E8E84-426E-40DD-AFC4-6F175D3DCCD1}">
                <a14:hiddenFill xmlns:a14="http://schemas.microsoft.com/office/drawing/2010/main">
                  <a:solidFill>
                    <a:srgbClr val="FFFFFF"/>
                  </a:solidFill>
                </a14:hiddenFill>
              </a:ext>
            </a:extLst>
          </p:spPr>
        </p:pic>
        <p:pic>
          <p:nvPicPr>
            <p:cNvPr id="263" name="Picture 18" descr="File:Nazi swastika clean reduce.png - Wikimedia Commons">
              <a:extLst>
                <a:ext uri="{FF2B5EF4-FFF2-40B4-BE49-F238E27FC236}">
                  <a16:creationId xmlns:a16="http://schemas.microsoft.com/office/drawing/2014/main" id="{39FB396F-A7AA-47A4-9080-36220E6BF80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183450" y="5191656"/>
              <a:ext cx="191260" cy="190913"/>
            </a:xfrm>
            <a:prstGeom prst="rect">
              <a:avLst/>
            </a:prstGeom>
            <a:noFill/>
            <a:extLst>
              <a:ext uri="{909E8E84-426E-40DD-AFC4-6F175D3DCCD1}">
                <a14:hiddenFill xmlns:a14="http://schemas.microsoft.com/office/drawing/2010/main">
                  <a:solidFill>
                    <a:srgbClr val="FFFFFF"/>
                  </a:solidFill>
                </a14:hiddenFill>
              </a:ext>
            </a:extLst>
          </p:spPr>
        </p:pic>
        <p:pic>
          <p:nvPicPr>
            <p:cNvPr id="266" name="Picture 18" descr="File:Nazi swastika clean reduce.png - Wikimedia Commons">
              <a:extLst>
                <a:ext uri="{FF2B5EF4-FFF2-40B4-BE49-F238E27FC236}">
                  <a16:creationId xmlns:a16="http://schemas.microsoft.com/office/drawing/2014/main" id="{C21C2C20-0D3F-418B-B3D5-49F402099E4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19739" y="5635545"/>
              <a:ext cx="191260" cy="190913"/>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047" name="Group 1046">
            <a:extLst>
              <a:ext uri="{FF2B5EF4-FFF2-40B4-BE49-F238E27FC236}">
                <a16:creationId xmlns:a16="http://schemas.microsoft.com/office/drawing/2014/main" id="{A20D9A59-B8F1-4639-B642-1AB43E1082D2}"/>
              </a:ext>
            </a:extLst>
          </p:cNvPr>
          <p:cNvGrpSpPr/>
          <p:nvPr/>
        </p:nvGrpSpPr>
        <p:grpSpPr>
          <a:xfrm>
            <a:off x="9229091" y="3244852"/>
            <a:ext cx="2662335" cy="1475676"/>
            <a:chOff x="9229091" y="3244852"/>
            <a:chExt cx="2662335" cy="1475676"/>
          </a:xfrm>
        </p:grpSpPr>
        <p:pic>
          <p:nvPicPr>
            <p:cNvPr id="262" name="Picture 6" descr="https://static.thenounproject.com/png/842517-200.png">
              <a:extLst>
                <a:ext uri="{FF2B5EF4-FFF2-40B4-BE49-F238E27FC236}">
                  <a16:creationId xmlns:a16="http://schemas.microsoft.com/office/drawing/2014/main" id="{A7C99999-A525-4F67-BBEE-8933D5A6FA9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379748" y="3802562"/>
              <a:ext cx="403451" cy="40345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268" name="Group 267">
              <a:extLst>
                <a:ext uri="{FF2B5EF4-FFF2-40B4-BE49-F238E27FC236}">
                  <a16:creationId xmlns:a16="http://schemas.microsoft.com/office/drawing/2014/main" id="{DDA3C6CF-EDFE-4161-A0D2-A53E76C2C15E}"/>
                </a:ext>
              </a:extLst>
            </p:cNvPr>
            <p:cNvGrpSpPr/>
            <p:nvPr/>
          </p:nvGrpSpPr>
          <p:grpSpPr>
            <a:xfrm>
              <a:off x="9229091" y="3244852"/>
              <a:ext cx="2356210" cy="1314185"/>
              <a:chOff x="6462707" y="3943462"/>
              <a:chExt cx="2356210" cy="1314185"/>
            </a:xfrm>
          </p:grpSpPr>
          <p:cxnSp>
            <p:nvCxnSpPr>
              <p:cNvPr id="269" name="Straight Connector 268">
                <a:extLst>
                  <a:ext uri="{FF2B5EF4-FFF2-40B4-BE49-F238E27FC236}">
                    <a16:creationId xmlns:a16="http://schemas.microsoft.com/office/drawing/2014/main" id="{0A033A40-37CC-442F-BD3B-3CD4E4B935C6}"/>
                  </a:ext>
                </a:extLst>
              </p:cNvPr>
              <p:cNvCxnSpPr>
                <a:cxnSpLocks/>
              </p:cNvCxnSpPr>
              <p:nvPr/>
            </p:nvCxnSpPr>
            <p:spPr>
              <a:xfrm>
                <a:off x="6462707" y="3943462"/>
                <a:ext cx="6261" cy="118338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0" name="Group 269">
                <a:extLst>
                  <a:ext uri="{FF2B5EF4-FFF2-40B4-BE49-F238E27FC236}">
                    <a16:creationId xmlns:a16="http://schemas.microsoft.com/office/drawing/2014/main" id="{D948913C-CC41-41B1-A85F-F7851021C726}"/>
                  </a:ext>
                </a:extLst>
              </p:cNvPr>
              <p:cNvGrpSpPr/>
              <p:nvPr/>
            </p:nvGrpSpPr>
            <p:grpSpPr>
              <a:xfrm>
                <a:off x="6472471" y="4055128"/>
                <a:ext cx="2341358" cy="261610"/>
                <a:chOff x="2451166" y="4048277"/>
                <a:chExt cx="2341358" cy="261610"/>
              </a:xfrm>
            </p:grpSpPr>
            <p:cxnSp>
              <p:nvCxnSpPr>
                <p:cNvPr id="288" name="Straight Connector 287">
                  <a:extLst>
                    <a:ext uri="{FF2B5EF4-FFF2-40B4-BE49-F238E27FC236}">
                      <a16:creationId xmlns:a16="http://schemas.microsoft.com/office/drawing/2014/main" id="{78E79AB8-6DC4-4B65-8B4C-55DE108AB049}"/>
                    </a:ext>
                  </a:extLst>
                </p:cNvPr>
                <p:cNvCxnSpPr>
                  <a:cxnSpLocks/>
                  <a:endCxn id="289" idx="1"/>
                </p:cNvCxnSpPr>
                <p:nvPr/>
              </p:nvCxnSpPr>
              <p:spPr>
                <a:xfrm>
                  <a:off x="2451166" y="4179082"/>
                  <a:ext cx="211020" cy="0"/>
                </a:xfrm>
                <a:prstGeom prst="line">
                  <a:avLst/>
                </a:prstGeom>
              </p:spPr>
              <p:style>
                <a:lnRef idx="1">
                  <a:schemeClr val="accent1"/>
                </a:lnRef>
                <a:fillRef idx="0">
                  <a:schemeClr val="accent1"/>
                </a:fillRef>
                <a:effectRef idx="0">
                  <a:schemeClr val="accent1"/>
                </a:effectRef>
                <a:fontRef idx="minor">
                  <a:schemeClr val="tx1"/>
                </a:fontRef>
              </p:style>
            </p:cxnSp>
            <p:sp>
              <p:nvSpPr>
                <p:cNvPr id="289" name="TextBox 288">
                  <a:extLst>
                    <a:ext uri="{FF2B5EF4-FFF2-40B4-BE49-F238E27FC236}">
                      <a16:creationId xmlns:a16="http://schemas.microsoft.com/office/drawing/2014/main" id="{55335DCE-0941-426A-8C81-C63A5DA4C0C7}"/>
                    </a:ext>
                  </a:extLst>
                </p:cNvPr>
                <p:cNvSpPr txBox="1"/>
                <p:nvPr/>
              </p:nvSpPr>
              <p:spPr>
                <a:xfrm>
                  <a:off x="2662186" y="4048277"/>
                  <a:ext cx="2130338" cy="261610"/>
                </a:xfrm>
                <a:prstGeom prst="rect">
                  <a:avLst/>
                </a:prstGeom>
                <a:noFill/>
                <a:ln>
                  <a:noFill/>
                </a:ln>
              </p:spPr>
              <p:txBody>
                <a:bodyPr wrap="square" rtlCol="0">
                  <a:spAutoFit/>
                </a:bodyPr>
                <a:lstStyle/>
                <a:p>
                  <a:r>
                    <a:rPr lang="en-GB" sz="1100" dirty="0"/>
                    <a:t>National Labour Service (RAD)</a:t>
                  </a:r>
                </a:p>
              </p:txBody>
            </p:sp>
          </p:grpSp>
          <p:grpSp>
            <p:nvGrpSpPr>
              <p:cNvPr id="272" name="Group 271">
                <a:extLst>
                  <a:ext uri="{FF2B5EF4-FFF2-40B4-BE49-F238E27FC236}">
                    <a16:creationId xmlns:a16="http://schemas.microsoft.com/office/drawing/2014/main" id="{248C34A0-B21E-466F-BDDD-71D609E81762}"/>
                  </a:ext>
                </a:extLst>
              </p:cNvPr>
              <p:cNvGrpSpPr/>
              <p:nvPr/>
            </p:nvGrpSpPr>
            <p:grpSpPr>
              <a:xfrm>
                <a:off x="6471067" y="4552248"/>
                <a:ext cx="2347850" cy="261610"/>
                <a:chOff x="2444674" y="4030916"/>
                <a:chExt cx="2347850" cy="261610"/>
              </a:xfrm>
            </p:grpSpPr>
            <p:cxnSp>
              <p:nvCxnSpPr>
                <p:cNvPr id="286" name="Straight Connector 285">
                  <a:extLst>
                    <a:ext uri="{FF2B5EF4-FFF2-40B4-BE49-F238E27FC236}">
                      <a16:creationId xmlns:a16="http://schemas.microsoft.com/office/drawing/2014/main" id="{DB519577-2D1F-4A3E-B733-72E0BE39AD15}"/>
                    </a:ext>
                  </a:extLst>
                </p:cNvPr>
                <p:cNvCxnSpPr>
                  <a:cxnSpLocks/>
                  <a:endCxn id="287" idx="1"/>
                </p:cNvCxnSpPr>
                <p:nvPr/>
              </p:nvCxnSpPr>
              <p:spPr>
                <a:xfrm>
                  <a:off x="2444674" y="4161721"/>
                  <a:ext cx="217512" cy="0"/>
                </a:xfrm>
                <a:prstGeom prst="line">
                  <a:avLst/>
                </a:prstGeom>
              </p:spPr>
              <p:style>
                <a:lnRef idx="1">
                  <a:schemeClr val="accent1"/>
                </a:lnRef>
                <a:fillRef idx="0">
                  <a:schemeClr val="accent1"/>
                </a:fillRef>
                <a:effectRef idx="0">
                  <a:schemeClr val="accent1"/>
                </a:effectRef>
                <a:fontRef idx="minor">
                  <a:schemeClr val="tx1"/>
                </a:fontRef>
              </p:style>
            </p:cxnSp>
            <p:sp>
              <p:nvSpPr>
                <p:cNvPr id="287" name="TextBox 286">
                  <a:extLst>
                    <a:ext uri="{FF2B5EF4-FFF2-40B4-BE49-F238E27FC236}">
                      <a16:creationId xmlns:a16="http://schemas.microsoft.com/office/drawing/2014/main" id="{17B3735F-91D1-4BE7-8E96-A7568B0DE4FC}"/>
                    </a:ext>
                  </a:extLst>
                </p:cNvPr>
                <p:cNvSpPr txBox="1"/>
                <p:nvPr/>
              </p:nvSpPr>
              <p:spPr>
                <a:xfrm>
                  <a:off x="2662186" y="4030916"/>
                  <a:ext cx="2130338" cy="261610"/>
                </a:xfrm>
                <a:prstGeom prst="rect">
                  <a:avLst/>
                </a:prstGeom>
                <a:noFill/>
                <a:ln>
                  <a:noFill/>
                </a:ln>
              </p:spPr>
              <p:txBody>
                <a:bodyPr wrap="square" rtlCol="0">
                  <a:spAutoFit/>
                </a:bodyPr>
                <a:lstStyle/>
                <a:p>
                  <a:r>
                    <a:rPr lang="en-GB" sz="1100" dirty="0"/>
                    <a:t>Autobahns (motorways)</a:t>
                  </a:r>
                </a:p>
              </p:txBody>
            </p:sp>
          </p:grpSp>
          <p:grpSp>
            <p:nvGrpSpPr>
              <p:cNvPr id="273" name="Group 272">
                <a:extLst>
                  <a:ext uri="{FF2B5EF4-FFF2-40B4-BE49-F238E27FC236}">
                    <a16:creationId xmlns:a16="http://schemas.microsoft.com/office/drawing/2014/main" id="{47E1D759-50CE-4DC5-8AF1-3340E8D69E80}"/>
                  </a:ext>
                </a:extLst>
              </p:cNvPr>
              <p:cNvGrpSpPr/>
              <p:nvPr/>
            </p:nvGrpSpPr>
            <p:grpSpPr>
              <a:xfrm>
                <a:off x="6475894" y="4996037"/>
                <a:ext cx="2337935" cy="261610"/>
                <a:chOff x="2454589" y="4048277"/>
                <a:chExt cx="2337935" cy="261610"/>
              </a:xfrm>
            </p:grpSpPr>
            <p:cxnSp>
              <p:nvCxnSpPr>
                <p:cNvPr id="284" name="Straight Connector 283">
                  <a:extLst>
                    <a:ext uri="{FF2B5EF4-FFF2-40B4-BE49-F238E27FC236}">
                      <a16:creationId xmlns:a16="http://schemas.microsoft.com/office/drawing/2014/main" id="{E1B8455A-1A97-469D-BE52-33CEB161B777}"/>
                    </a:ext>
                  </a:extLst>
                </p:cNvPr>
                <p:cNvCxnSpPr>
                  <a:cxnSpLocks/>
                  <a:endCxn id="285" idx="1"/>
                </p:cNvCxnSpPr>
                <p:nvPr/>
              </p:nvCxnSpPr>
              <p:spPr>
                <a:xfrm>
                  <a:off x="2454589" y="4179082"/>
                  <a:ext cx="207597" cy="0"/>
                </a:xfrm>
                <a:prstGeom prst="line">
                  <a:avLst/>
                </a:prstGeom>
              </p:spPr>
              <p:style>
                <a:lnRef idx="1">
                  <a:schemeClr val="accent1"/>
                </a:lnRef>
                <a:fillRef idx="0">
                  <a:schemeClr val="accent1"/>
                </a:fillRef>
                <a:effectRef idx="0">
                  <a:schemeClr val="accent1"/>
                </a:effectRef>
                <a:fontRef idx="minor">
                  <a:schemeClr val="tx1"/>
                </a:fontRef>
              </p:style>
            </p:cxnSp>
            <p:sp>
              <p:nvSpPr>
                <p:cNvPr id="285" name="TextBox 284">
                  <a:extLst>
                    <a:ext uri="{FF2B5EF4-FFF2-40B4-BE49-F238E27FC236}">
                      <a16:creationId xmlns:a16="http://schemas.microsoft.com/office/drawing/2014/main" id="{B837934A-F5B2-4B98-90E7-B0818917005A}"/>
                    </a:ext>
                  </a:extLst>
                </p:cNvPr>
                <p:cNvSpPr txBox="1"/>
                <p:nvPr/>
              </p:nvSpPr>
              <p:spPr>
                <a:xfrm>
                  <a:off x="2662186" y="4048277"/>
                  <a:ext cx="2130338" cy="261610"/>
                </a:xfrm>
                <a:prstGeom prst="rect">
                  <a:avLst/>
                </a:prstGeom>
                <a:noFill/>
                <a:ln>
                  <a:noFill/>
                </a:ln>
              </p:spPr>
              <p:txBody>
                <a:bodyPr wrap="square" rtlCol="0">
                  <a:spAutoFit/>
                </a:bodyPr>
                <a:lstStyle/>
                <a:p>
                  <a:r>
                    <a:rPr lang="en-GB" sz="1100" dirty="0"/>
                    <a:t>Rearmament</a:t>
                  </a:r>
                </a:p>
              </p:txBody>
            </p:sp>
          </p:grpSp>
        </p:grpSp>
        <p:pic>
          <p:nvPicPr>
            <p:cNvPr id="3090" name="Picture 18" descr="https://static.thenounproject.com/png/2095937-200.png">
              <a:extLst>
                <a:ext uri="{FF2B5EF4-FFF2-40B4-BE49-F238E27FC236}">
                  <a16:creationId xmlns:a16="http://schemas.microsoft.com/office/drawing/2014/main" id="{5E48450C-4055-40C8-A48D-77A68B7B81DC}"/>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407661" y="3256023"/>
              <a:ext cx="483765" cy="483765"/>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descr="https://static.thenounproject.com/png/3135899-200.png">
              <a:extLst>
                <a:ext uri="{FF2B5EF4-FFF2-40B4-BE49-F238E27FC236}">
                  <a16:creationId xmlns:a16="http://schemas.microsoft.com/office/drawing/2014/main" id="{922EDD32-4137-4333-9DED-3EEBC4C7F224}"/>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1156813" y="4003832"/>
              <a:ext cx="716696" cy="716696"/>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98" name="Group 297">
            <a:extLst>
              <a:ext uri="{FF2B5EF4-FFF2-40B4-BE49-F238E27FC236}">
                <a16:creationId xmlns:a16="http://schemas.microsoft.com/office/drawing/2014/main" id="{EE543759-9C28-473A-971C-AA92EA5A4E56}"/>
              </a:ext>
            </a:extLst>
          </p:cNvPr>
          <p:cNvGrpSpPr/>
          <p:nvPr/>
        </p:nvGrpSpPr>
        <p:grpSpPr>
          <a:xfrm>
            <a:off x="9172891" y="4590684"/>
            <a:ext cx="2731213" cy="408321"/>
            <a:chOff x="1705236" y="3585608"/>
            <a:chExt cx="2731213" cy="408321"/>
          </a:xfrm>
        </p:grpSpPr>
        <p:sp>
          <p:nvSpPr>
            <p:cNvPr id="299" name="TextBox 298">
              <a:extLst>
                <a:ext uri="{FF2B5EF4-FFF2-40B4-BE49-F238E27FC236}">
                  <a16:creationId xmlns:a16="http://schemas.microsoft.com/office/drawing/2014/main" id="{C5E38D56-6A58-4707-8A54-C9177678D66E}"/>
                </a:ext>
              </a:extLst>
            </p:cNvPr>
            <p:cNvSpPr txBox="1"/>
            <p:nvPr/>
          </p:nvSpPr>
          <p:spPr>
            <a:xfrm>
              <a:off x="1705236" y="3732319"/>
              <a:ext cx="2585418" cy="261610"/>
            </a:xfrm>
            <a:prstGeom prst="rect">
              <a:avLst/>
            </a:prstGeom>
            <a:solidFill>
              <a:schemeClr val="bg1"/>
            </a:solidFill>
            <a:ln>
              <a:solidFill>
                <a:schemeClr val="tx1"/>
              </a:solidFill>
            </a:ln>
          </p:spPr>
          <p:txBody>
            <a:bodyPr wrap="square" rtlCol="0">
              <a:spAutoFit/>
            </a:bodyPr>
            <a:lstStyle/>
            <a:p>
              <a:r>
                <a:rPr lang="en-GB" sz="1100" dirty="0"/>
                <a:t>Nazi policies towards living standards</a:t>
              </a:r>
            </a:p>
          </p:txBody>
        </p:sp>
        <p:pic>
          <p:nvPicPr>
            <p:cNvPr id="300" name="Picture 4" descr="https://static.thenounproject.com/png/209467-200.png">
              <a:extLst>
                <a:ext uri="{FF2B5EF4-FFF2-40B4-BE49-F238E27FC236}">
                  <a16:creationId xmlns:a16="http://schemas.microsoft.com/office/drawing/2014/main" id="{E8286FCD-8256-4F24-8A5E-0D3CDF761E9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6837" y="3585608"/>
              <a:ext cx="339612" cy="33961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3" name="Group 302">
            <a:extLst>
              <a:ext uri="{FF2B5EF4-FFF2-40B4-BE49-F238E27FC236}">
                <a16:creationId xmlns:a16="http://schemas.microsoft.com/office/drawing/2014/main" id="{8777D464-9406-4692-A370-1AB33F7D7DE0}"/>
              </a:ext>
            </a:extLst>
          </p:cNvPr>
          <p:cNvGrpSpPr/>
          <p:nvPr/>
        </p:nvGrpSpPr>
        <p:grpSpPr>
          <a:xfrm>
            <a:off x="9237451" y="5016579"/>
            <a:ext cx="2360528" cy="870396"/>
            <a:chOff x="6458389" y="3943462"/>
            <a:chExt cx="2360528" cy="870396"/>
          </a:xfrm>
        </p:grpSpPr>
        <p:cxnSp>
          <p:nvCxnSpPr>
            <p:cNvPr id="306" name="Straight Connector 305">
              <a:extLst>
                <a:ext uri="{FF2B5EF4-FFF2-40B4-BE49-F238E27FC236}">
                  <a16:creationId xmlns:a16="http://schemas.microsoft.com/office/drawing/2014/main" id="{4125EB71-E733-4C9E-AE10-82276228F4F5}"/>
                </a:ext>
              </a:extLst>
            </p:cNvPr>
            <p:cNvCxnSpPr>
              <a:cxnSpLocks/>
            </p:cNvCxnSpPr>
            <p:nvPr/>
          </p:nvCxnSpPr>
          <p:spPr>
            <a:xfrm>
              <a:off x="6462707" y="3943462"/>
              <a:ext cx="8360" cy="735377"/>
            </a:xfrm>
            <a:prstGeom prst="line">
              <a:avLst/>
            </a:prstGeom>
          </p:spPr>
          <p:style>
            <a:lnRef idx="1">
              <a:schemeClr val="accent1"/>
            </a:lnRef>
            <a:fillRef idx="0">
              <a:schemeClr val="accent1"/>
            </a:fillRef>
            <a:effectRef idx="0">
              <a:schemeClr val="accent1"/>
            </a:effectRef>
            <a:fontRef idx="minor">
              <a:schemeClr val="tx1"/>
            </a:fontRef>
          </p:style>
        </p:cxnSp>
        <p:grpSp>
          <p:nvGrpSpPr>
            <p:cNvPr id="307" name="Group 306">
              <a:extLst>
                <a:ext uri="{FF2B5EF4-FFF2-40B4-BE49-F238E27FC236}">
                  <a16:creationId xmlns:a16="http://schemas.microsoft.com/office/drawing/2014/main" id="{1D1ACF42-A363-40EB-B514-5CD64D70E02D}"/>
                </a:ext>
              </a:extLst>
            </p:cNvPr>
            <p:cNvGrpSpPr/>
            <p:nvPr/>
          </p:nvGrpSpPr>
          <p:grpSpPr>
            <a:xfrm>
              <a:off x="6458389" y="4055128"/>
              <a:ext cx="2355440" cy="430887"/>
              <a:chOff x="2437084" y="4048277"/>
              <a:chExt cx="2355440" cy="430887"/>
            </a:xfrm>
          </p:grpSpPr>
          <p:cxnSp>
            <p:nvCxnSpPr>
              <p:cNvPr id="314" name="Straight Connector 313">
                <a:extLst>
                  <a:ext uri="{FF2B5EF4-FFF2-40B4-BE49-F238E27FC236}">
                    <a16:creationId xmlns:a16="http://schemas.microsoft.com/office/drawing/2014/main" id="{ECDC7BDF-0E0C-4532-A74C-5020627CD9DE}"/>
                  </a:ext>
                </a:extLst>
              </p:cNvPr>
              <p:cNvCxnSpPr>
                <a:cxnSpLocks/>
                <a:endCxn id="315" idx="1"/>
              </p:cNvCxnSpPr>
              <p:nvPr/>
            </p:nvCxnSpPr>
            <p:spPr>
              <a:xfrm flipV="1">
                <a:off x="2437084" y="4263721"/>
                <a:ext cx="225102" cy="366"/>
              </a:xfrm>
              <a:prstGeom prst="line">
                <a:avLst/>
              </a:prstGeom>
            </p:spPr>
            <p:style>
              <a:lnRef idx="1">
                <a:schemeClr val="accent1"/>
              </a:lnRef>
              <a:fillRef idx="0">
                <a:schemeClr val="accent1"/>
              </a:fillRef>
              <a:effectRef idx="0">
                <a:schemeClr val="accent1"/>
              </a:effectRef>
              <a:fontRef idx="minor">
                <a:schemeClr val="tx1"/>
              </a:fontRef>
            </p:style>
          </p:cxnSp>
          <p:sp>
            <p:nvSpPr>
              <p:cNvPr id="315" name="TextBox 314">
                <a:extLst>
                  <a:ext uri="{FF2B5EF4-FFF2-40B4-BE49-F238E27FC236}">
                    <a16:creationId xmlns:a16="http://schemas.microsoft.com/office/drawing/2014/main" id="{92FFAFD0-FF7C-4131-8C3C-C6E9392E210C}"/>
                  </a:ext>
                </a:extLst>
              </p:cNvPr>
              <p:cNvSpPr txBox="1"/>
              <p:nvPr/>
            </p:nvSpPr>
            <p:spPr>
              <a:xfrm>
                <a:off x="2662186" y="4048277"/>
                <a:ext cx="2130338" cy="430887"/>
              </a:xfrm>
              <a:prstGeom prst="rect">
                <a:avLst/>
              </a:prstGeom>
              <a:noFill/>
              <a:ln>
                <a:noFill/>
              </a:ln>
            </p:spPr>
            <p:txBody>
              <a:bodyPr wrap="square" rtlCol="0">
                <a:spAutoFit/>
              </a:bodyPr>
              <a:lstStyle/>
              <a:p>
                <a:r>
                  <a:rPr lang="en-GB" sz="1100" dirty="0"/>
                  <a:t>Strength Through Joy (</a:t>
                </a:r>
                <a:r>
                  <a:rPr lang="en-GB" sz="1100" dirty="0" err="1"/>
                  <a:t>KdF</a:t>
                </a:r>
                <a:r>
                  <a:rPr lang="en-GB" sz="1100" dirty="0"/>
                  <a:t>) &amp; Beauty of Labour</a:t>
                </a:r>
              </a:p>
            </p:txBody>
          </p:sp>
        </p:grpSp>
        <p:grpSp>
          <p:nvGrpSpPr>
            <p:cNvPr id="308" name="Group 307">
              <a:extLst>
                <a:ext uri="{FF2B5EF4-FFF2-40B4-BE49-F238E27FC236}">
                  <a16:creationId xmlns:a16="http://schemas.microsoft.com/office/drawing/2014/main" id="{D5271783-646B-4634-A546-3012CD80E64C}"/>
                </a:ext>
              </a:extLst>
            </p:cNvPr>
            <p:cNvGrpSpPr/>
            <p:nvPr/>
          </p:nvGrpSpPr>
          <p:grpSpPr>
            <a:xfrm>
              <a:off x="6471067" y="4552248"/>
              <a:ext cx="2347850" cy="261610"/>
              <a:chOff x="2444674" y="4030916"/>
              <a:chExt cx="2347850" cy="261610"/>
            </a:xfrm>
          </p:grpSpPr>
          <p:cxnSp>
            <p:nvCxnSpPr>
              <p:cNvPr id="312" name="Straight Connector 311">
                <a:extLst>
                  <a:ext uri="{FF2B5EF4-FFF2-40B4-BE49-F238E27FC236}">
                    <a16:creationId xmlns:a16="http://schemas.microsoft.com/office/drawing/2014/main" id="{FC17597E-8882-40DA-9C48-5E1219907F47}"/>
                  </a:ext>
                </a:extLst>
              </p:cNvPr>
              <p:cNvCxnSpPr>
                <a:cxnSpLocks/>
                <a:endCxn id="313" idx="1"/>
              </p:cNvCxnSpPr>
              <p:nvPr/>
            </p:nvCxnSpPr>
            <p:spPr>
              <a:xfrm>
                <a:off x="2444674" y="4161721"/>
                <a:ext cx="217512" cy="0"/>
              </a:xfrm>
              <a:prstGeom prst="line">
                <a:avLst/>
              </a:prstGeom>
            </p:spPr>
            <p:style>
              <a:lnRef idx="1">
                <a:schemeClr val="accent1"/>
              </a:lnRef>
              <a:fillRef idx="0">
                <a:schemeClr val="accent1"/>
              </a:fillRef>
              <a:effectRef idx="0">
                <a:schemeClr val="accent1"/>
              </a:effectRef>
              <a:fontRef idx="minor">
                <a:schemeClr val="tx1"/>
              </a:fontRef>
            </p:style>
          </p:cxnSp>
          <p:sp>
            <p:nvSpPr>
              <p:cNvPr id="313" name="TextBox 312">
                <a:extLst>
                  <a:ext uri="{FF2B5EF4-FFF2-40B4-BE49-F238E27FC236}">
                    <a16:creationId xmlns:a16="http://schemas.microsoft.com/office/drawing/2014/main" id="{ADE882C5-4C0A-4A4B-9C3C-DD8B1902482A}"/>
                  </a:ext>
                </a:extLst>
              </p:cNvPr>
              <p:cNvSpPr txBox="1"/>
              <p:nvPr/>
            </p:nvSpPr>
            <p:spPr>
              <a:xfrm>
                <a:off x="2662186" y="4030916"/>
                <a:ext cx="2130338" cy="261610"/>
              </a:xfrm>
              <a:prstGeom prst="rect">
                <a:avLst/>
              </a:prstGeom>
              <a:noFill/>
              <a:ln>
                <a:noFill/>
              </a:ln>
            </p:spPr>
            <p:txBody>
              <a:bodyPr wrap="square" rtlCol="0">
                <a:spAutoFit/>
              </a:bodyPr>
              <a:lstStyle/>
              <a:p>
                <a:r>
                  <a:rPr lang="en-GB" sz="1100" dirty="0"/>
                  <a:t>Volkswagen Scheme</a:t>
                </a:r>
              </a:p>
            </p:txBody>
          </p:sp>
        </p:grpSp>
      </p:grpSp>
      <p:pic>
        <p:nvPicPr>
          <p:cNvPr id="3094" name="Picture 22" descr="https://static.thenounproject.com/png/922283-200.png">
            <a:extLst>
              <a:ext uri="{FF2B5EF4-FFF2-40B4-BE49-F238E27FC236}">
                <a16:creationId xmlns:a16="http://schemas.microsoft.com/office/drawing/2014/main" id="{68E733E8-1246-4859-81F3-E33532F586BA}"/>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1457453" y="5115166"/>
            <a:ext cx="355045" cy="355045"/>
          </a:xfrm>
          <a:prstGeom prst="rect">
            <a:avLst/>
          </a:prstGeom>
          <a:noFill/>
          <a:extLst>
            <a:ext uri="{909E8E84-426E-40DD-AFC4-6F175D3DCCD1}">
              <a14:hiddenFill xmlns:a14="http://schemas.microsoft.com/office/drawing/2010/main">
                <a:solidFill>
                  <a:srgbClr val="FFFFFF"/>
                </a:solidFill>
              </a14:hiddenFill>
            </a:ext>
          </a:extLst>
        </p:spPr>
      </p:pic>
      <p:pic>
        <p:nvPicPr>
          <p:cNvPr id="3096" name="Picture 24" descr="https://static.thenounproject.com/png/561860-200.png">
            <a:extLst>
              <a:ext uri="{FF2B5EF4-FFF2-40B4-BE49-F238E27FC236}">
                <a16:creationId xmlns:a16="http://schemas.microsoft.com/office/drawing/2014/main" id="{786FCB40-37AD-4BEC-9131-3F03ABCFD2B0}"/>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1488444" y="5591315"/>
            <a:ext cx="302972" cy="302972"/>
          </a:xfrm>
          <a:prstGeom prst="rect">
            <a:avLst/>
          </a:prstGeom>
          <a:noFill/>
          <a:extLst>
            <a:ext uri="{909E8E84-426E-40DD-AFC4-6F175D3DCCD1}">
              <a14:hiddenFill xmlns:a14="http://schemas.microsoft.com/office/drawing/2010/main">
                <a:solidFill>
                  <a:srgbClr val="FFFFFF"/>
                </a:solidFill>
              </a14:hiddenFill>
            </a:ext>
          </a:extLst>
        </p:spPr>
      </p:pic>
      <p:sp>
        <p:nvSpPr>
          <p:cNvPr id="320" name="TextBox 319">
            <a:extLst>
              <a:ext uri="{FF2B5EF4-FFF2-40B4-BE49-F238E27FC236}">
                <a16:creationId xmlns:a16="http://schemas.microsoft.com/office/drawing/2014/main" id="{6B82F586-0E63-4DDE-B7B3-B190A79DA1C0}"/>
              </a:ext>
            </a:extLst>
          </p:cNvPr>
          <p:cNvSpPr txBox="1"/>
          <p:nvPr/>
        </p:nvSpPr>
        <p:spPr>
          <a:xfrm>
            <a:off x="1705236" y="6135495"/>
            <a:ext cx="2821730" cy="577081"/>
          </a:xfrm>
          <a:prstGeom prst="rect">
            <a:avLst/>
          </a:prstGeom>
          <a:solidFill>
            <a:schemeClr val="tx1"/>
          </a:solidFill>
          <a:ln>
            <a:solidFill>
              <a:schemeClr val="tx1"/>
            </a:solidFill>
          </a:ln>
        </p:spPr>
        <p:txBody>
          <a:bodyPr wrap="square" rtlCol="0">
            <a:spAutoFit/>
          </a:bodyPr>
          <a:lstStyle/>
          <a:p>
            <a:r>
              <a:rPr lang="en-GB" sz="1050" b="1" dirty="0">
                <a:solidFill>
                  <a:schemeClr val="bg1"/>
                </a:solidFill>
              </a:rPr>
              <a:t>Although many young people joined the Nazi organisations, it was not always popular with its members.</a:t>
            </a:r>
          </a:p>
        </p:txBody>
      </p:sp>
      <p:sp>
        <p:nvSpPr>
          <p:cNvPr id="321" name="TextBox 320">
            <a:extLst>
              <a:ext uri="{FF2B5EF4-FFF2-40B4-BE49-F238E27FC236}">
                <a16:creationId xmlns:a16="http://schemas.microsoft.com/office/drawing/2014/main" id="{64D90060-A4D6-49A8-806F-D1450F7EE825}"/>
              </a:ext>
            </a:extLst>
          </p:cNvPr>
          <p:cNvSpPr txBox="1"/>
          <p:nvPr/>
        </p:nvSpPr>
        <p:spPr>
          <a:xfrm>
            <a:off x="4989177" y="6229193"/>
            <a:ext cx="3372299" cy="415498"/>
          </a:xfrm>
          <a:prstGeom prst="rect">
            <a:avLst/>
          </a:prstGeom>
          <a:solidFill>
            <a:schemeClr val="tx1"/>
          </a:solidFill>
          <a:ln>
            <a:solidFill>
              <a:schemeClr val="tx1"/>
            </a:solidFill>
          </a:ln>
        </p:spPr>
        <p:txBody>
          <a:bodyPr wrap="square" rtlCol="0">
            <a:spAutoFit/>
          </a:bodyPr>
          <a:lstStyle/>
          <a:p>
            <a:r>
              <a:rPr lang="en-GB" sz="1050" b="1" dirty="0">
                <a:solidFill>
                  <a:schemeClr val="bg1"/>
                </a:solidFill>
              </a:rPr>
              <a:t>As German industry grew alongside rearmament, the needs of the state brought more women back into work.</a:t>
            </a:r>
          </a:p>
        </p:txBody>
      </p:sp>
      <p:sp>
        <p:nvSpPr>
          <p:cNvPr id="322" name="TextBox 321">
            <a:extLst>
              <a:ext uri="{FF2B5EF4-FFF2-40B4-BE49-F238E27FC236}">
                <a16:creationId xmlns:a16="http://schemas.microsoft.com/office/drawing/2014/main" id="{665C198B-DD2E-47FA-BB21-E991B9974D5E}"/>
              </a:ext>
            </a:extLst>
          </p:cNvPr>
          <p:cNvSpPr txBox="1"/>
          <p:nvPr/>
        </p:nvSpPr>
        <p:spPr>
          <a:xfrm>
            <a:off x="9177615" y="6107756"/>
            <a:ext cx="2701281" cy="577081"/>
          </a:xfrm>
          <a:prstGeom prst="rect">
            <a:avLst/>
          </a:prstGeom>
          <a:solidFill>
            <a:schemeClr val="tx1"/>
          </a:solidFill>
          <a:ln>
            <a:solidFill>
              <a:schemeClr val="tx1"/>
            </a:solidFill>
          </a:ln>
        </p:spPr>
        <p:txBody>
          <a:bodyPr wrap="square" rtlCol="0">
            <a:spAutoFit/>
          </a:bodyPr>
          <a:lstStyle/>
          <a:p>
            <a:r>
              <a:rPr lang="en-GB" sz="1050" b="1" dirty="0">
                <a:solidFill>
                  <a:schemeClr val="bg1"/>
                </a:solidFill>
              </a:rPr>
              <a:t>Not all workers benefitted from Nazi policy. Unemployment figures are dubious due to ‘invisible employment.’</a:t>
            </a:r>
          </a:p>
        </p:txBody>
      </p:sp>
      <p:pic>
        <p:nvPicPr>
          <p:cNvPr id="326" name="Picture 10" descr="https://static.thenounproject.com/png/590954-200.png">
            <a:extLst>
              <a:ext uri="{FF2B5EF4-FFF2-40B4-BE49-F238E27FC236}">
                <a16:creationId xmlns:a16="http://schemas.microsoft.com/office/drawing/2014/main" id="{5F2B092B-6E20-43DF-9C2E-98285C8EE8D1}"/>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180374" y="1445226"/>
            <a:ext cx="535564" cy="53556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416276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5" y="179478"/>
            <a:ext cx="10069210" cy="383143"/>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Weimar &amp; Nazi Germany – How did persecution of the Jewish people escalate?</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315169" cy="6592655"/>
          </a:xfrm>
          <a:prstGeom prst="rect">
            <a:avLst/>
          </a:prstGeom>
          <a:noFill/>
          <a:ln>
            <a:noFill/>
          </a:ln>
        </p:spPr>
        <p:txBody>
          <a:bodyPr spcFirstLastPara="1" wrap="square" lIns="91425" tIns="45700" rIns="91425" bIns="45700" anchor="t" anchorCtr="0">
            <a:noAutofit/>
          </a:bodyPr>
          <a:lstStyle/>
          <a:p>
            <a:r>
              <a:rPr lang="en-GB" sz="1200" b="1" u="sng" dirty="0">
                <a:solidFill>
                  <a:schemeClr val="dk1"/>
                </a:solidFill>
                <a:latin typeface="Calibri"/>
                <a:ea typeface="Calibri"/>
                <a:cs typeface="Calibri"/>
                <a:sym typeface="Calibri"/>
              </a:rPr>
              <a:t>Key Words:</a:t>
            </a:r>
          </a:p>
          <a:p>
            <a:endParaRPr lang="en-GB" sz="1200" b="1" u="sng"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Civil Service – </a:t>
            </a:r>
            <a:r>
              <a:rPr lang="en-GB" sz="1200" dirty="0">
                <a:solidFill>
                  <a:schemeClr val="dk1"/>
                </a:solidFill>
                <a:latin typeface="Calibri"/>
                <a:ea typeface="Calibri"/>
                <a:cs typeface="Calibri"/>
                <a:sym typeface="Calibri"/>
              </a:rPr>
              <a:t>government employees.</a:t>
            </a:r>
          </a:p>
          <a:p>
            <a:endParaRPr lang="en-GB" sz="1200" b="1"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Boycott – </a:t>
            </a:r>
            <a:r>
              <a:rPr lang="en-GB" sz="1200" dirty="0">
                <a:solidFill>
                  <a:schemeClr val="dk1"/>
                </a:solidFill>
                <a:latin typeface="Calibri"/>
                <a:ea typeface="Calibri"/>
                <a:cs typeface="Calibri"/>
                <a:sym typeface="Calibri"/>
              </a:rPr>
              <a:t>refusing to buy or take part in something as a protest.</a:t>
            </a:r>
          </a:p>
          <a:p>
            <a:endParaRPr lang="en-GB" sz="1200" b="1"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Segregation </a:t>
            </a:r>
            <a:r>
              <a:rPr lang="en-GB" sz="1200" dirty="0">
                <a:solidFill>
                  <a:schemeClr val="dk1"/>
                </a:solidFill>
                <a:latin typeface="Calibri"/>
                <a:ea typeface="Calibri"/>
                <a:cs typeface="Calibri"/>
                <a:sym typeface="Calibri"/>
              </a:rPr>
              <a:t>– keeping two groups apart.</a:t>
            </a:r>
          </a:p>
          <a:p>
            <a:endParaRPr lang="en-GB" sz="1200" b="1"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Synagogue – </a:t>
            </a:r>
            <a:r>
              <a:rPr lang="en-GB" sz="1200" dirty="0">
                <a:solidFill>
                  <a:schemeClr val="dk1"/>
                </a:solidFill>
                <a:latin typeface="Calibri"/>
                <a:ea typeface="Calibri"/>
                <a:cs typeface="Calibri"/>
                <a:sym typeface="Calibri"/>
              </a:rPr>
              <a:t>the Jewish place of worship.</a:t>
            </a:r>
          </a:p>
          <a:p>
            <a:endParaRPr lang="en-GB" sz="1200" b="1"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Forced emigration – </a:t>
            </a:r>
            <a:r>
              <a:rPr lang="en-GB" sz="1200" dirty="0">
                <a:solidFill>
                  <a:schemeClr val="dk1"/>
                </a:solidFill>
                <a:latin typeface="Calibri"/>
                <a:ea typeface="Calibri"/>
                <a:cs typeface="Calibri"/>
                <a:sym typeface="Calibri"/>
              </a:rPr>
              <a:t>forcing or strongly pushing people to leave a country.</a:t>
            </a:r>
          </a:p>
          <a:p>
            <a:endParaRPr lang="en-GB" sz="1200" b="1"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The ‘Final Solution’ – </a:t>
            </a:r>
            <a:r>
              <a:rPr lang="en-GB" sz="1200" dirty="0">
                <a:solidFill>
                  <a:schemeClr val="dk1"/>
                </a:solidFill>
                <a:latin typeface="Calibri"/>
                <a:ea typeface="Calibri"/>
                <a:cs typeface="Calibri"/>
                <a:sym typeface="Calibri"/>
              </a:rPr>
              <a:t>the plan by the Nazis to exterminate Europe’s Jewish population using death camps and gas chambers. </a:t>
            </a:r>
            <a:endParaRPr lang="en-GB" sz="1200" b="1" dirty="0">
              <a:solidFill>
                <a:schemeClr val="dk1"/>
              </a:solidFill>
              <a:latin typeface="Calibri"/>
              <a:ea typeface="Calibri"/>
              <a:cs typeface="Calibri"/>
              <a:sym typeface="Calibri"/>
            </a:endParaRPr>
          </a:p>
          <a:p>
            <a:endParaRPr lang="en-GB" sz="1200" b="1" u="sng" dirty="0">
              <a:solidFill>
                <a:schemeClr val="dk1"/>
              </a:solidFill>
              <a:latin typeface="Calibri"/>
              <a:ea typeface="Calibri"/>
              <a:cs typeface="Calibri"/>
              <a:sym typeface="Calibri"/>
            </a:endParaRPr>
          </a:p>
          <a:p>
            <a:endParaRPr lang="en-GB" sz="1200" b="1" u="sng" dirty="0">
              <a:solidFill>
                <a:schemeClr val="dk1"/>
              </a:solidFill>
              <a:latin typeface="Calibri"/>
              <a:cs typeface="Calibri"/>
              <a:sym typeface="Calibri"/>
            </a:endParaRPr>
          </a:p>
          <a:p>
            <a:endParaRPr lang="en-GB" sz="1400" dirty="0"/>
          </a:p>
        </p:txBody>
      </p:sp>
      <p:pic>
        <p:nvPicPr>
          <p:cNvPr id="10" name="Google Shape;234;p15" descr="Image result for when icon">
            <a:extLst>
              <a:ext uri="{FF2B5EF4-FFF2-40B4-BE49-F238E27FC236}">
                <a16:creationId xmlns:a16="http://schemas.microsoft.com/office/drawing/2014/main" id="{A6E14D46-2ECE-449C-9774-D649C337DCED}"/>
              </a:ext>
            </a:extLst>
          </p:cNvPr>
          <p:cNvPicPr preferRelativeResize="0"/>
          <p:nvPr/>
        </p:nvPicPr>
        <p:blipFill rotWithShape="1">
          <a:blip r:embed="rId2">
            <a:alphaModFix/>
          </a:blip>
          <a:srcRect/>
          <a:stretch/>
        </p:blipFill>
        <p:spPr>
          <a:xfrm>
            <a:off x="1533606" y="1049166"/>
            <a:ext cx="298415" cy="349061"/>
          </a:xfrm>
          <a:prstGeom prst="rect">
            <a:avLst/>
          </a:prstGeom>
          <a:noFill/>
          <a:ln>
            <a:noFill/>
          </a:ln>
        </p:spPr>
      </p:pic>
      <p:pic>
        <p:nvPicPr>
          <p:cNvPr id="11" name="Google Shape;241;p15" descr="Image result for what icon">
            <a:extLst>
              <a:ext uri="{FF2B5EF4-FFF2-40B4-BE49-F238E27FC236}">
                <a16:creationId xmlns:a16="http://schemas.microsoft.com/office/drawing/2014/main" id="{79FC8A3C-BD61-4BD4-9B4B-3067E4B396AB}"/>
              </a:ext>
            </a:extLst>
          </p:cNvPr>
          <p:cNvPicPr preferRelativeResize="0"/>
          <p:nvPr/>
        </p:nvPicPr>
        <p:blipFill rotWithShape="1">
          <a:blip r:embed="rId3">
            <a:alphaModFix/>
          </a:blip>
          <a:srcRect/>
          <a:stretch/>
        </p:blipFill>
        <p:spPr>
          <a:xfrm>
            <a:off x="1523292" y="1838487"/>
            <a:ext cx="316010" cy="333846"/>
          </a:xfrm>
          <a:prstGeom prst="rect">
            <a:avLst/>
          </a:prstGeom>
          <a:noFill/>
          <a:ln>
            <a:noFill/>
          </a:ln>
        </p:spPr>
      </p:pic>
      <p:grpSp>
        <p:nvGrpSpPr>
          <p:cNvPr id="2" name="Group 1">
            <a:extLst>
              <a:ext uri="{FF2B5EF4-FFF2-40B4-BE49-F238E27FC236}">
                <a16:creationId xmlns:a16="http://schemas.microsoft.com/office/drawing/2014/main" id="{C9DCF54A-2B62-4F0F-A791-481B69AF4E3A}"/>
              </a:ext>
            </a:extLst>
          </p:cNvPr>
          <p:cNvGrpSpPr/>
          <p:nvPr/>
        </p:nvGrpSpPr>
        <p:grpSpPr>
          <a:xfrm>
            <a:off x="2323789" y="771506"/>
            <a:ext cx="8919447" cy="164637"/>
            <a:chOff x="2394313" y="1678765"/>
            <a:chExt cx="8919447" cy="164637"/>
          </a:xfrm>
        </p:grpSpPr>
        <p:cxnSp>
          <p:nvCxnSpPr>
            <p:cNvPr id="3" name="Straight Connector 2">
              <a:extLst>
                <a:ext uri="{FF2B5EF4-FFF2-40B4-BE49-F238E27FC236}">
                  <a16:creationId xmlns:a16="http://schemas.microsoft.com/office/drawing/2014/main" id="{3ACCE146-7360-43E9-B747-DF04B49D3AA6}"/>
                </a:ext>
              </a:extLst>
            </p:cNvPr>
            <p:cNvCxnSpPr>
              <a:cxnSpLocks/>
              <a:stCxn id="4" idx="6"/>
              <a:endCxn id="33" idx="2"/>
            </p:cNvCxnSpPr>
            <p:nvPr/>
          </p:nvCxnSpPr>
          <p:spPr>
            <a:xfrm>
              <a:off x="2554568" y="1754180"/>
              <a:ext cx="8598939" cy="87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833108F5-E84E-45BD-A5FA-009EC11E8A86}"/>
                </a:ext>
              </a:extLst>
            </p:cNvPr>
            <p:cNvSpPr/>
            <p:nvPr/>
          </p:nvSpPr>
          <p:spPr>
            <a:xfrm>
              <a:off x="2394313" y="1678765"/>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2" name="Oval 11">
              <a:extLst>
                <a:ext uri="{FF2B5EF4-FFF2-40B4-BE49-F238E27FC236}">
                  <a16:creationId xmlns:a16="http://schemas.microsoft.com/office/drawing/2014/main" id="{E276DF76-59A0-49A8-B0F4-191ED40E8806}"/>
                </a:ext>
              </a:extLst>
            </p:cNvPr>
            <p:cNvSpPr/>
            <p:nvPr/>
          </p:nvSpPr>
          <p:spPr>
            <a:xfrm>
              <a:off x="3681577" y="1692418"/>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Oval 18">
              <a:extLst>
                <a:ext uri="{FF2B5EF4-FFF2-40B4-BE49-F238E27FC236}">
                  <a16:creationId xmlns:a16="http://schemas.microsoft.com/office/drawing/2014/main" id="{B1951C97-4058-4FA2-9AC4-09589C346D5E}"/>
                </a:ext>
              </a:extLst>
            </p:cNvPr>
            <p:cNvSpPr/>
            <p:nvPr/>
          </p:nvSpPr>
          <p:spPr>
            <a:xfrm>
              <a:off x="5083338" y="167876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5" name="Oval 24">
              <a:extLst>
                <a:ext uri="{FF2B5EF4-FFF2-40B4-BE49-F238E27FC236}">
                  <a16:creationId xmlns:a16="http://schemas.microsoft.com/office/drawing/2014/main" id="{459028BE-7B39-4440-99BF-D0DF9DAE0805}"/>
                </a:ext>
              </a:extLst>
            </p:cNvPr>
            <p:cNvSpPr/>
            <p:nvPr/>
          </p:nvSpPr>
          <p:spPr>
            <a:xfrm>
              <a:off x="6318196" y="167876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2" name="Oval 31">
              <a:extLst>
                <a:ext uri="{FF2B5EF4-FFF2-40B4-BE49-F238E27FC236}">
                  <a16:creationId xmlns:a16="http://schemas.microsoft.com/office/drawing/2014/main" id="{C2A7C0B4-32D8-4735-A859-39914C5C8B50}"/>
                </a:ext>
              </a:extLst>
            </p:cNvPr>
            <p:cNvSpPr/>
            <p:nvPr/>
          </p:nvSpPr>
          <p:spPr>
            <a:xfrm>
              <a:off x="7561840" y="1692573"/>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3" name="Oval 32">
              <a:extLst>
                <a:ext uri="{FF2B5EF4-FFF2-40B4-BE49-F238E27FC236}">
                  <a16:creationId xmlns:a16="http://schemas.microsoft.com/office/drawing/2014/main" id="{67492359-1AD0-446A-934F-EE8BEAC2A132}"/>
                </a:ext>
              </a:extLst>
            </p:cNvPr>
            <p:cNvSpPr/>
            <p:nvPr/>
          </p:nvSpPr>
          <p:spPr>
            <a:xfrm>
              <a:off x="11153505" y="168755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3" name="Oval 42">
              <a:extLst>
                <a:ext uri="{FF2B5EF4-FFF2-40B4-BE49-F238E27FC236}">
                  <a16:creationId xmlns:a16="http://schemas.microsoft.com/office/drawing/2014/main" id="{83C61CC4-A985-4458-ADC7-E1381AF103B1}"/>
                </a:ext>
              </a:extLst>
            </p:cNvPr>
            <p:cNvSpPr/>
            <p:nvPr/>
          </p:nvSpPr>
          <p:spPr>
            <a:xfrm>
              <a:off x="8826026" y="167876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dirty="0"/>
            </a:p>
          </p:txBody>
        </p:sp>
        <p:sp>
          <p:nvSpPr>
            <p:cNvPr id="44" name="Oval 43">
              <a:extLst>
                <a:ext uri="{FF2B5EF4-FFF2-40B4-BE49-F238E27FC236}">
                  <a16:creationId xmlns:a16="http://schemas.microsoft.com/office/drawing/2014/main" id="{972A44D1-ADD3-45DE-A3BF-DEBC93FDEBAB}"/>
                </a:ext>
              </a:extLst>
            </p:cNvPr>
            <p:cNvSpPr/>
            <p:nvPr/>
          </p:nvSpPr>
          <p:spPr>
            <a:xfrm>
              <a:off x="10055622" y="167876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pSp>
      <p:sp>
        <p:nvSpPr>
          <p:cNvPr id="45" name="TextBox 44">
            <a:extLst>
              <a:ext uri="{FF2B5EF4-FFF2-40B4-BE49-F238E27FC236}">
                <a16:creationId xmlns:a16="http://schemas.microsoft.com/office/drawing/2014/main" id="{1FC159F0-7925-4486-AEBD-08882187059B}"/>
              </a:ext>
            </a:extLst>
          </p:cNvPr>
          <p:cNvSpPr txBox="1"/>
          <p:nvPr/>
        </p:nvSpPr>
        <p:spPr>
          <a:xfrm>
            <a:off x="1708655" y="1105116"/>
            <a:ext cx="1574276" cy="307777"/>
          </a:xfrm>
          <a:prstGeom prst="rect">
            <a:avLst/>
          </a:prstGeom>
          <a:noFill/>
        </p:spPr>
        <p:txBody>
          <a:bodyPr wrap="square" rtlCol="0">
            <a:spAutoFit/>
          </a:bodyPr>
          <a:lstStyle/>
          <a:p>
            <a:pPr algn="ctr"/>
            <a:r>
              <a:rPr lang="en-GB" sz="1400" b="1" dirty="0"/>
              <a:t>Apr-May 1933 </a:t>
            </a:r>
          </a:p>
        </p:txBody>
      </p:sp>
      <p:sp>
        <p:nvSpPr>
          <p:cNvPr id="47" name="TextBox 46">
            <a:extLst>
              <a:ext uri="{FF2B5EF4-FFF2-40B4-BE49-F238E27FC236}">
                <a16:creationId xmlns:a16="http://schemas.microsoft.com/office/drawing/2014/main" id="{BF287D01-22B3-43F1-8A02-0B6C9FD6CAEE}"/>
              </a:ext>
            </a:extLst>
          </p:cNvPr>
          <p:cNvSpPr txBox="1"/>
          <p:nvPr/>
        </p:nvSpPr>
        <p:spPr>
          <a:xfrm>
            <a:off x="2967543" y="1113256"/>
            <a:ext cx="1574276" cy="307777"/>
          </a:xfrm>
          <a:prstGeom prst="rect">
            <a:avLst/>
          </a:prstGeom>
          <a:noFill/>
        </p:spPr>
        <p:txBody>
          <a:bodyPr wrap="square" rtlCol="0">
            <a:spAutoFit/>
          </a:bodyPr>
          <a:lstStyle/>
          <a:p>
            <a:pPr algn="ctr"/>
            <a:r>
              <a:rPr lang="en-GB" sz="1400" b="1" dirty="0"/>
              <a:t>Apr 1933 </a:t>
            </a:r>
          </a:p>
        </p:txBody>
      </p:sp>
      <p:sp>
        <p:nvSpPr>
          <p:cNvPr id="48" name="TextBox 47">
            <a:extLst>
              <a:ext uri="{FF2B5EF4-FFF2-40B4-BE49-F238E27FC236}">
                <a16:creationId xmlns:a16="http://schemas.microsoft.com/office/drawing/2014/main" id="{46C5F308-B7CB-4536-8CEF-16E5E4414D7E}"/>
              </a:ext>
            </a:extLst>
          </p:cNvPr>
          <p:cNvSpPr txBox="1"/>
          <p:nvPr/>
        </p:nvSpPr>
        <p:spPr>
          <a:xfrm>
            <a:off x="4296198" y="1122226"/>
            <a:ext cx="1574276" cy="307777"/>
          </a:xfrm>
          <a:prstGeom prst="rect">
            <a:avLst/>
          </a:prstGeom>
          <a:noFill/>
        </p:spPr>
        <p:txBody>
          <a:bodyPr wrap="square" rtlCol="0">
            <a:spAutoFit/>
          </a:bodyPr>
          <a:lstStyle/>
          <a:p>
            <a:pPr algn="ctr"/>
            <a:r>
              <a:rPr lang="en-GB" sz="1400" b="1" dirty="0"/>
              <a:t>1934</a:t>
            </a:r>
          </a:p>
        </p:txBody>
      </p:sp>
      <p:sp>
        <p:nvSpPr>
          <p:cNvPr id="49" name="TextBox 48">
            <a:extLst>
              <a:ext uri="{FF2B5EF4-FFF2-40B4-BE49-F238E27FC236}">
                <a16:creationId xmlns:a16="http://schemas.microsoft.com/office/drawing/2014/main" id="{FEE673EC-0F7B-4C74-8D3D-320BA8F46639}"/>
              </a:ext>
            </a:extLst>
          </p:cNvPr>
          <p:cNvSpPr txBox="1"/>
          <p:nvPr/>
        </p:nvSpPr>
        <p:spPr>
          <a:xfrm>
            <a:off x="5594750" y="1113256"/>
            <a:ext cx="1574276" cy="307777"/>
          </a:xfrm>
          <a:prstGeom prst="rect">
            <a:avLst/>
          </a:prstGeom>
          <a:noFill/>
        </p:spPr>
        <p:txBody>
          <a:bodyPr wrap="square" rtlCol="0">
            <a:spAutoFit/>
          </a:bodyPr>
          <a:lstStyle/>
          <a:p>
            <a:pPr algn="ctr"/>
            <a:r>
              <a:rPr lang="en-GB" sz="1400" b="1" dirty="0"/>
              <a:t>Sept 1935  </a:t>
            </a:r>
          </a:p>
        </p:txBody>
      </p:sp>
      <p:sp>
        <p:nvSpPr>
          <p:cNvPr id="50" name="TextBox 49">
            <a:extLst>
              <a:ext uri="{FF2B5EF4-FFF2-40B4-BE49-F238E27FC236}">
                <a16:creationId xmlns:a16="http://schemas.microsoft.com/office/drawing/2014/main" id="{031678D2-BF17-4E65-8238-B12AD3B4DBF0}"/>
              </a:ext>
            </a:extLst>
          </p:cNvPr>
          <p:cNvSpPr txBox="1"/>
          <p:nvPr/>
        </p:nvSpPr>
        <p:spPr>
          <a:xfrm>
            <a:off x="6798558" y="1104286"/>
            <a:ext cx="1574276" cy="307777"/>
          </a:xfrm>
          <a:prstGeom prst="rect">
            <a:avLst/>
          </a:prstGeom>
          <a:noFill/>
        </p:spPr>
        <p:txBody>
          <a:bodyPr wrap="square" rtlCol="0">
            <a:spAutoFit/>
          </a:bodyPr>
          <a:lstStyle/>
          <a:p>
            <a:pPr algn="ctr"/>
            <a:r>
              <a:rPr lang="en-GB" sz="1400" b="1" dirty="0"/>
              <a:t>1938</a:t>
            </a:r>
          </a:p>
        </p:txBody>
      </p:sp>
      <p:sp>
        <p:nvSpPr>
          <p:cNvPr id="51" name="TextBox 50">
            <a:extLst>
              <a:ext uri="{FF2B5EF4-FFF2-40B4-BE49-F238E27FC236}">
                <a16:creationId xmlns:a16="http://schemas.microsoft.com/office/drawing/2014/main" id="{11768A57-0F4F-417E-9F4A-FDB3636B60FF}"/>
              </a:ext>
            </a:extLst>
          </p:cNvPr>
          <p:cNvSpPr txBox="1"/>
          <p:nvPr/>
        </p:nvSpPr>
        <p:spPr>
          <a:xfrm>
            <a:off x="10869170" y="1122226"/>
            <a:ext cx="1038450" cy="307777"/>
          </a:xfrm>
          <a:prstGeom prst="rect">
            <a:avLst/>
          </a:prstGeom>
          <a:solidFill>
            <a:schemeClr val="tx1"/>
          </a:solidFill>
        </p:spPr>
        <p:txBody>
          <a:bodyPr wrap="square" rtlCol="0">
            <a:spAutoFit/>
          </a:bodyPr>
          <a:lstStyle/>
          <a:p>
            <a:pPr algn="ctr"/>
            <a:r>
              <a:rPr lang="en-GB" sz="1400" dirty="0">
                <a:solidFill>
                  <a:schemeClr val="bg1"/>
                </a:solidFill>
              </a:rPr>
              <a:t>1942-1945</a:t>
            </a:r>
          </a:p>
        </p:txBody>
      </p:sp>
      <p:sp>
        <p:nvSpPr>
          <p:cNvPr id="52" name="TextBox 51">
            <a:extLst>
              <a:ext uri="{FF2B5EF4-FFF2-40B4-BE49-F238E27FC236}">
                <a16:creationId xmlns:a16="http://schemas.microsoft.com/office/drawing/2014/main" id="{C90AAE61-ADCE-4F03-9F07-F9CF361C2425}"/>
              </a:ext>
            </a:extLst>
          </p:cNvPr>
          <p:cNvSpPr txBox="1"/>
          <p:nvPr/>
        </p:nvSpPr>
        <p:spPr>
          <a:xfrm>
            <a:off x="9252912" y="1123411"/>
            <a:ext cx="1574276" cy="307777"/>
          </a:xfrm>
          <a:prstGeom prst="rect">
            <a:avLst/>
          </a:prstGeom>
          <a:noFill/>
        </p:spPr>
        <p:txBody>
          <a:bodyPr wrap="square" rtlCol="0">
            <a:spAutoFit/>
          </a:bodyPr>
          <a:lstStyle/>
          <a:p>
            <a:pPr algn="ctr"/>
            <a:r>
              <a:rPr lang="en-GB" sz="1400" b="1" dirty="0"/>
              <a:t>Apr 1939</a:t>
            </a:r>
          </a:p>
        </p:txBody>
      </p:sp>
      <p:sp>
        <p:nvSpPr>
          <p:cNvPr id="53" name="TextBox 52">
            <a:extLst>
              <a:ext uri="{FF2B5EF4-FFF2-40B4-BE49-F238E27FC236}">
                <a16:creationId xmlns:a16="http://schemas.microsoft.com/office/drawing/2014/main" id="{86E688D3-55FD-4D2D-9F77-24E3B833947D}"/>
              </a:ext>
            </a:extLst>
          </p:cNvPr>
          <p:cNvSpPr txBox="1"/>
          <p:nvPr/>
        </p:nvSpPr>
        <p:spPr>
          <a:xfrm>
            <a:off x="8055085" y="1082441"/>
            <a:ext cx="1574276" cy="523220"/>
          </a:xfrm>
          <a:prstGeom prst="rect">
            <a:avLst/>
          </a:prstGeom>
          <a:noFill/>
        </p:spPr>
        <p:txBody>
          <a:bodyPr wrap="square" rtlCol="0">
            <a:spAutoFit/>
          </a:bodyPr>
          <a:lstStyle/>
          <a:p>
            <a:pPr algn="ctr"/>
            <a:r>
              <a:rPr lang="en-GB" sz="1400" b="1" dirty="0"/>
              <a:t>9-10</a:t>
            </a:r>
          </a:p>
          <a:p>
            <a:pPr algn="ctr"/>
            <a:r>
              <a:rPr lang="en-GB" sz="1400" b="1" dirty="0"/>
              <a:t>Nov 1938</a:t>
            </a:r>
          </a:p>
        </p:txBody>
      </p:sp>
      <p:sp>
        <p:nvSpPr>
          <p:cNvPr id="77" name="TextBox 76">
            <a:extLst>
              <a:ext uri="{FF2B5EF4-FFF2-40B4-BE49-F238E27FC236}">
                <a16:creationId xmlns:a16="http://schemas.microsoft.com/office/drawing/2014/main" id="{D5BCDF20-277F-46E0-B4A9-757B5D1494A9}"/>
              </a:ext>
            </a:extLst>
          </p:cNvPr>
          <p:cNvSpPr txBox="1"/>
          <p:nvPr/>
        </p:nvSpPr>
        <p:spPr>
          <a:xfrm>
            <a:off x="1913094" y="1772561"/>
            <a:ext cx="1220884" cy="1954381"/>
          </a:xfrm>
          <a:prstGeom prst="rect">
            <a:avLst/>
          </a:prstGeom>
          <a:noFill/>
        </p:spPr>
        <p:txBody>
          <a:bodyPr wrap="square" rtlCol="0">
            <a:spAutoFit/>
          </a:bodyPr>
          <a:lstStyle/>
          <a:p>
            <a:pPr algn="ctr"/>
            <a:r>
              <a:rPr lang="en-GB" sz="1100" b="1" dirty="0"/>
              <a:t>Jews banned from certain jobs</a:t>
            </a:r>
          </a:p>
          <a:p>
            <a:pPr algn="ctr"/>
            <a:endParaRPr lang="en-GB" sz="1100" b="1" dirty="0"/>
          </a:p>
          <a:p>
            <a:pPr algn="ctr"/>
            <a:r>
              <a:rPr lang="en-GB" sz="1100" dirty="0"/>
              <a:t>Jews could no longer work in the civil service or teaching.</a:t>
            </a:r>
          </a:p>
          <a:p>
            <a:pPr algn="ctr"/>
            <a:endParaRPr lang="en-GB" sz="1100" dirty="0"/>
          </a:p>
          <a:p>
            <a:pPr algn="ctr"/>
            <a:r>
              <a:rPr lang="en-GB" sz="1100" dirty="0"/>
              <a:t>Jews were banned from the army.</a:t>
            </a:r>
          </a:p>
        </p:txBody>
      </p:sp>
      <p:sp>
        <p:nvSpPr>
          <p:cNvPr id="79" name="TextBox 78">
            <a:extLst>
              <a:ext uri="{FF2B5EF4-FFF2-40B4-BE49-F238E27FC236}">
                <a16:creationId xmlns:a16="http://schemas.microsoft.com/office/drawing/2014/main" id="{16928F9B-BE43-4CE1-A4E8-C97FB86A0752}"/>
              </a:ext>
            </a:extLst>
          </p:cNvPr>
          <p:cNvSpPr txBox="1"/>
          <p:nvPr/>
        </p:nvSpPr>
        <p:spPr>
          <a:xfrm>
            <a:off x="3119360" y="1784228"/>
            <a:ext cx="1435175" cy="2292935"/>
          </a:xfrm>
          <a:prstGeom prst="rect">
            <a:avLst/>
          </a:prstGeom>
          <a:noFill/>
        </p:spPr>
        <p:txBody>
          <a:bodyPr wrap="square" rtlCol="0">
            <a:spAutoFit/>
          </a:bodyPr>
          <a:lstStyle/>
          <a:p>
            <a:pPr algn="ctr"/>
            <a:r>
              <a:rPr lang="en-GB" sz="1100" b="1" dirty="0"/>
              <a:t>Boycott of Jewish businesses</a:t>
            </a:r>
          </a:p>
          <a:p>
            <a:pPr algn="ctr"/>
            <a:endParaRPr lang="en-GB" sz="1100" b="1" dirty="0"/>
          </a:p>
          <a:p>
            <a:pPr algn="ctr"/>
            <a:r>
              <a:rPr lang="en-GB" sz="1100" dirty="0"/>
              <a:t>For one day (1</a:t>
            </a:r>
            <a:r>
              <a:rPr lang="en-GB" sz="1100" baseline="30000" dirty="0"/>
              <a:t>st</a:t>
            </a:r>
            <a:r>
              <a:rPr lang="en-GB" sz="1100" dirty="0"/>
              <a:t> Apr) Germans were encouraged to boycott Jewish businesses. </a:t>
            </a:r>
          </a:p>
          <a:p>
            <a:pPr algn="ctr"/>
            <a:endParaRPr lang="en-GB" sz="1100" dirty="0"/>
          </a:p>
          <a:p>
            <a:pPr algn="ctr"/>
            <a:r>
              <a:rPr lang="en-GB" sz="1100" dirty="0"/>
              <a:t>The SA stood as an intimidating presence at the entrance to business premises. </a:t>
            </a:r>
          </a:p>
        </p:txBody>
      </p:sp>
      <p:sp>
        <p:nvSpPr>
          <p:cNvPr id="80" name="TextBox 79">
            <a:extLst>
              <a:ext uri="{FF2B5EF4-FFF2-40B4-BE49-F238E27FC236}">
                <a16:creationId xmlns:a16="http://schemas.microsoft.com/office/drawing/2014/main" id="{A8870703-768A-4CE1-A10F-9DACF36D996D}"/>
              </a:ext>
            </a:extLst>
          </p:cNvPr>
          <p:cNvSpPr txBox="1"/>
          <p:nvPr/>
        </p:nvSpPr>
        <p:spPr>
          <a:xfrm>
            <a:off x="4509920" y="1777753"/>
            <a:ext cx="1220884" cy="2123658"/>
          </a:xfrm>
          <a:prstGeom prst="rect">
            <a:avLst/>
          </a:prstGeom>
          <a:noFill/>
        </p:spPr>
        <p:txBody>
          <a:bodyPr wrap="square" rtlCol="0">
            <a:spAutoFit/>
          </a:bodyPr>
          <a:lstStyle/>
          <a:p>
            <a:pPr algn="ctr"/>
            <a:r>
              <a:rPr lang="en-GB" sz="1100" b="1" dirty="0"/>
              <a:t>Growth of segregation</a:t>
            </a:r>
          </a:p>
          <a:p>
            <a:pPr algn="ctr"/>
            <a:endParaRPr lang="en-GB" sz="1100" b="1" dirty="0"/>
          </a:p>
          <a:p>
            <a:pPr algn="ctr"/>
            <a:r>
              <a:rPr lang="en-GB" sz="1100" dirty="0"/>
              <a:t>Local councils controlled by the Nazis began to ban Jews from parks and swimming pools. Others provided separate park benches for Jews.</a:t>
            </a:r>
          </a:p>
        </p:txBody>
      </p:sp>
      <p:sp>
        <p:nvSpPr>
          <p:cNvPr id="81" name="TextBox 80">
            <a:extLst>
              <a:ext uri="{FF2B5EF4-FFF2-40B4-BE49-F238E27FC236}">
                <a16:creationId xmlns:a16="http://schemas.microsoft.com/office/drawing/2014/main" id="{5E7EA34E-A058-4914-ACA8-791A3F19A8E6}"/>
              </a:ext>
            </a:extLst>
          </p:cNvPr>
          <p:cNvSpPr txBox="1"/>
          <p:nvPr/>
        </p:nvSpPr>
        <p:spPr>
          <a:xfrm>
            <a:off x="5660819" y="1762780"/>
            <a:ext cx="1378999" cy="3139321"/>
          </a:xfrm>
          <a:prstGeom prst="rect">
            <a:avLst/>
          </a:prstGeom>
          <a:noFill/>
        </p:spPr>
        <p:txBody>
          <a:bodyPr wrap="square" rtlCol="0">
            <a:spAutoFit/>
          </a:bodyPr>
          <a:lstStyle/>
          <a:p>
            <a:pPr algn="ctr"/>
            <a:r>
              <a:rPr lang="en-GB" sz="1100" b="1" dirty="0"/>
              <a:t>Nuremberg Laws</a:t>
            </a:r>
          </a:p>
          <a:p>
            <a:pPr algn="ctr"/>
            <a:endParaRPr lang="en-GB" sz="1100" b="1" dirty="0"/>
          </a:p>
          <a:p>
            <a:pPr algn="ctr"/>
            <a:r>
              <a:rPr lang="en-GB" sz="1100" b="1" dirty="0"/>
              <a:t>The Reich Law on Citizenship </a:t>
            </a:r>
            <a:r>
              <a:rPr lang="en-GB" sz="1100" dirty="0"/>
              <a:t>stripped Jews of their citizenship  and required them to wear a yellow Star of David on their clothes.</a:t>
            </a:r>
          </a:p>
          <a:p>
            <a:pPr algn="ctr"/>
            <a:endParaRPr lang="en-GB" sz="1100" dirty="0"/>
          </a:p>
          <a:p>
            <a:pPr algn="ctr"/>
            <a:r>
              <a:rPr lang="en-GB" sz="1100" b="1" dirty="0"/>
              <a:t>The Reich Law for the Protection of German Blood and Honour </a:t>
            </a:r>
            <a:r>
              <a:rPr lang="en-GB" sz="1100" dirty="0"/>
              <a:t> forbade marriage and sexual relations between Germans and Jews.</a:t>
            </a:r>
            <a:endParaRPr lang="en-GB" sz="1100" b="1" dirty="0"/>
          </a:p>
        </p:txBody>
      </p:sp>
      <p:sp>
        <p:nvSpPr>
          <p:cNvPr id="82" name="TextBox 81">
            <a:extLst>
              <a:ext uri="{FF2B5EF4-FFF2-40B4-BE49-F238E27FC236}">
                <a16:creationId xmlns:a16="http://schemas.microsoft.com/office/drawing/2014/main" id="{22367672-9596-404B-A1E5-E181929C6D6E}"/>
              </a:ext>
            </a:extLst>
          </p:cNvPr>
          <p:cNvSpPr txBox="1"/>
          <p:nvPr/>
        </p:nvSpPr>
        <p:spPr>
          <a:xfrm>
            <a:off x="7015955" y="1762934"/>
            <a:ext cx="1220884" cy="1446550"/>
          </a:xfrm>
          <a:prstGeom prst="rect">
            <a:avLst/>
          </a:prstGeom>
          <a:noFill/>
        </p:spPr>
        <p:txBody>
          <a:bodyPr wrap="square" rtlCol="0">
            <a:spAutoFit/>
          </a:bodyPr>
          <a:lstStyle/>
          <a:p>
            <a:pPr algn="ctr"/>
            <a:r>
              <a:rPr lang="en-GB" sz="1100" b="1" dirty="0"/>
              <a:t>Escalation of measures</a:t>
            </a:r>
          </a:p>
          <a:p>
            <a:pPr algn="ctr"/>
            <a:endParaRPr lang="en-GB" sz="1100" dirty="0"/>
          </a:p>
          <a:p>
            <a:pPr algn="ctr"/>
            <a:r>
              <a:rPr lang="en-GB" sz="1100" dirty="0"/>
              <a:t>Jews had to register all of their possessions and carry identify cards.</a:t>
            </a:r>
          </a:p>
        </p:txBody>
      </p:sp>
      <p:sp>
        <p:nvSpPr>
          <p:cNvPr id="83" name="TextBox 82">
            <a:extLst>
              <a:ext uri="{FF2B5EF4-FFF2-40B4-BE49-F238E27FC236}">
                <a16:creationId xmlns:a16="http://schemas.microsoft.com/office/drawing/2014/main" id="{19CDC15C-485C-49A5-AF89-19EE34FF1B1B}"/>
              </a:ext>
            </a:extLst>
          </p:cNvPr>
          <p:cNvSpPr txBox="1"/>
          <p:nvPr/>
        </p:nvSpPr>
        <p:spPr>
          <a:xfrm>
            <a:off x="8206825" y="1750138"/>
            <a:ext cx="1315165" cy="3308598"/>
          </a:xfrm>
          <a:prstGeom prst="rect">
            <a:avLst/>
          </a:prstGeom>
          <a:noFill/>
        </p:spPr>
        <p:txBody>
          <a:bodyPr wrap="square" rtlCol="0">
            <a:spAutoFit/>
          </a:bodyPr>
          <a:lstStyle/>
          <a:p>
            <a:pPr algn="ctr"/>
            <a:r>
              <a:rPr lang="en-GB" sz="1100" b="1" dirty="0"/>
              <a:t>Kristallnacht</a:t>
            </a:r>
          </a:p>
          <a:p>
            <a:pPr algn="ctr"/>
            <a:endParaRPr lang="en-GB" sz="1100" b="1" dirty="0"/>
          </a:p>
          <a:p>
            <a:pPr algn="ctr"/>
            <a:r>
              <a:rPr lang="en-GB" sz="1100" dirty="0"/>
              <a:t>In response to the murder of a German official by a Jew, the Nazis organised an anti-Jewish demonstration involving attacks on Jewish property, shops, homes and synagogues. </a:t>
            </a:r>
          </a:p>
          <a:p>
            <a:pPr algn="ctr"/>
            <a:endParaRPr lang="en-GB" sz="1100" dirty="0"/>
          </a:p>
          <a:p>
            <a:pPr algn="ctr"/>
            <a:r>
              <a:rPr lang="en-GB" sz="1100" dirty="0"/>
              <a:t>100 Jews were killed, 7500 businesses and 191 synagogues destroyed.  </a:t>
            </a:r>
          </a:p>
        </p:txBody>
      </p:sp>
      <p:sp>
        <p:nvSpPr>
          <p:cNvPr id="84" name="TextBox 83">
            <a:extLst>
              <a:ext uri="{FF2B5EF4-FFF2-40B4-BE49-F238E27FC236}">
                <a16:creationId xmlns:a16="http://schemas.microsoft.com/office/drawing/2014/main" id="{2198E343-7B39-4E9F-82BF-B796BADF8955}"/>
              </a:ext>
            </a:extLst>
          </p:cNvPr>
          <p:cNvSpPr txBox="1"/>
          <p:nvPr/>
        </p:nvSpPr>
        <p:spPr>
          <a:xfrm>
            <a:off x="10869170" y="1757955"/>
            <a:ext cx="1059750" cy="2800767"/>
          </a:xfrm>
          <a:prstGeom prst="rect">
            <a:avLst/>
          </a:prstGeom>
          <a:solidFill>
            <a:schemeClr val="tx1"/>
          </a:solidFill>
        </p:spPr>
        <p:txBody>
          <a:bodyPr wrap="square" rtlCol="0">
            <a:spAutoFit/>
          </a:bodyPr>
          <a:lstStyle/>
          <a:p>
            <a:pPr algn="ctr"/>
            <a:r>
              <a:rPr lang="en-GB" sz="1100" b="1" dirty="0">
                <a:solidFill>
                  <a:schemeClr val="bg1"/>
                </a:solidFill>
              </a:rPr>
              <a:t>The Final Solution</a:t>
            </a:r>
          </a:p>
          <a:p>
            <a:pPr algn="ctr"/>
            <a:endParaRPr lang="en-GB" sz="1100" b="1" dirty="0">
              <a:solidFill>
                <a:schemeClr val="bg1"/>
              </a:solidFill>
            </a:endParaRPr>
          </a:p>
          <a:p>
            <a:pPr algn="ctr"/>
            <a:r>
              <a:rPr lang="en-GB" sz="1100" dirty="0">
                <a:solidFill>
                  <a:schemeClr val="bg1"/>
                </a:solidFill>
              </a:rPr>
              <a:t>German conquests during WWII brought millions more Jews under Nazi control which led to the ‘Final Solution’ (the use of death camps) from 1942 onwards.</a:t>
            </a:r>
          </a:p>
        </p:txBody>
      </p:sp>
      <p:sp>
        <p:nvSpPr>
          <p:cNvPr id="85" name="TextBox 84">
            <a:extLst>
              <a:ext uri="{FF2B5EF4-FFF2-40B4-BE49-F238E27FC236}">
                <a16:creationId xmlns:a16="http://schemas.microsoft.com/office/drawing/2014/main" id="{11C2C300-4C65-4633-A4E8-6516A25A0DFB}"/>
              </a:ext>
            </a:extLst>
          </p:cNvPr>
          <p:cNvSpPr txBox="1"/>
          <p:nvPr/>
        </p:nvSpPr>
        <p:spPr>
          <a:xfrm>
            <a:off x="9449201" y="1762780"/>
            <a:ext cx="1220884" cy="3139321"/>
          </a:xfrm>
          <a:prstGeom prst="rect">
            <a:avLst/>
          </a:prstGeom>
          <a:noFill/>
        </p:spPr>
        <p:txBody>
          <a:bodyPr wrap="square" rtlCol="0">
            <a:spAutoFit/>
          </a:bodyPr>
          <a:lstStyle/>
          <a:p>
            <a:pPr algn="ctr"/>
            <a:r>
              <a:rPr lang="en-GB" sz="1100" b="1" dirty="0"/>
              <a:t>Formation of the Reich Office for Jewish Emigration</a:t>
            </a:r>
          </a:p>
          <a:p>
            <a:pPr algn="ctr"/>
            <a:endParaRPr lang="en-GB" sz="1100" b="1" dirty="0"/>
          </a:p>
          <a:p>
            <a:pPr algn="ctr"/>
            <a:r>
              <a:rPr lang="en-GB" sz="1100" dirty="0"/>
              <a:t>The SS became responsible for driving the Jews out of Germany through forced emigration.</a:t>
            </a:r>
          </a:p>
          <a:p>
            <a:pPr algn="ctr"/>
            <a:endParaRPr lang="en-GB" sz="1100" dirty="0"/>
          </a:p>
          <a:p>
            <a:pPr algn="ctr"/>
            <a:r>
              <a:rPr lang="en-GB" sz="1100" dirty="0"/>
              <a:t>However the outbreak of World War II forced the Nazis to change their plans.</a:t>
            </a:r>
          </a:p>
        </p:txBody>
      </p:sp>
      <p:cxnSp>
        <p:nvCxnSpPr>
          <p:cNvPr id="54" name="Straight Connector 53">
            <a:extLst>
              <a:ext uri="{FF2B5EF4-FFF2-40B4-BE49-F238E27FC236}">
                <a16:creationId xmlns:a16="http://schemas.microsoft.com/office/drawing/2014/main" id="{E01198E8-3D2C-4453-9FDC-37FE99CC4001}"/>
              </a:ext>
            </a:extLst>
          </p:cNvPr>
          <p:cNvCxnSpPr>
            <a:cxnSpLocks/>
          </p:cNvCxnSpPr>
          <p:nvPr/>
        </p:nvCxnSpPr>
        <p:spPr>
          <a:xfrm flipH="1">
            <a:off x="10708036" y="625620"/>
            <a:ext cx="24722" cy="4433116"/>
          </a:xfrm>
          <a:prstGeom prst="line">
            <a:avLst/>
          </a:prstGeom>
          <a:ln w="38100">
            <a:prstDash val="dash"/>
          </a:ln>
        </p:spPr>
        <p:style>
          <a:lnRef idx="1">
            <a:schemeClr val="dk1"/>
          </a:lnRef>
          <a:fillRef idx="0">
            <a:schemeClr val="dk1"/>
          </a:fillRef>
          <a:effectRef idx="0">
            <a:schemeClr val="dk1"/>
          </a:effectRef>
          <a:fontRef idx="minor">
            <a:schemeClr val="tx1"/>
          </a:fontRef>
        </p:style>
      </p:cxnSp>
      <p:graphicFrame>
        <p:nvGraphicFramePr>
          <p:cNvPr id="15" name="Table 14">
            <a:extLst>
              <a:ext uri="{FF2B5EF4-FFF2-40B4-BE49-F238E27FC236}">
                <a16:creationId xmlns:a16="http://schemas.microsoft.com/office/drawing/2014/main" id="{36D60018-48D7-4DD9-A59D-9230751C16FB}"/>
              </a:ext>
            </a:extLst>
          </p:cNvPr>
          <p:cNvGraphicFramePr>
            <a:graphicFrameLocks noGrp="1"/>
          </p:cNvGraphicFramePr>
          <p:nvPr>
            <p:extLst/>
          </p:nvPr>
        </p:nvGraphicFramePr>
        <p:xfrm>
          <a:off x="1757692" y="5095466"/>
          <a:ext cx="9847806" cy="1381760"/>
        </p:xfrm>
        <a:graphic>
          <a:graphicData uri="http://schemas.openxmlformats.org/drawingml/2006/table">
            <a:tbl>
              <a:tblPr firstRow="1" bandRow="1">
                <a:tableStyleId>{073A0DAA-6AF3-43AB-8588-CEC1D06C72B9}</a:tableStyleId>
              </a:tblPr>
              <a:tblGrid>
                <a:gridCol w="1641301">
                  <a:extLst>
                    <a:ext uri="{9D8B030D-6E8A-4147-A177-3AD203B41FA5}">
                      <a16:colId xmlns:a16="http://schemas.microsoft.com/office/drawing/2014/main" val="1643111936"/>
                    </a:ext>
                  </a:extLst>
                </a:gridCol>
                <a:gridCol w="1641301">
                  <a:extLst>
                    <a:ext uri="{9D8B030D-6E8A-4147-A177-3AD203B41FA5}">
                      <a16:colId xmlns:a16="http://schemas.microsoft.com/office/drawing/2014/main" val="535247375"/>
                    </a:ext>
                  </a:extLst>
                </a:gridCol>
                <a:gridCol w="1641301">
                  <a:extLst>
                    <a:ext uri="{9D8B030D-6E8A-4147-A177-3AD203B41FA5}">
                      <a16:colId xmlns:a16="http://schemas.microsoft.com/office/drawing/2014/main" val="2727544173"/>
                    </a:ext>
                  </a:extLst>
                </a:gridCol>
                <a:gridCol w="1641301">
                  <a:extLst>
                    <a:ext uri="{9D8B030D-6E8A-4147-A177-3AD203B41FA5}">
                      <a16:colId xmlns:a16="http://schemas.microsoft.com/office/drawing/2014/main" val="3289055551"/>
                    </a:ext>
                  </a:extLst>
                </a:gridCol>
                <a:gridCol w="1641301">
                  <a:extLst>
                    <a:ext uri="{9D8B030D-6E8A-4147-A177-3AD203B41FA5}">
                      <a16:colId xmlns:a16="http://schemas.microsoft.com/office/drawing/2014/main" val="1036338036"/>
                    </a:ext>
                  </a:extLst>
                </a:gridCol>
                <a:gridCol w="1641301">
                  <a:extLst>
                    <a:ext uri="{9D8B030D-6E8A-4147-A177-3AD203B41FA5}">
                      <a16:colId xmlns:a16="http://schemas.microsoft.com/office/drawing/2014/main" val="877467128"/>
                    </a:ext>
                  </a:extLst>
                </a:gridCol>
              </a:tblGrid>
              <a:tr h="370840">
                <a:tc gridSpan="6">
                  <a:txBody>
                    <a:bodyPr/>
                    <a:lstStyle/>
                    <a:p>
                      <a:pPr algn="ctr"/>
                      <a:r>
                        <a:rPr lang="en-GB" dirty="0"/>
                        <a:t>Which minorities were persecuted by the Nazi regime?</a:t>
                      </a:r>
                    </a:p>
                  </a:txBody>
                  <a:tcPr/>
                </a:tc>
                <a:tc hMerge="1">
                  <a:txBody>
                    <a:bodyPr/>
                    <a:lstStyle/>
                    <a:p>
                      <a:pPr algn="ctr"/>
                      <a:endParaRPr lang="en-GB" dirty="0"/>
                    </a:p>
                  </a:txBody>
                  <a:tcPr/>
                </a:tc>
                <a:tc hMerge="1">
                  <a:txBody>
                    <a:bodyPr/>
                    <a:lstStyle/>
                    <a:p>
                      <a:pPr algn="ctr"/>
                      <a:endParaRPr lang="en-GB" dirty="0"/>
                    </a:p>
                  </a:txBody>
                  <a:tcPr/>
                </a:tc>
                <a:tc hMerge="1">
                  <a:txBody>
                    <a:bodyPr/>
                    <a:lstStyle/>
                    <a:p>
                      <a:pPr algn="ctr"/>
                      <a:endParaRPr lang="en-GB" dirty="0"/>
                    </a:p>
                  </a:txBody>
                  <a:tcPr/>
                </a:tc>
                <a:tc hMerge="1">
                  <a:txBody>
                    <a:bodyPr/>
                    <a:lstStyle/>
                    <a:p>
                      <a:pPr algn="ctr"/>
                      <a:endParaRPr lang="en-GB" dirty="0"/>
                    </a:p>
                  </a:txBody>
                  <a:tcPr/>
                </a:tc>
                <a:tc hMerge="1">
                  <a:txBody>
                    <a:bodyPr/>
                    <a:lstStyle/>
                    <a:p>
                      <a:pPr algn="ctr"/>
                      <a:endParaRPr lang="en-GB" dirty="0"/>
                    </a:p>
                  </a:txBody>
                  <a:tcPr/>
                </a:tc>
                <a:extLst>
                  <a:ext uri="{0D108BD9-81ED-4DB2-BD59-A6C34878D82A}">
                    <a16:rowId xmlns:a16="http://schemas.microsoft.com/office/drawing/2014/main" val="2009449203"/>
                  </a:ext>
                </a:extLst>
              </a:tr>
              <a:tr h="370840">
                <a:tc>
                  <a:txBody>
                    <a:bodyPr/>
                    <a:lstStyle/>
                    <a:p>
                      <a:pPr algn="ctr"/>
                      <a:r>
                        <a:rPr lang="en-GB" b="1" dirty="0"/>
                        <a:t>Jews</a:t>
                      </a:r>
                    </a:p>
                  </a:txBody>
                  <a:tcPr/>
                </a:tc>
                <a:tc>
                  <a:txBody>
                    <a:bodyPr/>
                    <a:lstStyle/>
                    <a:p>
                      <a:pPr algn="ctr"/>
                      <a:r>
                        <a:rPr lang="en-GB" b="1" dirty="0"/>
                        <a:t>Roma</a:t>
                      </a:r>
                    </a:p>
                  </a:txBody>
                  <a:tcPr/>
                </a:tc>
                <a:tc>
                  <a:txBody>
                    <a:bodyPr/>
                    <a:lstStyle/>
                    <a:p>
                      <a:pPr algn="ctr"/>
                      <a:r>
                        <a:rPr lang="en-GB" b="1" dirty="0"/>
                        <a:t>Slavs</a:t>
                      </a:r>
                    </a:p>
                  </a:txBody>
                  <a:tcPr/>
                </a:tc>
                <a:tc>
                  <a:txBody>
                    <a:bodyPr/>
                    <a:lstStyle/>
                    <a:p>
                      <a:pPr algn="ctr"/>
                      <a:r>
                        <a:rPr lang="en-GB" b="1" dirty="0"/>
                        <a:t>Homosexuals</a:t>
                      </a:r>
                    </a:p>
                  </a:txBody>
                  <a:tcPr/>
                </a:tc>
                <a:tc>
                  <a:txBody>
                    <a:bodyPr/>
                    <a:lstStyle/>
                    <a:p>
                      <a:pPr algn="ctr"/>
                      <a:r>
                        <a:rPr lang="en-GB" b="1" dirty="0"/>
                        <a:t>The Disabled</a:t>
                      </a:r>
                    </a:p>
                  </a:txBody>
                  <a:tcPr/>
                </a:tc>
                <a:tc>
                  <a:txBody>
                    <a:bodyPr/>
                    <a:lstStyle/>
                    <a:p>
                      <a:pPr algn="ctr"/>
                      <a:r>
                        <a:rPr lang="en-GB" b="1" dirty="0"/>
                        <a:t>Afro-Germans</a:t>
                      </a:r>
                    </a:p>
                  </a:txBody>
                  <a:tcPr/>
                </a:tc>
                <a:extLst>
                  <a:ext uri="{0D108BD9-81ED-4DB2-BD59-A6C34878D82A}">
                    <a16:rowId xmlns:a16="http://schemas.microsoft.com/office/drawing/2014/main" val="2268958879"/>
                  </a:ext>
                </a:extLst>
              </a:tr>
              <a:tr h="370840">
                <a:tc>
                  <a:txBody>
                    <a:bodyPr/>
                    <a:lstStyle/>
                    <a:p>
                      <a:endParaRPr lang="en-GB" dirty="0"/>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3792173357"/>
                  </a:ext>
                </a:extLst>
              </a:tr>
            </a:tbl>
          </a:graphicData>
        </a:graphic>
      </p:graphicFrame>
      <p:pic>
        <p:nvPicPr>
          <p:cNvPr id="12290" name="Picture 2" descr="https://static.thenounproject.com/png/2662757-200.png">
            <a:extLst>
              <a:ext uri="{FF2B5EF4-FFF2-40B4-BE49-F238E27FC236}">
                <a16:creationId xmlns:a16="http://schemas.microsoft.com/office/drawing/2014/main" id="{A04369B8-6BAD-4C37-A1F9-8A091DF3E5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9098" y="5850043"/>
            <a:ext cx="668396" cy="66839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a:extLst>
              <a:ext uri="{FF2B5EF4-FFF2-40B4-BE49-F238E27FC236}">
                <a16:creationId xmlns:a16="http://schemas.microsoft.com/office/drawing/2014/main" id="{547F4CED-5C47-458F-B54B-6C4EDDCA2491}"/>
              </a:ext>
            </a:extLst>
          </p:cNvPr>
          <p:cNvPicPr>
            <a:picLocks noChangeAspect="1"/>
          </p:cNvPicPr>
          <p:nvPr/>
        </p:nvPicPr>
        <p:blipFill>
          <a:blip r:embed="rId5">
            <a:extLst>
              <a:ext uri="{BEBA8EAE-BF5A-486C-A8C5-ECC9F3942E4B}">
                <a14:imgProps xmlns:a14="http://schemas.microsoft.com/office/drawing/2010/main">
                  <a14:imgLayer r:embed="rId6">
                    <a14:imgEffect>
                      <a14:backgroundRemoval t="4678" b="94152" l="9459" r="89865">
                        <a14:foregroundMark x1="55405" y1="5263" x2="55405" y2="5263"/>
                        <a14:foregroundMark x1="44932" y1="94152" x2="44932" y2="94152"/>
                      </a14:backgroundRemoval>
                    </a14:imgEffect>
                  </a14:imgLayer>
                </a14:imgProps>
              </a:ext>
            </a:extLst>
          </a:blip>
          <a:stretch>
            <a:fillRect/>
          </a:stretch>
        </p:blipFill>
        <p:spPr>
          <a:xfrm>
            <a:off x="3761085" y="5902134"/>
            <a:ext cx="894322" cy="516652"/>
          </a:xfrm>
          <a:prstGeom prst="rect">
            <a:avLst/>
          </a:prstGeom>
        </p:spPr>
      </p:pic>
      <p:pic>
        <p:nvPicPr>
          <p:cNvPr id="12298" name="Picture 10" descr="https://static.thenounproject.com/png/1930134-200.png">
            <a:extLst>
              <a:ext uri="{FF2B5EF4-FFF2-40B4-BE49-F238E27FC236}">
                <a16:creationId xmlns:a16="http://schemas.microsoft.com/office/drawing/2014/main" id="{CBF4CD48-B340-413B-A982-F617EDB04B3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98229" y="5858902"/>
            <a:ext cx="603116" cy="603116"/>
          </a:xfrm>
          <a:prstGeom prst="rect">
            <a:avLst/>
          </a:prstGeom>
          <a:noFill/>
          <a:extLst>
            <a:ext uri="{909E8E84-426E-40DD-AFC4-6F175D3DCCD1}">
              <a14:hiddenFill xmlns:a14="http://schemas.microsoft.com/office/drawing/2010/main">
                <a:solidFill>
                  <a:srgbClr val="FFFFFF"/>
                </a:solidFill>
              </a14:hiddenFill>
            </a:ext>
          </a:extLst>
        </p:spPr>
      </p:pic>
      <p:pic>
        <p:nvPicPr>
          <p:cNvPr id="12300" name="Picture 12" descr="https://static.thenounproject.com/png/1847791-200.png">
            <a:extLst>
              <a:ext uri="{FF2B5EF4-FFF2-40B4-BE49-F238E27FC236}">
                <a16:creationId xmlns:a16="http://schemas.microsoft.com/office/drawing/2014/main" id="{3F815470-D44A-44BD-A921-5477F517182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58684" y="5914617"/>
            <a:ext cx="470253" cy="470253"/>
          </a:xfrm>
          <a:prstGeom prst="rect">
            <a:avLst/>
          </a:prstGeom>
          <a:noFill/>
          <a:extLst>
            <a:ext uri="{909E8E84-426E-40DD-AFC4-6F175D3DCCD1}">
              <a14:hiddenFill xmlns:a14="http://schemas.microsoft.com/office/drawing/2010/main">
                <a:solidFill>
                  <a:srgbClr val="FFFFFF"/>
                </a:solidFill>
              </a14:hiddenFill>
            </a:ext>
          </a:extLst>
        </p:spPr>
      </p:pic>
      <p:pic>
        <p:nvPicPr>
          <p:cNvPr id="12302" name="Picture 14" descr="https://static.thenounproject.com/png/191122-200.png">
            <a:extLst>
              <a:ext uri="{FF2B5EF4-FFF2-40B4-BE49-F238E27FC236}">
                <a16:creationId xmlns:a16="http://schemas.microsoft.com/office/drawing/2014/main" id="{934C0150-33AF-4410-88A8-7F200A4633E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438785" y="5922295"/>
            <a:ext cx="668396" cy="668396"/>
          </a:xfrm>
          <a:prstGeom prst="rect">
            <a:avLst/>
          </a:prstGeom>
          <a:noFill/>
          <a:extLst>
            <a:ext uri="{909E8E84-426E-40DD-AFC4-6F175D3DCCD1}">
              <a14:hiddenFill xmlns:a14="http://schemas.microsoft.com/office/drawing/2010/main">
                <a:solidFill>
                  <a:srgbClr val="FFFFFF"/>
                </a:solidFill>
              </a14:hiddenFill>
            </a:ext>
          </a:extLst>
        </p:spPr>
      </p:pic>
      <p:pic>
        <p:nvPicPr>
          <p:cNvPr id="12304" name="Picture 16" descr="https://static.thenounproject.com/png/64137-200.png">
            <a:extLst>
              <a:ext uri="{FF2B5EF4-FFF2-40B4-BE49-F238E27FC236}">
                <a16:creationId xmlns:a16="http://schemas.microsoft.com/office/drawing/2014/main" id="{E71CF2D6-0E2E-46E5-ADAC-92E3BCA00FC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85265" y="5839084"/>
            <a:ext cx="603116" cy="603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4330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A149B40C-E856-4F64-9621-78F1A695DA42}"/>
              </a:ext>
            </a:extLst>
          </p:cNvPr>
          <p:cNvCxnSpPr>
            <a:cxnSpLocks/>
            <a:stCxn id="21" idx="1"/>
            <a:endCxn id="9" idx="3"/>
          </p:cNvCxnSpPr>
          <p:nvPr/>
        </p:nvCxnSpPr>
        <p:spPr>
          <a:xfrm flipH="1" flipV="1">
            <a:off x="7600952" y="3429000"/>
            <a:ext cx="271275" cy="2068"/>
          </a:xfrm>
          <a:prstGeom prst="line">
            <a:avLst/>
          </a:prstGeom>
        </p:spPr>
        <p:style>
          <a:lnRef idx="1">
            <a:schemeClr val="accent1"/>
          </a:lnRef>
          <a:fillRef idx="0">
            <a:schemeClr val="accent1"/>
          </a:fillRef>
          <a:effectRef idx="0">
            <a:schemeClr val="accent1"/>
          </a:effectRef>
          <a:fontRef idx="minor">
            <a:schemeClr val="tx1"/>
          </a:fontRef>
        </p:style>
      </p:cxnSp>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5" y="179475"/>
            <a:ext cx="9277358" cy="447297"/>
          </a:xfrm>
          <a:prstGeom prst="rect">
            <a:avLst/>
          </a:prstGeom>
          <a:solidFill>
            <a:srgbClr val="FF0000"/>
          </a:solidFill>
          <a:ln>
            <a:noFill/>
          </a:ln>
        </p:spPr>
        <p:txBody>
          <a:bodyPr spcFirstLastPara="1" wrap="square" lIns="91425" tIns="45700" rIns="91425" bIns="45700" anchor="t" anchorCtr="0">
            <a:noAutofit/>
          </a:bodyPr>
          <a:lstStyle/>
          <a:p>
            <a:r>
              <a:rPr lang="en-GB" sz="1600" b="1" dirty="0">
                <a:solidFill>
                  <a:schemeClr val="lt1"/>
                </a:solidFill>
                <a:latin typeface="Calibri"/>
                <a:ea typeface="Calibri"/>
                <a:cs typeface="Calibri"/>
                <a:sym typeface="Calibri"/>
              </a:rPr>
              <a:t>GCSE History Knowledge Organiser: Weimar &amp; Nazi Germany – Why was the Weimar Republic unpopular?</a:t>
            </a:r>
            <a:endParaRPr sz="1600" b="1" dirty="0">
              <a:solidFill>
                <a:schemeClr val="lt1"/>
              </a:solidFill>
              <a:latin typeface="Calibri"/>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352762" cy="6592655"/>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ea typeface="Calibri"/>
                <a:cs typeface="Calibri"/>
                <a:sym typeface="Calibri"/>
              </a:rPr>
              <a:t>Key Dates:</a:t>
            </a:r>
          </a:p>
          <a:p>
            <a:endParaRPr lang="en-GB" sz="1400" b="1" u="sng" dirty="0">
              <a:solidFill>
                <a:schemeClr val="dk1"/>
              </a:solidFill>
              <a:ea typeface="Calibri"/>
              <a:cs typeface="Calibri"/>
              <a:sym typeface="Calibri"/>
            </a:endParaRPr>
          </a:p>
          <a:p>
            <a:r>
              <a:rPr lang="en-GB" sz="1400" b="1" dirty="0">
                <a:solidFill>
                  <a:schemeClr val="dk1"/>
                </a:solidFill>
                <a:ea typeface="Calibri"/>
                <a:cs typeface="Calibri"/>
                <a:sym typeface="Calibri"/>
              </a:rPr>
              <a:t>11 Nov 1918 – Armistice Day</a:t>
            </a:r>
          </a:p>
          <a:p>
            <a:endParaRPr lang="en-GB" sz="1400" b="1" dirty="0">
              <a:solidFill>
                <a:schemeClr val="dk1"/>
              </a:solidFill>
              <a:ea typeface="Calibri"/>
              <a:cs typeface="Calibri"/>
              <a:sym typeface="Calibri"/>
            </a:endParaRPr>
          </a:p>
          <a:p>
            <a:r>
              <a:rPr lang="en-GB" sz="1400" b="1" dirty="0">
                <a:solidFill>
                  <a:schemeClr val="dk1"/>
                </a:solidFill>
                <a:ea typeface="Calibri"/>
                <a:cs typeface="Calibri"/>
                <a:sym typeface="Calibri"/>
              </a:rPr>
              <a:t>June 1919 – Treaty of Versailles signed</a:t>
            </a:r>
          </a:p>
          <a:p>
            <a:endParaRPr lang="en-GB" sz="1400" b="1" dirty="0">
              <a:solidFill>
                <a:schemeClr val="dk1"/>
              </a:solidFill>
              <a:ea typeface="Calibri"/>
              <a:cs typeface="Calibri"/>
              <a:sym typeface="Calibri"/>
            </a:endParaRPr>
          </a:p>
          <a:p>
            <a:r>
              <a:rPr lang="en-GB" sz="1400" b="1" dirty="0">
                <a:solidFill>
                  <a:schemeClr val="dk1"/>
                </a:solidFill>
                <a:ea typeface="Calibri"/>
                <a:cs typeface="Calibri"/>
                <a:sym typeface="Calibri"/>
              </a:rPr>
              <a:t>August 1919 – Weimar Constitution formally adopted</a:t>
            </a:r>
          </a:p>
          <a:p>
            <a:endParaRPr lang="en-GB" sz="1400" b="1" dirty="0">
              <a:solidFill>
                <a:schemeClr val="dk1"/>
              </a:solidFill>
              <a:ea typeface="Calibri"/>
              <a:cs typeface="Calibri"/>
              <a:sym typeface="Calibri"/>
            </a:endParaRPr>
          </a:p>
          <a:p>
            <a:r>
              <a:rPr lang="en-GB" sz="1400" b="1" dirty="0">
                <a:solidFill>
                  <a:schemeClr val="dk1"/>
                </a:solidFill>
                <a:ea typeface="Calibri"/>
                <a:cs typeface="Calibri"/>
                <a:sym typeface="Calibri"/>
              </a:rPr>
              <a:t>1923 - Hyperinflation</a:t>
            </a:r>
          </a:p>
          <a:p>
            <a:endParaRPr lang="en-GB" sz="1400" b="1" u="sng" dirty="0">
              <a:solidFill>
                <a:schemeClr val="dk1"/>
              </a:solidFill>
              <a:cs typeface="Calibri"/>
              <a:sym typeface="Calibri"/>
            </a:endParaRPr>
          </a:p>
          <a:p>
            <a:endParaRPr lang="en-GB" sz="14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5343527" y="2967335"/>
            <a:ext cx="2257425" cy="923330"/>
          </a:xfrm>
          <a:prstGeom prst="rect">
            <a:avLst/>
          </a:prstGeom>
          <a:noFill/>
          <a:ln>
            <a:solidFill>
              <a:schemeClr val="tx1"/>
            </a:solidFill>
          </a:ln>
        </p:spPr>
        <p:txBody>
          <a:bodyPr wrap="square" rtlCol="0">
            <a:spAutoFit/>
          </a:bodyPr>
          <a:lstStyle/>
          <a:p>
            <a:pPr algn="ctr"/>
            <a:r>
              <a:rPr lang="en-GB" dirty="0"/>
              <a:t>Why was the Weimar Republic unpopular from the beginning?</a:t>
            </a:r>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1"/>
            <a:endCxn id="23" idx="3"/>
          </p:cNvCxnSpPr>
          <p:nvPr/>
        </p:nvCxnSpPr>
        <p:spPr>
          <a:xfrm flipH="1">
            <a:off x="5067603" y="3429000"/>
            <a:ext cx="275922" cy="6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flipH="1">
            <a:off x="4824236" y="3890665"/>
            <a:ext cx="1648002" cy="687296"/>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726DC3-3E69-4F4D-9F0A-4BE032890A13}"/>
              </a:ext>
            </a:extLst>
          </p:cNvPr>
          <p:cNvSpPr txBox="1"/>
          <p:nvPr/>
        </p:nvSpPr>
        <p:spPr>
          <a:xfrm>
            <a:off x="7872227" y="3061736"/>
            <a:ext cx="1500187" cy="738664"/>
          </a:xfrm>
          <a:prstGeom prst="rect">
            <a:avLst/>
          </a:prstGeom>
          <a:noFill/>
          <a:ln>
            <a:solidFill>
              <a:schemeClr val="tx1"/>
            </a:solidFill>
          </a:ln>
        </p:spPr>
        <p:txBody>
          <a:bodyPr wrap="square" rtlCol="0">
            <a:spAutoFit/>
          </a:bodyPr>
          <a:lstStyle/>
          <a:p>
            <a:pPr algn="ctr"/>
            <a:r>
              <a:rPr lang="en-GB" sz="1400" dirty="0" err="1"/>
              <a:t>Dolchstoss</a:t>
            </a:r>
            <a:r>
              <a:rPr lang="en-GB" sz="1400" dirty="0"/>
              <a:t> </a:t>
            </a:r>
            <a:br>
              <a:rPr lang="en-GB" sz="1400" dirty="0"/>
            </a:br>
            <a:r>
              <a:rPr lang="en-GB" sz="1400" dirty="0"/>
              <a:t>(‘Stab in the Back’) </a:t>
            </a:r>
          </a:p>
        </p:txBody>
      </p:sp>
      <p:sp>
        <p:nvSpPr>
          <p:cNvPr id="23" name="TextBox 22">
            <a:extLst>
              <a:ext uri="{FF2B5EF4-FFF2-40B4-BE49-F238E27FC236}">
                <a16:creationId xmlns:a16="http://schemas.microsoft.com/office/drawing/2014/main" id="{58979603-BB99-4066-806A-BD7CDF83C47E}"/>
              </a:ext>
            </a:extLst>
          </p:cNvPr>
          <p:cNvSpPr txBox="1"/>
          <p:nvPr/>
        </p:nvSpPr>
        <p:spPr>
          <a:xfrm>
            <a:off x="3567418" y="3065842"/>
            <a:ext cx="1500187" cy="738664"/>
          </a:xfrm>
          <a:prstGeom prst="rect">
            <a:avLst/>
          </a:prstGeom>
          <a:noFill/>
          <a:ln>
            <a:solidFill>
              <a:schemeClr val="tx1"/>
            </a:solidFill>
          </a:ln>
        </p:spPr>
        <p:txBody>
          <a:bodyPr wrap="square" rtlCol="0">
            <a:spAutoFit/>
          </a:bodyPr>
          <a:lstStyle/>
          <a:p>
            <a:pPr algn="ctr"/>
            <a:r>
              <a:rPr lang="en-GB" sz="1400" dirty="0"/>
              <a:t>Criticisms of the Weimar Constitution</a:t>
            </a:r>
          </a:p>
        </p:txBody>
      </p:sp>
      <p:sp>
        <p:nvSpPr>
          <p:cNvPr id="26" name="TextBox 25">
            <a:extLst>
              <a:ext uri="{FF2B5EF4-FFF2-40B4-BE49-F238E27FC236}">
                <a16:creationId xmlns:a16="http://schemas.microsoft.com/office/drawing/2014/main" id="{E3B32CBC-135B-48CE-911B-431A87B1F244}"/>
              </a:ext>
            </a:extLst>
          </p:cNvPr>
          <p:cNvSpPr txBox="1"/>
          <p:nvPr/>
        </p:nvSpPr>
        <p:spPr>
          <a:xfrm>
            <a:off x="4074144" y="4577961"/>
            <a:ext cx="1500187" cy="738664"/>
          </a:xfrm>
          <a:prstGeom prst="rect">
            <a:avLst/>
          </a:prstGeom>
          <a:noFill/>
          <a:ln>
            <a:solidFill>
              <a:schemeClr val="tx1"/>
            </a:solidFill>
          </a:ln>
        </p:spPr>
        <p:txBody>
          <a:bodyPr wrap="square" rtlCol="0">
            <a:spAutoFit/>
          </a:bodyPr>
          <a:lstStyle/>
          <a:p>
            <a:pPr algn="ctr"/>
            <a:r>
              <a:rPr lang="en-GB" sz="1400" dirty="0"/>
              <a:t>Failure to deal with economic problems</a:t>
            </a:r>
          </a:p>
        </p:txBody>
      </p:sp>
      <p:pic>
        <p:nvPicPr>
          <p:cNvPr id="1028" name="Picture 4">
            <a:extLst>
              <a:ext uri="{FF2B5EF4-FFF2-40B4-BE49-F238E27FC236}">
                <a16:creationId xmlns:a16="http://schemas.microsoft.com/office/drawing/2014/main" id="{C5906AA8-43E8-4090-914A-B2D434BAD7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4917" y="5378545"/>
            <a:ext cx="523220" cy="52322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9F0B7892-7AF5-47D8-A3DB-7A6FD5EB9C0C}"/>
              </a:ext>
            </a:extLst>
          </p:cNvPr>
          <p:cNvSpPr txBox="1"/>
          <p:nvPr/>
        </p:nvSpPr>
        <p:spPr>
          <a:xfrm>
            <a:off x="7534963" y="4672601"/>
            <a:ext cx="1500187" cy="523220"/>
          </a:xfrm>
          <a:prstGeom prst="rect">
            <a:avLst/>
          </a:prstGeom>
          <a:noFill/>
          <a:ln>
            <a:solidFill>
              <a:schemeClr val="tx1"/>
            </a:solidFill>
          </a:ln>
        </p:spPr>
        <p:txBody>
          <a:bodyPr wrap="square" rtlCol="0">
            <a:spAutoFit/>
          </a:bodyPr>
          <a:lstStyle/>
          <a:p>
            <a:pPr algn="ctr"/>
            <a:r>
              <a:rPr lang="en-GB" sz="1400" dirty="0"/>
              <a:t>‘November Criminals’</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0"/>
          </p:cNvCxnSpPr>
          <p:nvPr/>
        </p:nvCxnSpPr>
        <p:spPr>
          <a:xfrm>
            <a:off x="6472240" y="3890665"/>
            <a:ext cx="1812817" cy="781936"/>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B8F43D04-2452-42FC-980B-5C6C16C438DB}"/>
              </a:ext>
            </a:extLst>
          </p:cNvPr>
          <p:cNvSpPr txBox="1"/>
          <p:nvPr/>
        </p:nvSpPr>
        <p:spPr>
          <a:xfrm>
            <a:off x="5722145" y="1980073"/>
            <a:ext cx="1500187" cy="523220"/>
          </a:xfrm>
          <a:prstGeom prst="rect">
            <a:avLst/>
          </a:prstGeom>
          <a:noFill/>
          <a:ln>
            <a:solidFill>
              <a:schemeClr val="tx1"/>
            </a:solidFill>
          </a:ln>
        </p:spPr>
        <p:txBody>
          <a:bodyPr wrap="square" rtlCol="0">
            <a:spAutoFit/>
          </a:bodyPr>
          <a:lstStyle/>
          <a:p>
            <a:pPr algn="ctr"/>
            <a:r>
              <a:rPr lang="en-GB" sz="1400" dirty="0"/>
              <a:t>Treaty of Versailles</a:t>
            </a:r>
          </a:p>
        </p:txBody>
      </p:sp>
      <p:cxnSp>
        <p:nvCxnSpPr>
          <p:cNvPr id="47" name="Straight Connector 46">
            <a:extLst>
              <a:ext uri="{FF2B5EF4-FFF2-40B4-BE49-F238E27FC236}">
                <a16:creationId xmlns:a16="http://schemas.microsoft.com/office/drawing/2014/main" id="{1E613762-624E-4A22-B79E-70F4EBF7F64D}"/>
              </a:ext>
            </a:extLst>
          </p:cNvPr>
          <p:cNvCxnSpPr>
            <a:cxnSpLocks/>
            <a:stCxn id="45" idx="2"/>
            <a:endCxn id="9" idx="0"/>
          </p:cNvCxnSpPr>
          <p:nvPr/>
        </p:nvCxnSpPr>
        <p:spPr>
          <a:xfrm>
            <a:off x="6472239" y="2503293"/>
            <a:ext cx="1" cy="464042"/>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41581FC3-7A02-41EE-9F6C-5E51448EB9E2}"/>
              </a:ext>
            </a:extLst>
          </p:cNvPr>
          <p:cNvSpPr txBox="1"/>
          <p:nvPr/>
        </p:nvSpPr>
        <p:spPr>
          <a:xfrm>
            <a:off x="1532199" y="756545"/>
            <a:ext cx="2374158" cy="1938992"/>
          </a:xfrm>
          <a:prstGeom prst="rect">
            <a:avLst/>
          </a:prstGeom>
          <a:noFill/>
          <a:ln>
            <a:noFill/>
          </a:ln>
        </p:spPr>
        <p:txBody>
          <a:bodyPr wrap="square" rtlCol="0">
            <a:spAutoFit/>
          </a:bodyPr>
          <a:lstStyle/>
          <a:p>
            <a:pPr algn="ctr"/>
            <a:r>
              <a:rPr lang="en-GB" sz="1200" dirty="0"/>
              <a:t>The Weimar Constitution made the republic a democracy – this was unpopular with the right who preferred an authoritative leader.</a:t>
            </a:r>
          </a:p>
          <a:p>
            <a:pPr algn="ctr"/>
            <a:endParaRPr lang="en-GB" sz="1200" dirty="0"/>
          </a:p>
          <a:p>
            <a:pPr algn="ctr"/>
            <a:r>
              <a:rPr lang="en-GB" sz="1200" dirty="0"/>
              <a:t>Proportional Representation led to many parties represented in the Reichstag – it was therefore difficult to achieve political stability. </a:t>
            </a:r>
          </a:p>
        </p:txBody>
      </p:sp>
      <p:cxnSp>
        <p:nvCxnSpPr>
          <p:cNvPr id="35" name="Straight Connector 34">
            <a:extLst>
              <a:ext uri="{FF2B5EF4-FFF2-40B4-BE49-F238E27FC236}">
                <a16:creationId xmlns:a16="http://schemas.microsoft.com/office/drawing/2014/main" id="{CD072BC6-0D2A-4F82-9842-2EE0153B2090}"/>
              </a:ext>
            </a:extLst>
          </p:cNvPr>
          <p:cNvCxnSpPr>
            <a:cxnSpLocks/>
            <a:stCxn id="34" idx="2"/>
            <a:endCxn id="23" idx="1"/>
          </p:cNvCxnSpPr>
          <p:nvPr/>
        </p:nvCxnSpPr>
        <p:spPr>
          <a:xfrm>
            <a:off x="2719278" y="2695539"/>
            <a:ext cx="848138" cy="739637"/>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7674869-832C-4711-BAE2-489BF2FF3852}"/>
              </a:ext>
            </a:extLst>
          </p:cNvPr>
          <p:cNvSpPr txBox="1"/>
          <p:nvPr/>
        </p:nvSpPr>
        <p:spPr>
          <a:xfrm>
            <a:off x="1631841" y="5355551"/>
            <a:ext cx="2430248" cy="1200329"/>
          </a:xfrm>
          <a:prstGeom prst="rect">
            <a:avLst/>
          </a:prstGeom>
          <a:noFill/>
          <a:ln>
            <a:noFill/>
          </a:ln>
        </p:spPr>
        <p:txBody>
          <a:bodyPr wrap="square" rtlCol="0">
            <a:spAutoFit/>
          </a:bodyPr>
          <a:lstStyle/>
          <a:p>
            <a:pPr algn="ctr"/>
            <a:r>
              <a:rPr lang="en-GB" sz="1200" dirty="0"/>
              <a:t>The legacy of WWI and then hyperinflation in 1923 were issues that successive German governments struggled to deal with – therefore angering many in Germany who suffered as a result.</a:t>
            </a:r>
          </a:p>
        </p:txBody>
      </p:sp>
      <p:cxnSp>
        <p:nvCxnSpPr>
          <p:cNvPr id="41" name="Straight Connector 40">
            <a:extLst>
              <a:ext uri="{FF2B5EF4-FFF2-40B4-BE49-F238E27FC236}">
                <a16:creationId xmlns:a16="http://schemas.microsoft.com/office/drawing/2014/main" id="{3F086E2A-7123-40CB-A49B-E9BD38E7E514}"/>
              </a:ext>
            </a:extLst>
          </p:cNvPr>
          <p:cNvCxnSpPr>
            <a:cxnSpLocks/>
            <a:stCxn id="40" idx="0"/>
            <a:endCxn id="26" idx="1"/>
          </p:cNvCxnSpPr>
          <p:nvPr/>
        </p:nvCxnSpPr>
        <p:spPr>
          <a:xfrm flipV="1">
            <a:off x="2846967" y="4947293"/>
            <a:ext cx="1227177" cy="408256"/>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AD5C45C-4219-41C8-9E36-0C37E587C79D}"/>
              </a:ext>
            </a:extLst>
          </p:cNvPr>
          <p:cNvSpPr txBox="1"/>
          <p:nvPr/>
        </p:nvSpPr>
        <p:spPr>
          <a:xfrm>
            <a:off x="9560985" y="5450684"/>
            <a:ext cx="1855984" cy="1015663"/>
          </a:xfrm>
          <a:prstGeom prst="rect">
            <a:avLst/>
          </a:prstGeom>
          <a:noFill/>
          <a:ln>
            <a:noFill/>
          </a:ln>
        </p:spPr>
        <p:txBody>
          <a:bodyPr wrap="square" rtlCol="0">
            <a:spAutoFit/>
          </a:bodyPr>
          <a:lstStyle/>
          <a:p>
            <a:pPr algn="ctr"/>
            <a:r>
              <a:rPr lang="en-GB" sz="1200" dirty="0"/>
              <a:t>The nickname given to those members of the civilian government that signed the Treaty of Versailles.</a:t>
            </a:r>
          </a:p>
        </p:txBody>
      </p:sp>
      <p:cxnSp>
        <p:nvCxnSpPr>
          <p:cNvPr id="48" name="Straight Connector 47">
            <a:extLst>
              <a:ext uri="{FF2B5EF4-FFF2-40B4-BE49-F238E27FC236}">
                <a16:creationId xmlns:a16="http://schemas.microsoft.com/office/drawing/2014/main" id="{FEC97BE0-276F-4B30-9A6C-D45BA25FFD00}"/>
              </a:ext>
            </a:extLst>
          </p:cNvPr>
          <p:cNvCxnSpPr>
            <a:cxnSpLocks/>
            <a:stCxn id="46" idx="0"/>
            <a:endCxn id="38" idx="3"/>
          </p:cNvCxnSpPr>
          <p:nvPr/>
        </p:nvCxnSpPr>
        <p:spPr>
          <a:xfrm flipH="1" flipV="1">
            <a:off x="9035150" y="4934213"/>
            <a:ext cx="1453829" cy="516471"/>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E0A7324F-466D-4D44-9299-4DDE6F289B84}"/>
              </a:ext>
            </a:extLst>
          </p:cNvPr>
          <p:cNvSpPr txBox="1"/>
          <p:nvPr/>
        </p:nvSpPr>
        <p:spPr>
          <a:xfrm>
            <a:off x="10129650" y="2726890"/>
            <a:ext cx="1451598" cy="1384995"/>
          </a:xfrm>
          <a:prstGeom prst="rect">
            <a:avLst/>
          </a:prstGeom>
          <a:noFill/>
          <a:ln>
            <a:noFill/>
          </a:ln>
        </p:spPr>
        <p:txBody>
          <a:bodyPr wrap="square" rtlCol="0">
            <a:spAutoFit/>
          </a:bodyPr>
          <a:lstStyle/>
          <a:p>
            <a:pPr algn="ctr"/>
            <a:r>
              <a:rPr lang="en-GB" sz="1200" dirty="0"/>
              <a:t>The idea that the German civilian government sought an unnecessary surrender – stabbing the army in the back.  </a:t>
            </a:r>
          </a:p>
        </p:txBody>
      </p:sp>
      <p:cxnSp>
        <p:nvCxnSpPr>
          <p:cNvPr id="50" name="Straight Connector 49">
            <a:extLst>
              <a:ext uri="{FF2B5EF4-FFF2-40B4-BE49-F238E27FC236}">
                <a16:creationId xmlns:a16="http://schemas.microsoft.com/office/drawing/2014/main" id="{69570FC8-7A69-4A37-92DE-9EE09E42E765}"/>
              </a:ext>
            </a:extLst>
          </p:cNvPr>
          <p:cNvCxnSpPr>
            <a:cxnSpLocks/>
            <a:stCxn id="49" idx="1"/>
            <a:endCxn id="21" idx="3"/>
          </p:cNvCxnSpPr>
          <p:nvPr/>
        </p:nvCxnSpPr>
        <p:spPr>
          <a:xfrm flipH="1">
            <a:off x="9372412" y="3419386"/>
            <a:ext cx="757238" cy="11682"/>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1E150FD0-D5DB-465A-98A0-58427311ACCC}"/>
              </a:ext>
            </a:extLst>
          </p:cNvPr>
          <p:cNvSpPr txBox="1"/>
          <p:nvPr/>
        </p:nvSpPr>
        <p:spPr>
          <a:xfrm>
            <a:off x="8049951" y="1045742"/>
            <a:ext cx="2560864" cy="830997"/>
          </a:xfrm>
          <a:prstGeom prst="rect">
            <a:avLst/>
          </a:prstGeom>
          <a:noFill/>
          <a:ln>
            <a:noFill/>
          </a:ln>
        </p:spPr>
        <p:txBody>
          <a:bodyPr wrap="square" rtlCol="0">
            <a:spAutoFit/>
          </a:bodyPr>
          <a:lstStyle/>
          <a:p>
            <a:pPr algn="ctr"/>
            <a:r>
              <a:rPr lang="en-GB" sz="1200" dirty="0"/>
              <a:t>The Treaty of Versailles imposed severe terms on Germany including Article 231 (war guilt clause) – this was a humiliation for Germany.</a:t>
            </a:r>
          </a:p>
        </p:txBody>
      </p:sp>
      <p:cxnSp>
        <p:nvCxnSpPr>
          <p:cNvPr id="55" name="Straight Connector 54">
            <a:extLst>
              <a:ext uri="{FF2B5EF4-FFF2-40B4-BE49-F238E27FC236}">
                <a16:creationId xmlns:a16="http://schemas.microsoft.com/office/drawing/2014/main" id="{774A3C45-CD92-4F49-8BF2-2781D5DE6E7F}"/>
              </a:ext>
            </a:extLst>
          </p:cNvPr>
          <p:cNvCxnSpPr>
            <a:cxnSpLocks/>
            <a:stCxn id="54" idx="1"/>
            <a:endCxn id="45" idx="3"/>
          </p:cNvCxnSpPr>
          <p:nvPr/>
        </p:nvCxnSpPr>
        <p:spPr>
          <a:xfrm flipH="1">
            <a:off x="7222332" y="1461239"/>
            <a:ext cx="827621" cy="780444"/>
          </a:xfrm>
          <a:prstGeom prst="line">
            <a:avLst/>
          </a:prstGeom>
        </p:spPr>
        <p:style>
          <a:lnRef idx="1">
            <a:schemeClr val="accent1"/>
          </a:lnRef>
          <a:fillRef idx="0">
            <a:schemeClr val="accent1"/>
          </a:fillRef>
          <a:effectRef idx="0">
            <a:schemeClr val="accent1"/>
          </a:effectRef>
          <a:fontRef idx="minor">
            <a:schemeClr val="tx1"/>
          </a:fontRef>
        </p:style>
      </p:cxnSp>
      <p:pic>
        <p:nvPicPr>
          <p:cNvPr id="2" name="Picture 2" descr="https://static.thenounproject.com/png/2750935-200.png">
            <a:extLst>
              <a:ext uri="{FF2B5EF4-FFF2-40B4-BE49-F238E27FC236}">
                <a16:creationId xmlns:a16="http://schemas.microsoft.com/office/drawing/2014/main" id="{700D6FB7-1F85-4D9B-8587-4A273FAC1B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68560" y="1393342"/>
            <a:ext cx="407352" cy="40735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https://static.thenounproject.com/png/84490-200.png">
            <a:extLst>
              <a:ext uri="{FF2B5EF4-FFF2-40B4-BE49-F238E27FC236}">
                <a16:creationId xmlns:a16="http://schemas.microsoft.com/office/drawing/2014/main" id="{37477156-D2FB-41C9-AAE7-B145ED74E7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6467" y="2403725"/>
            <a:ext cx="646331" cy="64633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6" descr="https://static.thenounproject.com/png/428975-200.png">
            <a:extLst>
              <a:ext uri="{FF2B5EF4-FFF2-40B4-BE49-F238E27FC236}">
                <a16:creationId xmlns:a16="http://schemas.microsoft.com/office/drawing/2014/main" id="{87F75507-AF87-4FF5-BE5B-1B3EF04B1B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49951" y="5265419"/>
            <a:ext cx="632228" cy="63222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https://static.thenounproject.com/png/2612965-200.png">
            <a:extLst>
              <a:ext uri="{FF2B5EF4-FFF2-40B4-BE49-F238E27FC236}">
                <a16:creationId xmlns:a16="http://schemas.microsoft.com/office/drawing/2014/main" id="{E3BF9C44-C356-4DE7-9F9B-372F8B6837D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2089" y="2403723"/>
            <a:ext cx="567530" cy="567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4646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643226" y="193765"/>
            <a:ext cx="9904700" cy="545999"/>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Weimar &amp; Nazi Germany – What challenges did the Weimar Republic face from the left-wing and right-wing between 1919 and 1923?</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455574"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512887" cy="6592655"/>
          </a:xfrm>
          <a:prstGeom prst="rect">
            <a:avLst/>
          </a:prstGeom>
          <a:noFill/>
          <a:ln>
            <a:noFill/>
          </a:ln>
        </p:spPr>
        <p:txBody>
          <a:bodyPr spcFirstLastPara="1" wrap="square" lIns="91425" tIns="45700" rIns="91425" bIns="45700" anchor="t" anchorCtr="0">
            <a:noAutofit/>
          </a:bodyPr>
          <a:lstStyle/>
          <a:p>
            <a:r>
              <a:rPr lang="en-GB" sz="1400" b="1" u="sng" dirty="0">
                <a:solidFill>
                  <a:schemeClr val="dk1"/>
                </a:solidFill>
                <a:latin typeface="Calibri"/>
                <a:ea typeface="Calibri"/>
                <a:cs typeface="Calibri"/>
                <a:sym typeface="Calibri"/>
              </a:rPr>
              <a:t>Key Words:</a:t>
            </a:r>
          </a:p>
          <a:p>
            <a:endParaRPr lang="en-GB" sz="1400" b="1" u="sng" dirty="0">
              <a:solidFill>
                <a:schemeClr val="dk1"/>
              </a:solidFill>
              <a:latin typeface="Calibri"/>
              <a:ea typeface="Calibri"/>
              <a:cs typeface="Calibri"/>
              <a:sym typeface="Calibri"/>
            </a:endParaRPr>
          </a:p>
          <a:p>
            <a:r>
              <a:rPr lang="en-GB" sz="1400" b="1" dirty="0">
                <a:solidFill>
                  <a:schemeClr val="dk1"/>
                </a:solidFill>
                <a:latin typeface="Calibri"/>
                <a:ea typeface="Calibri"/>
                <a:cs typeface="Calibri"/>
                <a:sym typeface="Calibri"/>
              </a:rPr>
              <a:t>Polarisation – </a:t>
            </a:r>
            <a:r>
              <a:rPr lang="en-GB" sz="1400" dirty="0">
                <a:solidFill>
                  <a:schemeClr val="dk1"/>
                </a:solidFill>
                <a:latin typeface="Calibri"/>
                <a:ea typeface="Calibri"/>
                <a:cs typeface="Calibri"/>
                <a:sym typeface="Calibri"/>
              </a:rPr>
              <a:t>when a country divides into two sharply contrasting sets of beliefs.</a:t>
            </a:r>
          </a:p>
          <a:p>
            <a:endParaRPr lang="en-GB" sz="1400" b="1" dirty="0">
              <a:solidFill>
                <a:schemeClr val="dk1"/>
              </a:solidFill>
              <a:latin typeface="Calibri"/>
              <a:ea typeface="Calibri"/>
              <a:cs typeface="Calibri"/>
              <a:sym typeface="Calibri"/>
            </a:endParaRPr>
          </a:p>
          <a:p>
            <a:r>
              <a:rPr lang="en-GB" sz="1400" b="1" dirty="0">
                <a:solidFill>
                  <a:schemeClr val="dk1"/>
                </a:solidFill>
                <a:latin typeface="Calibri"/>
                <a:ea typeface="Calibri"/>
                <a:cs typeface="Calibri"/>
                <a:sym typeface="Calibri"/>
              </a:rPr>
              <a:t>Spartacists </a:t>
            </a:r>
            <a:r>
              <a:rPr lang="en-GB" sz="1400" dirty="0">
                <a:solidFill>
                  <a:schemeClr val="dk1"/>
                </a:solidFill>
                <a:latin typeface="Calibri"/>
                <a:ea typeface="Calibri"/>
                <a:cs typeface="Calibri"/>
                <a:sym typeface="Calibri"/>
              </a:rPr>
              <a:t>– a communist group led by Karl Liebknecht and Rosa Luxemburg.</a:t>
            </a:r>
          </a:p>
          <a:p>
            <a:endParaRPr lang="en-GB" sz="1400" dirty="0">
              <a:solidFill>
                <a:schemeClr val="dk1"/>
              </a:solidFill>
              <a:latin typeface="Calibri"/>
              <a:ea typeface="Calibri"/>
              <a:cs typeface="Calibri"/>
              <a:sym typeface="Calibri"/>
            </a:endParaRPr>
          </a:p>
          <a:p>
            <a:r>
              <a:rPr lang="en-GB" sz="1400" b="1" dirty="0">
                <a:solidFill>
                  <a:schemeClr val="dk1"/>
                </a:solidFill>
                <a:latin typeface="Calibri"/>
                <a:ea typeface="Calibri"/>
                <a:cs typeface="Calibri"/>
                <a:sym typeface="Calibri"/>
              </a:rPr>
              <a:t>Freikorps </a:t>
            </a:r>
            <a:r>
              <a:rPr lang="en-GB" sz="1400" dirty="0">
                <a:solidFill>
                  <a:schemeClr val="dk1"/>
                </a:solidFill>
                <a:latin typeface="Calibri"/>
                <a:ea typeface="Calibri"/>
                <a:cs typeface="Calibri"/>
                <a:sym typeface="Calibri"/>
              </a:rPr>
              <a:t>– a large paramilitary group made of mostly disbanded German soldiers after WWI.</a:t>
            </a:r>
          </a:p>
          <a:p>
            <a:endParaRPr lang="en-GB" sz="1400" dirty="0">
              <a:solidFill>
                <a:schemeClr val="dk1"/>
              </a:solidFill>
              <a:latin typeface="Calibri"/>
              <a:ea typeface="Calibri"/>
              <a:cs typeface="Calibri"/>
              <a:sym typeface="Calibri"/>
            </a:endParaRPr>
          </a:p>
          <a:p>
            <a:r>
              <a:rPr lang="en-GB" sz="1400" b="1" dirty="0">
                <a:solidFill>
                  <a:schemeClr val="dk1"/>
                </a:solidFill>
                <a:latin typeface="Calibri"/>
                <a:ea typeface="Calibri"/>
                <a:cs typeface="Calibri"/>
                <a:sym typeface="Calibri"/>
              </a:rPr>
              <a:t>Putsch – </a:t>
            </a:r>
            <a:r>
              <a:rPr lang="en-GB" sz="1400" dirty="0">
                <a:solidFill>
                  <a:schemeClr val="dk1"/>
                </a:solidFill>
                <a:latin typeface="Calibri"/>
                <a:ea typeface="Calibri"/>
                <a:cs typeface="Calibri"/>
                <a:sym typeface="Calibri"/>
              </a:rPr>
              <a:t>a German word for an uprising.</a:t>
            </a:r>
          </a:p>
          <a:p>
            <a:endParaRPr lang="en-GB" sz="1400" dirty="0">
              <a:solidFill>
                <a:schemeClr val="dk1"/>
              </a:solidFill>
              <a:latin typeface="Calibri"/>
              <a:ea typeface="Calibri"/>
              <a:cs typeface="Calibri"/>
              <a:sym typeface="Calibri"/>
            </a:endParaRPr>
          </a:p>
          <a:p>
            <a:r>
              <a:rPr lang="en-GB" sz="1400" dirty="0">
                <a:solidFill>
                  <a:schemeClr val="dk1"/>
                </a:solidFill>
                <a:latin typeface="Calibri"/>
                <a:ea typeface="Calibri"/>
                <a:cs typeface="Calibri"/>
                <a:sym typeface="Calibri"/>
              </a:rPr>
              <a:t> </a:t>
            </a:r>
            <a:endParaRPr lang="en-GB" sz="1400" b="1" dirty="0">
              <a:solidFill>
                <a:schemeClr val="dk1"/>
              </a:solidFill>
              <a:latin typeface="Calibri"/>
              <a:ea typeface="Calibri"/>
              <a:cs typeface="Calibri"/>
              <a:sym typeface="Calibri"/>
            </a:endParaRPr>
          </a:p>
          <a:p>
            <a:endParaRPr lang="en-GB" sz="1400" b="1" u="sng" dirty="0">
              <a:solidFill>
                <a:schemeClr val="dk1"/>
              </a:solidFill>
              <a:latin typeface="Calibri"/>
              <a:ea typeface="Calibri"/>
              <a:cs typeface="Calibri"/>
              <a:sym typeface="Calibri"/>
            </a:endParaRPr>
          </a:p>
          <a:p>
            <a:endParaRPr lang="en-GB" sz="1400" b="1" u="sng" dirty="0">
              <a:solidFill>
                <a:schemeClr val="dk1"/>
              </a:solidFill>
              <a:latin typeface="Calibri"/>
              <a:cs typeface="Calibri"/>
              <a:sym typeface="Calibri"/>
            </a:endParaRPr>
          </a:p>
          <a:p>
            <a:endParaRPr lang="en-GB" sz="1400" dirty="0"/>
          </a:p>
        </p:txBody>
      </p:sp>
      <p:sp>
        <p:nvSpPr>
          <p:cNvPr id="9" name="TextBox 8">
            <a:extLst>
              <a:ext uri="{FF2B5EF4-FFF2-40B4-BE49-F238E27FC236}">
                <a16:creationId xmlns:a16="http://schemas.microsoft.com/office/drawing/2014/main" id="{61D97817-6AFD-4F5F-A539-3D77BEAD8EA7}"/>
              </a:ext>
            </a:extLst>
          </p:cNvPr>
          <p:cNvSpPr txBox="1"/>
          <p:nvPr/>
        </p:nvSpPr>
        <p:spPr>
          <a:xfrm>
            <a:off x="3106514" y="859343"/>
            <a:ext cx="7472362" cy="646331"/>
          </a:xfrm>
          <a:prstGeom prst="rect">
            <a:avLst/>
          </a:prstGeom>
          <a:noFill/>
          <a:ln>
            <a:solidFill>
              <a:schemeClr val="tx1"/>
            </a:solidFill>
          </a:ln>
        </p:spPr>
        <p:txBody>
          <a:bodyPr wrap="square" rtlCol="0">
            <a:spAutoFit/>
          </a:bodyPr>
          <a:lstStyle/>
          <a:p>
            <a:pPr algn="ctr"/>
            <a:r>
              <a:rPr lang="en-GB" dirty="0"/>
              <a:t>1919-1923: Huge political divisions in Germany between left- and right-wing groups (polarisation) – extremes of both sides unhappy with the Republic.</a:t>
            </a:r>
          </a:p>
        </p:txBody>
      </p:sp>
      <p:sp>
        <p:nvSpPr>
          <p:cNvPr id="2" name="Arrow: Down 1">
            <a:extLst>
              <a:ext uri="{FF2B5EF4-FFF2-40B4-BE49-F238E27FC236}">
                <a16:creationId xmlns:a16="http://schemas.microsoft.com/office/drawing/2014/main" id="{2A1684E9-673A-41A9-91DE-E233BD14550B}"/>
              </a:ext>
            </a:extLst>
          </p:cNvPr>
          <p:cNvSpPr/>
          <p:nvPr/>
        </p:nvSpPr>
        <p:spPr>
          <a:xfrm>
            <a:off x="6436994" y="1560899"/>
            <a:ext cx="692944" cy="3693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0C5B9677-8A2E-4253-A4FD-279F23F04E9A}"/>
              </a:ext>
            </a:extLst>
          </p:cNvPr>
          <p:cNvSpPr txBox="1"/>
          <p:nvPr/>
        </p:nvSpPr>
        <p:spPr>
          <a:xfrm>
            <a:off x="5041801" y="2010184"/>
            <a:ext cx="3487167" cy="369332"/>
          </a:xfrm>
          <a:prstGeom prst="rect">
            <a:avLst/>
          </a:prstGeom>
          <a:noFill/>
          <a:ln w="28575">
            <a:solidFill>
              <a:schemeClr val="tx1"/>
            </a:solidFill>
          </a:ln>
        </p:spPr>
        <p:txBody>
          <a:bodyPr wrap="square" rtlCol="0">
            <a:spAutoFit/>
          </a:bodyPr>
          <a:lstStyle/>
          <a:p>
            <a:pPr algn="ctr"/>
            <a:r>
              <a:rPr lang="en-GB" dirty="0"/>
              <a:t>Challenges from left and right</a:t>
            </a:r>
          </a:p>
        </p:txBody>
      </p:sp>
      <p:sp>
        <p:nvSpPr>
          <p:cNvPr id="13" name="TextBox 12">
            <a:extLst>
              <a:ext uri="{FF2B5EF4-FFF2-40B4-BE49-F238E27FC236}">
                <a16:creationId xmlns:a16="http://schemas.microsoft.com/office/drawing/2014/main" id="{E1641604-F035-4616-A528-B6E43B9F9E12}"/>
              </a:ext>
            </a:extLst>
          </p:cNvPr>
          <p:cNvSpPr txBox="1"/>
          <p:nvPr/>
        </p:nvSpPr>
        <p:spPr>
          <a:xfrm>
            <a:off x="2025230" y="2627053"/>
            <a:ext cx="4070290" cy="830997"/>
          </a:xfrm>
          <a:prstGeom prst="rect">
            <a:avLst/>
          </a:prstGeom>
          <a:noFill/>
          <a:ln>
            <a:solidFill>
              <a:schemeClr val="tx1"/>
            </a:solidFill>
          </a:ln>
        </p:spPr>
        <p:txBody>
          <a:bodyPr wrap="square" rtlCol="0">
            <a:spAutoFit/>
          </a:bodyPr>
          <a:lstStyle/>
          <a:p>
            <a:pPr algn="ctr"/>
            <a:r>
              <a:rPr lang="en-GB" sz="1200" b="1" dirty="0"/>
              <a:t>Challenges from the left</a:t>
            </a:r>
          </a:p>
          <a:p>
            <a:pPr algn="ctr"/>
            <a:r>
              <a:rPr lang="en-GB" sz="1200" i="1" dirty="0"/>
              <a:t>Wanted Germany controlled by the people. They opposed capitalism and wanted to abolish private ownership of land business.</a:t>
            </a:r>
          </a:p>
        </p:txBody>
      </p:sp>
      <p:sp>
        <p:nvSpPr>
          <p:cNvPr id="14" name="TextBox 13">
            <a:extLst>
              <a:ext uri="{FF2B5EF4-FFF2-40B4-BE49-F238E27FC236}">
                <a16:creationId xmlns:a16="http://schemas.microsoft.com/office/drawing/2014/main" id="{20897E41-AC0A-49F6-A8D5-4FA6C3A0B71F}"/>
              </a:ext>
            </a:extLst>
          </p:cNvPr>
          <p:cNvSpPr txBox="1"/>
          <p:nvPr/>
        </p:nvSpPr>
        <p:spPr>
          <a:xfrm>
            <a:off x="7351698" y="2627053"/>
            <a:ext cx="4204163" cy="830997"/>
          </a:xfrm>
          <a:prstGeom prst="rect">
            <a:avLst/>
          </a:prstGeom>
          <a:noFill/>
          <a:ln>
            <a:solidFill>
              <a:schemeClr val="tx1"/>
            </a:solidFill>
          </a:ln>
        </p:spPr>
        <p:txBody>
          <a:bodyPr wrap="square" rtlCol="0">
            <a:spAutoFit/>
          </a:bodyPr>
          <a:lstStyle/>
          <a:p>
            <a:pPr algn="ctr"/>
            <a:r>
              <a:rPr lang="en-GB" sz="1200" b="1" dirty="0"/>
              <a:t>Challenges from the right</a:t>
            </a:r>
          </a:p>
          <a:p>
            <a:pPr algn="ctr"/>
            <a:r>
              <a:rPr lang="en-GB" sz="1200" i="1" dirty="0"/>
              <a:t>Wanted a return to strong government led by a powerful leader, and a strong army. Supported capitalism. Tended to be nationalist.</a:t>
            </a:r>
          </a:p>
        </p:txBody>
      </p:sp>
      <p:cxnSp>
        <p:nvCxnSpPr>
          <p:cNvPr id="4" name="Straight Connector 3">
            <a:extLst>
              <a:ext uri="{FF2B5EF4-FFF2-40B4-BE49-F238E27FC236}">
                <a16:creationId xmlns:a16="http://schemas.microsoft.com/office/drawing/2014/main" id="{B2E161DB-321C-41D9-B7FA-3D9E5D2E3CCD}"/>
              </a:ext>
            </a:extLst>
          </p:cNvPr>
          <p:cNvCxnSpPr>
            <a:cxnSpLocks/>
            <a:stCxn id="10" idx="1"/>
            <a:endCxn id="13" idx="0"/>
          </p:cNvCxnSpPr>
          <p:nvPr/>
        </p:nvCxnSpPr>
        <p:spPr>
          <a:xfrm flipH="1">
            <a:off x="4060375" y="2194852"/>
            <a:ext cx="981424" cy="432201"/>
          </a:xfrm>
          <a:prstGeom prst="line">
            <a:avLst/>
          </a:prstGeom>
          <a:ln w="19050"/>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A6DADD26-90BA-4B7C-A677-21538C69C698}"/>
              </a:ext>
            </a:extLst>
          </p:cNvPr>
          <p:cNvCxnSpPr>
            <a:cxnSpLocks/>
            <a:stCxn id="10" idx="3"/>
            <a:endCxn id="14" idx="0"/>
          </p:cNvCxnSpPr>
          <p:nvPr/>
        </p:nvCxnSpPr>
        <p:spPr>
          <a:xfrm>
            <a:off x="8528966" y="2194852"/>
            <a:ext cx="924812" cy="432201"/>
          </a:xfrm>
          <a:prstGeom prst="line">
            <a:avLst/>
          </a:prstGeom>
          <a:ln w="19050"/>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26132E1A-6C29-408A-8C36-74D3069B5DFB}"/>
              </a:ext>
            </a:extLst>
          </p:cNvPr>
          <p:cNvSpPr txBox="1"/>
          <p:nvPr/>
        </p:nvSpPr>
        <p:spPr>
          <a:xfrm>
            <a:off x="2025230" y="3516719"/>
            <a:ext cx="4071250" cy="1569660"/>
          </a:xfrm>
          <a:prstGeom prst="rect">
            <a:avLst/>
          </a:prstGeom>
          <a:noFill/>
          <a:ln>
            <a:solidFill>
              <a:schemeClr val="tx1"/>
            </a:solidFill>
          </a:ln>
        </p:spPr>
        <p:txBody>
          <a:bodyPr wrap="square" rtlCol="0">
            <a:spAutoFit/>
          </a:bodyPr>
          <a:lstStyle/>
          <a:p>
            <a:pPr algn="ctr"/>
            <a:r>
              <a:rPr lang="en-GB" sz="1200" b="1" dirty="0"/>
              <a:t>Spartacist Uprising (1919) </a:t>
            </a:r>
            <a:r>
              <a:rPr lang="en-GB" sz="1200" dirty="0"/>
              <a:t>– communist rising led by Luxemburg and Liebknecht defeated by the Freikorps.</a:t>
            </a:r>
          </a:p>
          <a:p>
            <a:pPr algn="ctr"/>
            <a:endParaRPr lang="en-GB" sz="1200" dirty="0"/>
          </a:p>
          <a:p>
            <a:pPr algn="ctr"/>
            <a:r>
              <a:rPr lang="en-GB" sz="1200" b="1" dirty="0"/>
              <a:t>Various communist risings </a:t>
            </a:r>
            <a:r>
              <a:rPr lang="en-GB" sz="1200" dirty="0"/>
              <a:t>across Germany </a:t>
            </a:r>
            <a:br>
              <a:rPr lang="en-GB" sz="1200" dirty="0"/>
            </a:br>
            <a:r>
              <a:rPr lang="en-GB" sz="1200" dirty="0"/>
              <a:t>including Hamburg and Saxony in 1923 </a:t>
            </a:r>
          </a:p>
          <a:p>
            <a:pPr algn="ctr"/>
            <a:endParaRPr lang="en-GB" sz="1200" dirty="0"/>
          </a:p>
          <a:p>
            <a:pPr algn="ctr"/>
            <a:r>
              <a:rPr lang="en-GB" sz="1200" b="1" dirty="0"/>
              <a:t>Attempts to establish regional socialist governments </a:t>
            </a:r>
            <a:r>
              <a:rPr lang="en-GB" sz="1200" dirty="0"/>
              <a:t>in Saxony and Thuringia</a:t>
            </a:r>
          </a:p>
        </p:txBody>
      </p:sp>
      <p:sp>
        <p:nvSpPr>
          <p:cNvPr id="21" name="TextBox 20">
            <a:extLst>
              <a:ext uri="{FF2B5EF4-FFF2-40B4-BE49-F238E27FC236}">
                <a16:creationId xmlns:a16="http://schemas.microsoft.com/office/drawing/2014/main" id="{49C553B4-A18B-4771-A068-07780744B937}"/>
              </a:ext>
            </a:extLst>
          </p:cNvPr>
          <p:cNvSpPr txBox="1"/>
          <p:nvPr/>
        </p:nvSpPr>
        <p:spPr>
          <a:xfrm>
            <a:off x="7351698" y="3553409"/>
            <a:ext cx="4200643" cy="2123658"/>
          </a:xfrm>
          <a:prstGeom prst="rect">
            <a:avLst/>
          </a:prstGeom>
          <a:noFill/>
          <a:ln>
            <a:solidFill>
              <a:schemeClr val="tx1"/>
            </a:solidFill>
          </a:ln>
        </p:spPr>
        <p:txBody>
          <a:bodyPr wrap="square" rtlCol="0">
            <a:spAutoFit/>
          </a:bodyPr>
          <a:lstStyle/>
          <a:p>
            <a:pPr algn="ctr"/>
            <a:r>
              <a:rPr lang="en-GB" sz="1200" b="1" dirty="0"/>
              <a:t>Kapp Putsch (1920) </a:t>
            </a:r>
            <a:r>
              <a:rPr lang="en-GB" sz="1200" dirty="0"/>
              <a:t>– 5,000 Freikorps soldiers occupied Berlin and invited the Kaiser to return. Weimar Government urged people not to cooperate which led to the putsch’s failure.</a:t>
            </a:r>
          </a:p>
          <a:p>
            <a:pPr algn="ctr"/>
            <a:endParaRPr lang="en-GB" sz="1200" dirty="0"/>
          </a:p>
          <a:p>
            <a:pPr algn="ctr"/>
            <a:r>
              <a:rPr lang="en-GB" sz="1200" b="1" dirty="0"/>
              <a:t>Munich Putsch (1923) </a:t>
            </a:r>
            <a:r>
              <a:rPr lang="en-GB" sz="1200" dirty="0"/>
              <a:t>– Hitler attempted to take over Bavarian government and then march on Berlin. Ended in failure and Hitler’s arrest and trial.</a:t>
            </a:r>
          </a:p>
          <a:p>
            <a:pPr algn="ctr"/>
            <a:endParaRPr lang="en-GB" sz="1200" dirty="0"/>
          </a:p>
          <a:p>
            <a:pPr algn="ctr"/>
            <a:r>
              <a:rPr lang="en-GB" sz="1200" b="1" dirty="0"/>
              <a:t>Ongoing political violence </a:t>
            </a:r>
            <a:r>
              <a:rPr lang="en-GB" sz="1200" dirty="0"/>
              <a:t>– approx. 376 murders mainly carried out by the right-wring. Two leading Weimar ministers assassinated (</a:t>
            </a:r>
            <a:r>
              <a:rPr lang="en-GB" sz="1200" dirty="0" err="1"/>
              <a:t>Erzberger</a:t>
            </a:r>
            <a:r>
              <a:rPr lang="en-GB" sz="1200" dirty="0"/>
              <a:t> and Rathenau)</a:t>
            </a:r>
          </a:p>
        </p:txBody>
      </p:sp>
      <p:pic>
        <p:nvPicPr>
          <p:cNvPr id="2062" name="Picture 14">
            <a:extLst>
              <a:ext uri="{FF2B5EF4-FFF2-40B4-BE49-F238E27FC236}">
                <a16:creationId xmlns:a16="http://schemas.microsoft.com/office/drawing/2014/main" id="{307C7C43-645E-4053-9C3C-83FB90EC59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3762" y="759060"/>
            <a:ext cx="952500" cy="952500"/>
          </a:xfrm>
          <a:prstGeom prst="rect">
            <a:avLst/>
          </a:prstGeom>
          <a:noFill/>
          <a:extLst>
            <a:ext uri="{909E8E84-426E-40DD-AFC4-6F175D3DCCD1}">
              <a14:hiddenFill xmlns:a14="http://schemas.microsoft.com/office/drawing/2010/main">
                <a:solidFill>
                  <a:srgbClr val="FFFFFF"/>
                </a:solidFill>
              </a14:hiddenFill>
            </a:ext>
          </a:extLst>
        </p:spPr>
      </p:pic>
      <p:sp>
        <p:nvSpPr>
          <p:cNvPr id="30" name="Arrow: Down 29">
            <a:extLst>
              <a:ext uri="{FF2B5EF4-FFF2-40B4-BE49-F238E27FC236}">
                <a16:creationId xmlns:a16="http://schemas.microsoft.com/office/drawing/2014/main" id="{5E7DD50E-81E4-4CDE-A3E5-8CA97C07C4E4}"/>
              </a:ext>
            </a:extLst>
          </p:cNvPr>
          <p:cNvSpPr/>
          <p:nvPr/>
        </p:nvSpPr>
        <p:spPr>
          <a:xfrm rot="3824370">
            <a:off x="7509329" y="6004132"/>
            <a:ext cx="421330" cy="297011"/>
          </a:xfrm>
          <a:prstGeom prst="downArrow">
            <a:avLst>
              <a:gd name="adj1" fmla="val 51371"/>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849285A1-5CC5-44EA-8DB6-078ED09D9C68}"/>
              </a:ext>
            </a:extLst>
          </p:cNvPr>
          <p:cNvSpPr txBox="1"/>
          <p:nvPr/>
        </p:nvSpPr>
        <p:spPr>
          <a:xfrm>
            <a:off x="2019556" y="5728677"/>
            <a:ext cx="5484180" cy="738664"/>
          </a:xfrm>
          <a:prstGeom prst="rect">
            <a:avLst/>
          </a:prstGeom>
          <a:solidFill>
            <a:schemeClr val="tx1"/>
          </a:solidFill>
          <a:ln>
            <a:solidFill>
              <a:schemeClr val="tx1"/>
            </a:solidFill>
          </a:ln>
        </p:spPr>
        <p:txBody>
          <a:bodyPr wrap="square" rtlCol="0">
            <a:spAutoFit/>
          </a:bodyPr>
          <a:lstStyle/>
          <a:p>
            <a:pPr algn="ctr"/>
            <a:r>
              <a:rPr lang="en-GB" sz="1400" dirty="0">
                <a:solidFill>
                  <a:schemeClr val="bg1"/>
                </a:solidFill>
              </a:rPr>
              <a:t>Weimar Republic plagued by constant fighting and challenges to its authority. Moderate Reichstag parties struggled to form coalitions while being constantly attacked by extremist politicians.</a:t>
            </a:r>
          </a:p>
        </p:txBody>
      </p:sp>
      <p:sp>
        <p:nvSpPr>
          <p:cNvPr id="32" name="Arrow: Down 31">
            <a:extLst>
              <a:ext uri="{FF2B5EF4-FFF2-40B4-BE49-F238E27FC236}">
                <a16:creationId xmlns:a16="http://schemas.microsoft.com/office/drawing/2014/main" id="{B95D3D51-D34C-4E28-874F-891D7998DF85}"/>
              </a:ext>
            </a:extLst>
          </p:cNvPr>
          <p:cNvSpPr/>
          <p:nvPr/>
        </p:nvSpPr>
        <p:spPr>
          <a:xfrm>
            <a:off x="2898441" y="5300761"/>
            <a:ext cx="692944" cy="369332"/>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12" name="Picture 2" descr="https://static.thenounproject.com/png/99798-200.png">
            <a:extLst>
              <a:ext uri="{FF2B5EF4-FFF2-40B4-BE49-F238E27FC236}">
                <a16:creationId xmlns:a16="http://schemas.microsoft.com/office/drawing/2014/main" id="{ADE6A404-5C55-4848-BEAB-986003967C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0119" y="4131613"/>
            <a:ext cx="528695" cy="52869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https://static.thenounproject.com/png/1520907-200.png">
            <a:extLst>
              <a:ext uri="{FF2B5EF4-FFF2-40B4-BE49-F238E27FC236}">
                <a16:creationId xmlns:a16="http://schemas.microsoft.com/office/drawing/2014/main" id="{3D6B7365-906F-484F-8E2C-46A3352F5A6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14219" y="3511520"/>
            <a:ext cx="637479" cy="63747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https://static.thenounproject.com/png/2884552-200.png">
            <a:extLst>
              <a:ext uri="{FF2B5EF4-FFF2-40B4-BE49-F238E27FC236}">
                <a16:creationId xmlns:a16="http://schemas.microsoft.com/office/drawing/2014/main" id="{F7A3CA6C-05E8-4160-A75F-8172C52428E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3961" y="4246436"/>
            <a:ext cx="544791" cy="54479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8" descr="https://static.thenounproject.com/png/1798186-200.png">
            <a:extLst>
              <a:ext uri="{FF2B5EF4-FFF2-40B4-BE49-F238E27FC236}">
                <a16:creationId xmlns:a16="http://schemas.microsoft.com/office/drawing/2014/main" id="{631AB634-9E54-4E8A-8242-C3B9EB6639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95002" y="4878999"/>
            <a:ext cx="671986" cy="671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2415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10188637" cy="384863"/>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Weimar &amp; Nazi Germany – Why was 1923 a ‘crisis year’ for the Weimar Republic?</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303641" cy="6592655"/>
          </a:xfrm>
          <a:prstGeom prst="rect">
            <a:avLst/>
          </a:prstGeom>
          <a:noFill/>
          <a:ln>
            <a:noFill/>
          </a:ln>
        </p:spPr>
        <p:txBody>
          <a:bodyPr spcFirstLastPara="1" wrap="square" lIns="91425" tIns="45700" rIns="91425" bIns="45700" anchor="t" anchorCtr="0">
            <a:noAutofit/>
          </a:bodyPr>
          <a:lstStyle/>
          <a:p>
            <a:r>
              <a:rPr lang="en-GB" sz="1100" b="1" u="sng" dirty="0">
                <a:solidFill>
                  <a:schemeClr val="dk1"/>
                </a:solidFill>
                <a:latin typeface="Calibri"/>
                <a:ea typeface="Calibri"/>
                <a:cs typeface="Calibri"/>
                <a:sym typeface="Calibri"/>
              </a:rPr>
              <a:t>Key Words:</a:t>
            </a:r>
          </a:p>
          <a:p>
            <a:endParaRPr lang="en-GB" sz="1100" b="1" u="sng" dirty="0">
              <a:solidFill>
                <a:schemeClr val="dk1"/>
              </a:solidFill>
              <a:latin typeface="Calibri"/>
              <a:ea typeface="Calibri"/>
              <a:cs typeface="Calibri"/>
              <a:sym typeface="Calibri"/>
            </a:endParaRPr>
          </a:p>
          <a:p>
            <a:r>
              <a:rPr lang="en-GB" sz="1100" b="1" dirty="0">
                <a:solidFill>
                  <a:schemeClr val="dk1"/>
                </a:solidFill>
                <a:latin typeface="Calibri"/>
                <a:ea typeface="Calibri"/>
                <a:cs typeface="Calibri"/>
                <a:sym typeface="Calibri"/>
              </a:rPr>
              <a:t>The Ruhr – </a:t>
            </a:r>
            <a:r>
              <a:rPr lang="en-GB" sz="1100" dirty="0">
                <a:solidFill>
                  <a:schemeClr val="dk1"/>
                </a:solidFill>
                <a:latin typeface="Calibri"/>
                <a:ea typeface="Calibri"/>
                <a:cs typeface="Calibri"/>
                <a:sym typeface="Calibri"/>
              </a:rPr>
              <a:t> an industrial region of Germany that generated lots of wealth.</a:t>
            </a:r>
          </a:p>
          <a:p>
            <a:endParaRPr lang="en-GB" sz="1100" b="1" dirty="0">
              <a:solidFill>
                <a:schemeClr val="dk1"/>
              </a:solidFill>
              <a:latin typeface="Calibri"/>
              <a:ea typeface="Calibri"/>
              <a:cs typeface="Calibri"/>
              <a:sym typeface="Calibri"/>
            </a:endParaRPr>
          </a:p>
          <a:p>
            <a:r>
              <a:rPr lang="en-GB" sz="1100" b="1" dirty="0">
                <a:solidFill>
                  <a:schemeClr val="dk1"/>
                </a:solidFill>
                <a:latin typeface="Calibri"/>
                <a:ea typeface="Calibri"/>
                <a:cs typeface="Calibri"/>
                <a:sym typeface="Calibri"/>
              </a:rPr>
              <a:t>Reparations – </a:t>
            </a:r>
            <a:r>
              <a:rPr lang="en-GB" sz="1100" dirty="0">
                <a:solidFill>
                  <a:schemeClr val="dk1"/>
                </a:solidFill>
                <a:latin typeface="Calibri"/>
                <a:ea typeface="Calibri"/>
                <a:cs typeface="Calibri"/>
                <a:sym typeface="Calibri"/>
              </a:rPr>
              <a:t>compensation paid by the defeated in war to the victor.</a:t>
            </a:r>
          </a:p>
          <a:p>
            <a:endParaRPr lang="en-GB" sz="1100" b="1" dirty="0">
              <a:solidFill>
                <a:schemeClr val="dk1"/>
              </a:solidFill>
              <a:latin typeface="Calibri"/>
              <a:ea typeface="Calibri"/>
              <a:cs typeface="Calibri"/>
              <a:sym typeface="Calibri"/>
            </a:endParaRPr>
          </a:p>
          <a:p>
            <a:r>
              <a:rPr lang="en-GB" sz="1100" b="1" dirty="0">
                <a:solidFill>
                  <a:schemeClr val="dk1"/>
                </a:solidFill>
                <a:latin typeface="Calibri"/>
                <a:ea typeface="Calibri"/>
                <a:cs typeface="Calibri"/>
                <a:sym typeface="Calibri"/>
              </a:rPr>
              <a:t>Passive resistance – </a:t>
            </a:r>
            <a:r>
              <a:rPr lang="en-GB" sz="1100" dirty="0">
                <a:solidFill>
                  <a:schemeClr val="dk1"/>
                </a:solidFill>
                <a:latin typeface="Calibri"/>
                <a:ea typeface="Calibri"/>
                <a:cs typeface="Calibri"/>
                <a:sym typeface="Calibri"/>
              </a:rPr>
              <a:t>a tactic employed by Germans in the Ruhr where </a:t>
            </a:r>
            <a:r>
              <a:rPr lang="en-GB" sz="1100" dirty="0">
                <a:solidFill>
                  <a:schemeClr val="dk1"/>
                </a:solidFill>
                <a:ea typeface="Calibri"/>
                <a:cs typeface="Calibri"/>
                <a:sym typeface="Calibri"/>
              </a:rPr>
              <a:t>the workers refused to cooperate with the French and employed non-violent opposition.</a:t>
            </a:r>
          </a:p>
          <a:p>
            <a:endParaRPr lang="en-GB" sz="1100" b="1" dirty="0">
              <a:solidFill>
                <a:schemeClr val="dk1"/>
              </a:solidFill>
              <a:latin typeface="Calibri"/>
              <a:ea typeface="Calibri"/>
              <a:cs typeface="Calibri"/>
              <a:sym typeface="Calibri"/>
            </a:endParaRPr>
          </a:p>
          <a:p>
            <a:r>
              <a:rPr lang="en-GB" sz="1100" b="1" dirty="0">
                <a:solidFill>
                  <a:schemeClr val="dk1"/>
                </a:solidFill>
                <a:latin typeface="Calibri"/>
                <a:ea typeface="Calibri"/>
                <a:cs typeface="Calibri"/>
                <a:sym typeface="Calibri"/>
              </a:rPr>
              <a:t>Hyperinflation – </a:t>
            </a:r>
            <a:r>
              <a:rPr lang="en-GB" sz="1100" dirty="0">
                <a:solidFill>
                  <a:schemeClr val="dk1"/>
                </a:solidFill>
                <a:latin typeface="Calibri"/>
                <a:ea typeface="Calibri"/>
                <a:cs typeface="Calibri"/>
                <a:sym typeface="Calibri"/>
              </a:rPr>
              <a:t>rapid and uncontrollable devaluation of currency leading to huge price rises.</a:t>
            </a:r>
          </a:p>
          <a:p>
            <a:endParaRPr lang="en-GB" sz="1100" b="1" dirty="0">
              <a:solidFill>
                <a:schemeClr val="dk1"/>
              </a:solidFill>
              <a:latin typeface="Calibri"/>
              <a:ea typeface="Calibri"/>
              <a:cs typeface="Calibri"/>
              <a:sym typeface="Calibri"/>
            </a:endParaRPr>
          </a:p>
          <a:p>
            <a:r>
              <a:rPr lang="en-GB" sz="1100" b="1" dirty="0" err="1">
                <a:solidFill>
                  <a:schemeClr val="dk1"/>
                </a:solidFill>
                <a:latin typeface="Calibri"/>
                <a:ea typeface="Calibri"/>
                <a:cs typeface="Calibri"/>
                <a:sym typeface="Calibri"/>
              </a:rPr>
              <a:t>Rentenmark</a:t>
            </a:r>
            <a:r>
              <a:rPr lang="en-GB" sz="1100" b="1" dirty="0">
                <a:solidFill>
                  <a:schemeClr val="dk1"/>
                </a:solidFill>
                <a:latin typeface="Calibri"/>
                <a:ea typeface="Calibri"/>
                <a:cs typeface="Calibri"/>
                <a:sym typeface="Calibri"/>
              </a:rPr>
              <a:t> – </a:t>
            </a:r>
            <a:r>
              <a:rPr lang="en-GB" sz="1100" dirty="0">
                <a:solidFill>
                  <a:schemeClr val="dk1"/>
                </a:solidFill>
                <a:latin typeface="Calibri"/>
                <a:ea typeface="Calibri"/>
                <a:cs typeface="Calibri"/>
                <a:sym typeface="Calibri"/>
              </a:rPr>
              <a:t>a temporary currency introduced in Germany to replace the old </a:t>
            </a:r>
            <a:r>
              <a:rPr lang="en-GB" sz="1100" dirty="0" err="1">
                <a:solidFill>
                  <a:schemeClr val="dk1"/>
                </a:solidFill>
                <a:latin typeface="Calibri"/>
                <a:ea typeface="Calibri"/>
                <a:cs typeface="Calibri"/>
                <a:sym typeface="Calibri"/>
              </a:rPr>
              <a:t>papiermark</a:t>
            </a:r>
            <a:r>
              <a:rPr lang="en-GB" sz="1100" dirty="0">
                <a:solidFill>
                  <a:schemeClr val="dk1"/>
                </a:solidFill>
                <a:latin typeface="Calibri"/>
                <a:ea typeface="Calibri"/>
                <a:cs typeface="Calibri"/>
                <a:sym typeface="Calibri"/>
              </a:rPr>
              <a:t>.</a:t>
            </a:r>
            <a:endParaRPr lang="en-GB" sz="1100" b="1" dirty="0">
              <a:solidFill>
                <a:schemeClr val="dk1"/>
              </a:solidFill>
              <a:latin typeface="Calibri"/>
              <a:ea typeface="Calibri"/>
              <a:cs typeface="Calibri"/>
              <a:sym typeface="Calibri"/>
            </a:endParaRPr>
          </a:p>
          <a:p>
            <a:endParaRPr lang="en-GB" sz="1200" dirty="0"/>
          </a:p>
        </p:txBody>
      </p:sp>
      <p:pic>
        <p:nvPicPr>
          <p:cNvPr id="9" name="Google Shape;234;p15" descr="Image result for when icon">
            <a:extLst>
              <a:ext uri="{FF2B5EF4-FFF2-40B4-BE49-F238E27FC236}">
                <a16:creationId xmlns:a16="http://schemas.microsoft.com/office/drawing/2014/main" id="{66A6777C-88BA-4CCA-A359-097C7A130275}"/>
              </a:ext>
            </a:extLst>
          </p:cNvPr>
          <p:cNvPicPr preferRelativeResize="0"/>
          <p:nvPr/>
        </p:nvPicPr>
        <p:blipFill rotWithShape="1">
          <a:blip r:embed="rId2">
            <a:alphaModFix/>
          </a:blip>
          <a:srcRect/>
          <a:stretch/>
        </p:blipFill>
        <p:spPr>
          <a:xfrm>
            <a:off x="1702376" y="1762422"/>
            <a:ext cx="298415" cy="349061"/>
          </a:xfrm>
          <a:prstGeom prst="rect">
            <a:avLst/>
          </a:prstGeom>
          <a:noFill/>
          <a:ln>
            <a:noFill/>
          </a:ln>
        </p:spPr>
      </p:pic>
      <p:pic>
        <p:nvPicPr>
          <p:cNvPr id="10" name="Google Shape;235;p15" descr="Image result for who icon">
            <a:extLst>
              <a:ext uri="{FF2B5EF4-FFF2-40B4-BE49-F238E27FC236}">
                <a16:creationId xmlns:a16="http://schemas.microsoft.com/office/drawing/2014/main" id="{8C4F1E1F-6FD4-4D54-84C9-A137BDC6D78A}"/>
              </a:ext>
            </a:extLst>
          </p:cNvPr>
          <p:cNvPicPr preferRelativeResize="0"/>
          <p:nvPr/>
        </p:nvPicPr>
        <p:blipFill rotWithShape="1">
          <a:blip r:embed="rId3">
            <a:alphaModFix/>
          </a:blip>
          <a:srcRect/>
          <a:stretch/>
        </p:blipFill>
        <p:spPr>
          <a:xfrm>
            <a:off x="1683475" y="2322786"/>
            <a:ext cx="336212" cy="355189"/>
          </a:xfrm>
          <a:prstGeom prst="rect">
            <a:avLst/>
          </a:prstGeom>
          <a:noFill/>
          <a:ln>
            <a:noFill/>
          </a:ln>
        </p:spPr>
      </p:pic>
      <p:pic>
        <p:nvPicPr>
          <p:cNvPr id="11" name="Google Shape;241;p15" descr="Image result for what icon">
            <a:extLst>
              <a:ext uri="{FF2B5EF4-FFF2-40B4-BE49-F238E27FC236}">
                <a16:creationId xmlns:a16="http://schemas.microsoft.com/office/drawing/2014/main" id="{F5D9FE01-DBE2-4C11-9F79-3C612082867D}"/>
              </a:ext>
            </a:extLst>
          </p:cNvPr>
          <p:cNvPicPr preferRelativeResize="0"/>
          <p:nvPr/>
        </p:nvPicPr>
        <p:blipFill rotWithShape="1">
          <a:blip r:embed="rId4">
            <a:alphaModFix/>
          </a:blip>
          <a:srcRect/>
          <a:stretch/>
        </p:blipFill>
        <p:spPr>
          <a:xfrm>
            <a:off x="1702376" y="3128042"/>
            <a:ext cx="316010" cy="333846"/>
          </a:xfrm>
          <a:prstGeom prst="rect">
            <a:avLst/>
          </a:prstGeom>
          <a:noFill/>
          <a:ln>
            <a:noFill/>
          </a:ln>
        </p:spPr>
      </p:pic>
      <p:sp>
        <p:nvSpPr>
          <p:cNvPr id="12" name="Google Shape;220;p15">
            <a:extLst>
              <a:ext uri="{FF2B5EF4-FFF2-40B4-BE49-F238E27FC236}">
                <a16:creationId xmlns:a16="http://schemas.microsoft.com/office/drawing/2014/main" id="{1B3E2A0D-0D48-4B52-8399-5DB4566CCC41}"/>
              </a:ext>
            </a:extLst>
          </p:cNvPr>
          <p:cNvSpPr/>
          <p:nvPr/>
        </p:nvSpPr>
        <p:spPr>
          <a:xfrm>
            <a:off x="2953148" y="1488686"/>
            <a:ext cx="189021" cy="180020"/>
          </a:xfrm>
          <a:prstGeom prst="ellipse">
            <a:avLst/>
          </a:prstGeom>
          <a:no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cxnSp>
        <p:nvCxnSpPr>
          <p:cNvPr id="13" name="Google Shape;224;p15">
            <a:extLst>
              <a:ext uri="{FF2B5EF4-FFF2-40B4-BE49-F238E27FC236}">
                <a16:creationId xmlns:a16="http://schemas.microsoft.com/office/drawing/2014/main" id="{033A4EF2-20F9-4200-8537-47FAD1642713}"/>
              </a:ext>
            </a:extLst>
          </p:cNvPr>
          <p:cNvCxnSpPr>
            <a:cxnSpLocks/>
            <a:stCxn id="16" idx="2"/>
            <a:endCxn id="12" idx="6"/>
          </p:cNvCxnSpPr>
          <p:nvPr/>
        </p:nvCxnSpPr>
        <p:spPr>
          <a:xfrm flipH="1">
            <a:off x="3142169" y="1578133"/>
            <a:ext cx="3859427" cy="565"/>
          </a:xfrm>
          <a:prstGeom prst="straightConnector1">
            <a:avLst/>
          </a:prstGeom>
          <a:noFill/>
          <a:ln w="25400" cap="flat" cmpd="sng">
            <a:solidFill>
              <a:schemeClr val="dk1"/>
            </a:solidFill>
            <a:prstDash val="solid"/>
            <a:round/>
            <a:headEnd type="none" w="sm" len="sm"/>
            <a:tailEnd type="none" w="sm" len="sm"/>
          </a:ln>
        </p:spPr>
      </p:cxnSp>
      <p:cxnSp>
        <p:nvCxnSpPr>
          <p:cNvPr id="14" name="Google Shape;226;p15">
            <a:extLst>
              <a:ext uri="{FF2B5EF4-FFF2-40B4-BE49-F238E27FC236}">
                <a16:creationId xmlns:a16="http://schemas.microsoft.com/office/drawing/2014/main" id="{28EC7B2D-52A4-42D3-80CC-CF03B217FC46}"/>
              </a:ext>
            </a:extLst>
          </p:cNvPr>
          <p:cNvCxnSpPr>
            <a:cxnSpLocks/>
            <a:stCxn id="17" idx="2"/>
            <a:endCxn id="16" idx="6"/>
          </p:cNvCxnSpPr>
          <p:nvPr/>
        </p:nvCxnSpPr>
        <p:spPr>
          <a:xfrm flipH="1">
            <a:off x="7190617" y="1544978"/>
            <a:ext cx="3696273" cy="33155"/>
          </a:xfrm>
          <a:prstGeom prst="straightConnector1">
            <a:avLst/>
          </a:prstGeom>
          <a:noFill/>
          <a:ln w="25400" cap="flat" cmpd="sng">
            <a:solidFill>
              <a:schemeClr val="dk1"/>
            </a:solidFill>
            <a:prstDash val="solid"/>
            <a:round/>
            <a:headEnd type="none" w="sm" len="sm"/>
            <a:tailEnd type="none" w="sm" len="sm"/>
          </a:ln>
        </p:spPr>
      </p:cxnSp>
      <p:sp>
        <p:nvSpPr>
          <p:cNvPr id="15" name="Google Shape;220;p15">
            <a:extLst>
              <a:ext uri="{FF2B5EF4-FFF2-40B4-BE49-F238E27FC236}">
                <a16:creationId xmlns:a16="http://schemas.microsoft.com/office/drawing/2014/main" id="{2B58F88D-8FDC-46F2-BD5D-D230EEC29EA0}"/>
              </a:ext>
            </a:extLst>
          </p:cNvPr>
          <p:cNvSpPr/>
          <p:nvPr/>
        </p:nvSpPr>
        <p:spPr>
          <a:xfrm>
            <a:off x="494088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6" name="Google Shape;220;p15">
            <a:extLst>
              <a:ext uri="{FF2B5EF4-FFF2-40B4-BE49-F238E27FC236}">
                <a16:creationId xmlns:a16="http://schemas.microsoft.com/office/drawing/2014/main" id="{8BECE90B-F979-47B6-8F4C-136DD2963510}"/>
              </a:ext>
            </a:extLst>
          </p:cNvPr>
          <p:cNvSpPr/>
          <p:nvPr/>
        </p:nvSpPr>
        <p:spPr>
          <a:xfrm>
            <a:off x="7001596" y="148812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7" name="Google Shape;220;p15">
            <a:extLst>
              <a:ext uri="{FF2B5EF4-FFF2-40B4-BE49-F238E27FC236}">
                <a16:creationId xmlns:a16="http://schemas.microsoft.com/office/drawing/2014/main" id="{3FFB5124-3E77-49E2-9316-577D981E977C}"/>
              </a:ext>
            </a:extLst>
          </p:cNvPr>
          <p:cNvSpPr/>
          <p:nvPr/>
        </p:nvSpPr>
        <p:spPr>
          <a:xfrm>
            <a:off x="10886888" y="1454966"/>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18" name="Google Shape;221;p15">
            <a:extLst>
              <a:ext uri="{FF2B5EF4-FFF2-40B4-BE49-F238E27FC236}">
                <a16:creationId xmlns:a16="http://schemas.microsoft.com/office/drawing/2014/main" id="{04AC80D0-8624-4677-B48A-83123320E477}"/>
              </a:ext>
            </a:extLst>
          </p:cNvPr>
          <p:cNvSpPr txBox="1"/>
          <p:nvPr/>
        </p:nvSpPr>
        <p:spPr>
          <a:xfrm>
            <a:off x="2410117" y="1783580"/>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January 1923</a:t>
            </a:r>
            <a:endParaRPr sz="1200" b="1" dirty="0">
              <a:solidFill>
                <a:schemeClr val="dk1"/>
              </a:solidFill>
              <a:latin typeface="Calibri"/>
              <a:ea typeface="Calibri"/>
              <a:cs typeface="Calibri"/>
              <a:sym typeface="Calibri"/>
            </a:endParaRPr>
          </a:p>
        </p:txBody>
      </p:sp>
      <p:sp>
        <p:nvSpPr>
          <p:cNvPr id="19" name="Google Shape;236;p15">
            <a:extLst>
              <a:ext uri="{FF2B5EF4-FFF2-40B4-BE49-F238E27FC236}">
                <a16:creationId xmlns:a16="http://schemas.microsoft.com/office/drawing/2014/main" id="{DBEF5585-7EFC-4941-ABE4-2A8EE7BAA614}"/>
              </a:ext>
            </a:extLst>
          </p:cNvPr>
          <p:cNvSpPr txBox="1"/>
          <p:nvPr/>
        </p:nvSpPr>
        <p:spPr>
          <a:xfrm>
            <a:off x="2420523" y="2302553"/>
            <a:ext cx="1315170" cy="935622"/>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The French Invasion of the Ruhr</a:t>
            </a:r>
            <a:endParaRPr sz="1200" b="1" dirty="0">
              <a:solidFill>
                <a:schemeClr val="dk1"/>
              </a:solidFill>
              <a:latin typeface="Calibri"/>
              <a:ea typeface="Calibri"/>
              <a:cs typeface="Calibri"/>
              <a:sym typeface="Calibri"/>
            </a:endParaRPr>
          </a:p>
        </p:txBody>
      </p:sp>
      <p:sp>
        <p:nvSpPr>
          <p:cNvPr id="20" name="Google Shape;242;p15">
            <a:extLst>
              <a:ext uri="{FF2B5EF4-FFF2-40B4-BE49-F238E27FC236}">
                <a16:creationId xmlns:a16="http://schemas.microsoft.com/office/drawing/2014/main" id="{F3888C1E-52CB-4740-BC49-D478E0217727}"/>
              </a:ext>
            </a:extLst>
          </p:cNvPr>
          <p:cNvSpPr txBox="1"/>
          <p:nvPr/>
        </p:nvSpPr>
        <p:spPr>
          <a:xfrm>
            <a:off x="2309364" y="3117262"/>
            <a:ext cx="1665609" cy="2991875"/>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An occupation of the industrial Ruhr region by French and Belgian troops took place when Germany failed to pay reparations to those countries.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Occupation was met with </a:t>
            </a:r>
            <a:r>
              <a:rPr lang="en-GB" sz="1200" b="1" dirty="0">
                <a:solidFill>
                  <a:schemeClr val="dk1"/>
                </a:solidFill>
                <a:latin typeface="Calibri"/>
                <a:ea typeface="Calibri"/>
                <a:cs typeface="Calibri"/>
                <a:sym typeface="Calibri"/>
              </a:rPr>
              <a:t>passive resistance </a:t>
            </a:r>
            <a:r>
              <a:rPr lang="en-GB" sz="1200" dirty="0">
                <a:solidFill>
                  <a:schemeClr val="dk1"/>
                </a:solidFill>
                <a:latin typeface="Calibri"/>
                <a:ea typeface="Calibri"/>
                <a:cs typeface="Calibri"/>
                <a:sym typeface="Calibri"/>
              </a:rPr>
              <a:t>with the German workers going on strike.</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To support the strikers, the government printed more money to pay them a wage. </a:t>
            </a:r>
            <a:endParaRPr sz="1200" dirty="0">
              <a:solidFill>
                <a:schemeClr val="dk1"/>
              </a:solidFill>
              <a:latin typeface="Calibri"/>
              <a:ea typeface="Calibri"/>
              <a:cs typeface="Calibri"/>
              <a:sym typeface="Calibri"/>
            </a:endParaRPr>
          </a:p>
        </p:txBody>
      </p:sp>
      <p:sp>
        <p:nvSpPr>
          <p:cNvPr id="21" name="Google Shape;221;p15">
            <a:extLst>
              <a:ext uri="{FF2B5EF4-FFF2-40B4-BE49-F238E27FC236}">
                <a16:creationId xmlns:a16="http://schemas.microsoft.com/office/drawing/2014/main" id="{E5F7F357-8C4F-435B-A82F-9CF39D52E85B}"/>
              </a:ext>
            </a:extLst>
          </p:cNvPr>
          <p:cNvSpPr txBox="1"/>
          <p:nvPr/>
        </p:nvSpPr>
        <p:spPr>
          <a:xfrm>
            <a:off x="4377809" y="1777628"/>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1923</a:t>
            </a:r>
            <a:endParaRPr sz="1200" b="1" dirty="0">
              <a:solidFill>
                <a:schemeClr val="dk1"/>
              </a:solidFill>
              <a:latin typeface="Calibri"/>
              <a:ea typeface="Calibri"/>
              <a:cs typeface="Calibri"/>
              <a:sym typeface="Calibri"/>
            </a:endParaRPr>
          </a:p>
        </p:txBody>
      </p:sp>
      <p:sp>
        <p:nvSpPr>
          <p:cNvPr id="22" name="Google Shape;236;p15">
            <a:extLst>
              <a:ext uri="{FF2B5EF4-FFF2-40B4-BE49-F238E27FC236}">
                <a16:creationId xmlns:a16="http://schemas.microsoft.com/office/drawing/2014/main" id="{02C9349F-7A42-42D3-A41D-2B50BA332237}"/>
              </a:ext>
            </a:extLst>
          </p:cNvPr>
          <p:cNvSpPr txBox="1"/>
          <p:nvPr/>
        </p:nvSpPr>
        <p:spPr>
          <a:xfrm>
            <a:off x="4384778" y="2344770"/>
            <a:ext cx="1315170" cy="325096"/>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Hyperinflation</a:t>
            </a:r>
            <a:endParaRPr sz="1200" b="1" dirty="0">
              <a:solidFill>
                <a:schemeClr val="dk1"/>
              </a:solidFill>
              <a:latin typeface="Calibri"/>
              <a:ea typeface="Calibri"/>
              <a:cs typeface="Calibri"/>
              <a:sym typeface="Calibri"/>
            </a:endParaRPr>
          </a:p>
        </p:txBody>
      </p:sp>
      <p:sp>
        <p:nvSpPr>
          <p:cNvPr id="24" name="Google Shape;221;p15">
            <a:extLst>
              <a:ext uri="{FF2B5EF4-FFF2-40B4-BE49-F238E27FC236}">
                <a16:creationId xmlns:a16="http://schemas.microsoft.com/office/drawing/2014/main" id="{DE9C9D0B-9F34-4CA2-A2C9-2E31A73DD91C}"/>
              </a:ext>
            </a:extLst>
          </p:cNvPr>
          <p:cNvSpPr txBox="1"/>
          <p:nvPr/>
        </p:nvSpPr>
        <p:spPr>
          <a:xfrm>
            <a:off x="6315969" y="1751609"/>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August 1923</a:t>
            </a:r>
            <a:endParaRPr sz="1200" b="1" dirty="0">
              <a:solidFill>
                <a:schemeClr val="dk1"/>
              </a:solidFill>
              <a:latin typeface="Calibri"/>
              <a:ea typeface="Calibri"/>
              <a:cs typeface="Calibri"/>
              <a:sym typeface="Calibri"/>
            </a:endParaRPr>
          </a:p>
        </p:txBody>
      </p:sp>
      <p:sp>
        <p:nvSpPr>
          <p:cNvPr id="25" name="Google Shape;236;p15">
            <a:extLst>
              <a:ext uri="{FF2B5EF4-FFF2-40B4-BE49-F238E27FC236}">
                <a16:creationId xmlns:a16="http://schemas.microsoft.com/office/drawing/2014/main" id="{6DDFD6ED-94CF-424E-BF81-E6509F446A50}"/>
              </a:ext>
            </a:extLst>
          </p:cNvPr>
          <p:cNvSpPr txBox="1"/>
          <p:nvPr/>
        </p:nvSpPr>
        <p:spPr>
          <a:xfrm>
            <a:off x="5993164" y="2322786"/>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Stresemann becomes Chancellor (until December) and Foreign Minister</a:t>
            </a:r>
            <a:endParaRPr sz="1200" b="1" dirty="0">
              <a:solidFill>
                <a:schemeClr val="dk1"/>
              </a:solidFill>
              <a:latin typeface="Calibri"/>
              <a:ea typeface="Calibri"/>
              <a:cs typeface="Calibri"/>
              <a:sym typeface="Calibri"/>
            </a:endParaRPr>
          </a:p>
        </p:txBody>
      </p:sp>
      <p:sp>
        <p:nvSpPr>
          <p:cNvPr id="27" name="Google Shape;221;p15">
            <a:extLst>
              <a:ext uri="{FF2B5EF4-FFF2-40B4-BE49-F238E27FC236}">
                <a16:creationId xmlns:a16="http://schemas.microsoft.com/office/drawing/2014/main" id="{46C9BFC8-3922-40B1-9C74-ACA6BDD1D3B3}"/>
              </a:ext>
            </a:extLst>
          </p:cNvPr>
          <p:cNvSpPr txBox="1"/>
          <p:nvPr/>
        </p:nvSpPr>
        <p:spPr>
          <a:xfrm>
            <a:off x="10323813" y="1783580"/>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latin typeface="Calibri"/>
                <a:ea typeface="Calibri"/>
                <a:cs typeface="Calibri"/>
                <a:sym typeface="Calibri"/>
              </a:rPr>
              <a:t>15 November 1923</a:t>
            </a:r>
            <a:endParaRPr sz="1200" b="1" dirty="0">
              <a:solidFill>
                <a:schemeClr val="dk1"/>
              </a:solidFill>
              <a:latin typeface="Calibri"/>
              <a:ea typeface="Calibri"/>
              <a:cs typeface="Calibri"/>
              <a:sym typeface="Calibri"/>
            </a:endParaRPr>
          </a:p>
        </p:txBody>
      </p:sp>
      <p:sp>
        <p:nvSpPr>
          <p:cNvPr id="28" name="Google Shape;236;p15">
            <a:extLst>
              <a:ext uri="{FF2B5EF4-FFF2-40B4-BE49-F238E27FC236}">
                <a16:creationId xmlns:a16="http://schemas.microsoft.com/office/drawing/2014/main" id="{EBA254C8-5055-4062-9AD9-7EE5EBE0D37F}"/>
              </a:ext>
            </a:extLst>
          </p:cNvPr>
          <p:cNvSpPr txBox="1"/>
          <p:nvPr/>
        </p:nvSpPr>
        <p:spPr>
          <a:xfrm>
            <a:off x="10246337" y="2335373"/>
            <a:ext cx="1470125" cy="330010"/>
          </a:xfrm>
          <a:prstGeom prst="rect">
            <a:avLst/>
          </a:prstGeom>
          <a:noFill/>
          <a:ln>
            <a:noFill/>
          </a:ln>
        </p:spPr>
        <p:txBody>
          <a:bodyPr spcFirstLastPara="1" wrap="square" lIns="91425" tIns="45700" rIns="91425" bIns="45700" anchor="t" anchorCtr="0">
            <a:noAutofit/>
          </a:bodyPr>
          <a:lstStyle/>
          <a:p>
            <a:pPr algn="ctr"/>
            <a:r>
              <a:rPr lang="en-GB" sz="1200" b="1" dirty="0" err="1">
                <a:solidFill>
                  <a:schemeClr val="dk1"/>
                </a:solidFill>
                <a:latin typeface="Calibri"/>
                <a:ea typeface="Calibri"/>
                <a:cs typeface="Calibri"/>
                <a:sym typeface="Calibri"/>
              </a:rPr>
              <a:t>Rentenmark</a:t>
            </a:r>
            <a:r>
              <a:rPr lang="en-GB" sz="1200" b="1" dirty="0">
                <a:solidFill>
                  <a:schemeClr val="dk1"/>
                </a:solidFill>
                <a:latin typeface="Calibri"/>
                <a:ea typeface="Calibri"/>
                <a:cs typeface="Calibri"/>
                <a:sym typeface="Calibri"/>
              </a:rPr>
              <a:t> Introduced</a:t>
            </a:r>
            <a:endParaRPr sz="1200" b="1" dirty="0">
              <a:solidFill>
                <a:schemeClr val="dk1"/>
              </a:solidFill>
              <a:latin typeface="Calibri"/>
              <a:ea typeface="Calibri"/>
              <a:cs typeface="Calibri"/>
              <a:sym typeface="Calibri"/>
            </a:endParaRPr>
          </a:p>
        </p:txBody>
      </p:sp>
      <p:sp>
        <p:nvSpPr>
          <p:cNvPr id="32" name="Google Shape;242;p15">
            <a:extLst>
              <a:ext uri="{FF2B5EF4-FFF2-40B4-BE49-F238E27FC236}">
                <a16:creationId xmlns:a16="http://schemas.microsoft.com/office/drawing/2014/main" id="{F943AF15-AC4A-42EF-99F0-A0021741CF15}"/>
              </a:ext>
            </a:extLst>
          </p:cNvPr>
          <p:cNvSpPr txBox="1"/>
          <p:nvPr/>
        </p:nvSpPr>
        <p:spPr>
          <a:xfrm>
            <a:off x="4156917" y="3117261"/>
            <a:ext cx="1818517" cy="3103917"/>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The strike meant less goods being produced. The extra money in circulation plus the collapse in production caused hyperinflation (money lost its value).</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People with savings or those on a fixed income found themselves penniless.</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In November 1923, </a:t>
            </a:r>
            <a:br>
              <a:rPr lang="en-GB" sz="1200" dirty="0">
                <a:solidFill>
                  <a:schemeClr val="dk1"/>
                </a:solidFill>
                <a:latin typeface="Calibri"/>
                <a:ea typeface="Calibri"/>
                <a:cs typeface="Calibri"/>
                <a:sym typeface="Calibri"/>
              </a:rPr>
            </a:br>
            <a:r>
              <a:rPr lang="en-GB" sz="1200" dirty="0">
                <a:solidFill>
                  <a:schemeClr val="dk1"/>
                </a:solidFill>
                <a:latin typeface="Calibri"/>
                <a:ea typeface="Calibri"/>
                <a:cs typeface="Calibri"/>
                <a:sym typeface="Calibri"/>
              </a:rPr>
              <a:t>£1 = one-thousand, six-hundred and eighty trillion marks.</a:t>
            </a:r>
            <a:br>
              <a:rPr lang="en-GB" sz="1200" dirty="0">
                <a:solidFill>
                  <a:schemeClr val="dk1"/>
                </a:solidFill>
                <a:latin typeface="Calibri"/>
                <a:ea typeface="Calibri"/>
                <a:cs typeface="Calibri"/>
                <a:sym typeface="Calibri"/>
              </a:rPr>
            </a:br>
            <a:r>
              <a:rPr lang="en-GB" sz="1200" dirty="0">
                <a:solidFill>
                  <a:schemeClr val="dk1"/>
                </a:solidFill>
                <a:latin typeface="Calibri"/>
                <a:ea typeface="Calibri"/>
                <a:cs typeface="Calibri"/>
                <a:sym typeface="Calibri"/>
              </a:rPr>
              <a:t>1,680,800,000,000,000</a:t>
            </a:r>
            <a:endParaRPr sz="1200" dirty="0">
              <a:solidFill>
                <a:schemeClr val="dk1"/>
              </a:solidFill>
              <a:latin typeface="Calibri"/>
              <a:ea typeface="Calibri"/>
              <a:cs typeface="Calibri"/>
              <a:sym typeface="Calibri"/>
            </a:endParaRPr>
          </a:p>
        </p:txBody>
      </p:sp>
      <p:sp>
        <p:nvSpPr>
          <p:cNvPr id="33" name="Google Shape;242;p15">
            <a:extLst>
              <a:ext uri="{FF2B5EF4-FFF2-40B4-BE49-F238E27FC236}">
                <a16:creationId xmlns:a16="http://schemas.microsoft.com/office/drawing/2014/main" id="{9ACFC308-B5C4-4D39-9D5E-4752FECDA001}"/>
              </a:ext>
            </a:extLst>
          </p:cNvPr>
          <p:cNvSpPr txBox="1"/>
          <p:nvPr/>
        </p:nvSpPr>
        <p:spPr>
          <a:xfrm>
            <a:off x="6157378" y="3128042"/>
            <a:ext cx="1754504" cy="3103916"/>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In August Gustav Stresemann became both Chancellor and Foreign Minister.</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His government would collapse by November but he continued on as Foreign Minister until his death in 1929, playing a big role in securing American help in Weimar’s recovery.</a:t>
            </a:r>
            <a:endParaRPr sz="1200" dirty="0">
              <a:solidFill>
                <a:schemeClr val="dk1"/>
              </a:solidFill>
              <a:latin typeface="Calibri"/>
              <a:ea typeface="Calibri"/>
              <a:cs typeface="Calibri"/>
              <a:sym typeface="Calibri"/>
            </a:endParaRPr>
          </a:p>
        </p:txBody>
      </p:sp>
      <p:sp>
        <p:nvSpPr>
          <p:cNvPr id="34" name="Google Shape;242;p15">
            <a:extLst>
              <a:ext uri="{FF2B5EF4-FFF2-40B4-BE49-F238E27FC236}">
                <a16:creationId xmlns:a16="http://schemas.microsoft.com/office/drawing/2014/main" id="{651DE1E9-EF88-44E3-AD14-96884AD8FDF6}"/>
              </a:ext>
            </a:extLst>
          </p:cNvPr>
          <p:cNvSpPr txBox="1"/>
          <p:nvPr/>
        </p:nvSpPr>
        <p:spPr>
          <a:xfrm>
            <a:off x="9867654" y="3128042"/>
            <a:ext cx="2038467" cy="3417051"/>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By November 1923 the value of the German mark had been destroyed. </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Stresemann introduced a temporary currency – the </a:t>
            </a:r>
            <a:r>
              <a:rPr lang="en-GB" sz="1200" dirty="0" err="1">
                <a:solidFill>
                  <a:schemeClr val="dk1"/>
                </a:solidFill>
                <a:latin typeface="Calibri"/>
                <a:ea typeface="Calibri"/>
                <a:cs typeface="Calibri"/>
                <a:sym typeface="Calibri"/>
              </a:rPr>
              <a:t>Rentenmark</a:t>
            </a:r>
            <a:r>
              <a:rPr lang="en-GB" sz="1200" dirty="0">
                <a:solidFill>
                  <a:schemeClr val="dk1"/>
                </a:solidFill>
                <a:latin typeface="Calibri"/>
                <a:ea typeface="Calibri"/>
                <a:cs typeface="Calibri"/>
                <a:sym typeface="Calibri"/>
              </a:rPr>
              <a:t> – which was based on property values. This aimed to restore confidence in German currency.</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After approximately a year the </a:t>
            </a:r>
            <a:r>
              <a:rPr lang="en-GB" sz="1200" dirty="0" err="1">
                <a:solidFill>
                  <a:schemeClr val="dk1"/>
                </a:solidFill>
                <a:latin typeface="Calibri"/>
                <a:ea typeface="Calibri"/>
                <a:cs typeface="Calibri"/>
                <a:sym typeface="Calibri"/>
              </a:rPr>
              <a:t>Rentenmark</a:t>
            </a:r>
            <a:r>
              <a:rPr lang="en-GB" sz="1200" dirty="0">
                <a:solidFill>
                  <a:schemeClr val="dk1"/>
                </a:solidFill>
                <a:latin typeface="Calibri"/>
                <a:ea typeface="Calibri"/>
                <a:cs typeface="Calibri"/>
                <a:sym typeface="Calibri"/>
              </a:rPr>
              <a:t> was converted into the Reichsmark, a new currency backed by gold reserves. After this, the republic began to see the signs of recovery.</a:t>
            </a:r>
          </a:p>
        </p:txBody>
      </p:sp>
      <p:sp>
        <p:nvSpPr>
          <p:cNvPr id="35" name="Google Shape;220;p15">
            <a:extLst>
              <a:ext uri="{FF2B5EF4-FFF2-40B4-BE49-F238E27FC236}">
                <a16:creationId xmlns:a16="http://schemas.microsoft.com/office/drawing/2014/main" id="{E58FB241-F27E-429C-8DCC-FF94E0544848}"/>
              </a:ext>
            </a:extLst>
          </p:cNvPr>
          <p:cNvSpPr/>
          <p:nvPr/>
        </p:nvSpPr>
        <p:spPr>
          <a:xfrm>
            <a:off x="8823379" y="1477341"/>
            <a:ext cx="189021" cy="180020"/>
          </a:xfrm>
          <a:prstGeom prst="ellipse">
            <a:avLst/>
          </a:prstGeom>
          <a:solidFill>
            <a:schemeClr val="bg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36" name="Google Shape;221;p15">
            <a:extLst>
              <a:ext uri="{FF2B5EF4-FFF2-40B4-BE49-F238E27FC236}">
                <a16:creationId xmlns:a16="http://schemas.microsoft.com/office/drawing/2014/main" id="{ACCD7C9C-1EE8-459A-9EA1-99FD24D25043}"/>
              </a:ext>
            </a:extLst>
          </p:cNvPr>
          <p:cNvSpPr txBox="1"/>
          <p:nvPr/>
        </p:nvSpPr>
        <p:spPr>
          <a:xfrm>
            <a:off x="8260302" y="1740829"/>
            <a:ext cx="1315170" cy="298761"/>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8-9 November 1923</a:t>
            </a:r>
          </a:p>
        </p:txBody>
      </p:sp>
      <p:sp>
        <p:nvSpPr>
          <p:cNvPr id="37" name="Google Shape;236;p15">
            <a:extLst>
              <a:ext uri="{FF2B5EF4-FFF2-40B4-BE49-F238E27FC236}">
                <a16:creationId xmlns:a16="http://schemas.microsoft.com/office/drawing/2014/main" id="{EAFFC77B-8E37-4479-8735-649D45986B8E}"/>
              </a:ext>
            </a:extLst>
          </p:cNvPr>
          <p:cNvSpPr txBox="1"/>
          <p:nvPr/>
        </p:nvSpPr>
        <p:spPr>
          <a:xfrm>
            <a:off x="7937497" y="2312006"/>
            <a:ext cx="2038468" cy="805823"/>
          </a:xfrm>
          <a:prstGeom prst="rect">
            <a:avLst/>
          </a:prstGeom>
          <a:noFill/>
          <a:ln>
            <a:noFill/>
          </a:ln>
        </p:spPr>
        <p:txBody>
          <a:bodyPr spcFirstLastPara="1" wrap="square" lIns="91425" tIns="45700" rIns="91425" bIns="45700" anchor="t" anchorCtr="0">
            <a:noAutofit/>
          </a:bodyPr>
          <a:lstStyle/>
          <a:p>
            <a:pPr algn="ctr"/>
            <a:r>
              <a:rPr lang="en-GB" sz="1200" b="1" dirty="0">
                <a:solidFill>
                  <a:schemeClr val="dk1"/>
                </a:solidFill>
                <a:ea typeface="Calibri"/>
                <a:cs typeface="Calibri"/>
                <a:sym typeface="Calibri"/>
              </a:rPr>
              <a:t>Munich Putsch</a:t>
            </a:r>
          </a:p>
        </p:txBody>
      </p:sp>
      <p:sp>
        <p:nvSpPr>
          <p:cNvPr id="38" name="Google Shape;242;p15">
            <a:extLst>
              <a:ext uri="{FF2B5EF4-FFF2-40B4-BE49-F238E27FC236}">
                <a16:creationId xmlns:a16="http://schemas.microsoft.com/office/drawing/2014/main" id="{A6AD0D2C-4E61-415B-93E6-9578A4730DFA}"/>
              </a:ext>
            </a:extLst>
          </p:cNvPr>
          <p:cNvSpPr txBox="1"/>
          <p:nvPr/>
        </p:nvSpPr>
        <p:spPr>
          <a:xfrm>
            <a:off x="8101711" y="3117262"/>
            <a:ext cx="1754504" cy="3103916"/>
          </a:xfrm>
          <a:prstGeom prst="rect">
            <a:avLst/>
          </a:prstGeom>
          <a:noFill/>
          <a:ln>
            <a:noFill/>
          </a:ln>
        </p:spPr>
        <p:txBody>
          <a:bodyPr spcFirstLastPara="1" wrap="square" lIns="91425" tIns="45700" rIns="91425" bIns="45700" anchor="t" anchorCtr="0">
            <a:noAutofit/>
          </a:bodyPr>
          <a:lstStyle/>
          <a:p>
            <a:pPr algn="ctr"/>
            <a:r>
              <a:rPr lang="en-GB" sz="1200" dirty="0">
                <a:solidFill>
                  <a:schemeClr val="dk1"/>
                </a:solidFill>
                <a:latin typeface="Calibri"/>
                <a:ea typeface="Calibri"/>
                <a:cs typeface="Calibri"/>
                <a:sym typeface="Calibri"/>
              </a:rPr>
              <a:t>Hitler seized on the chaos that had taken hold of Germany in 1923 and attempted to overthrow the government in Bavaria (southern Germany).</a:t>
            </a:r>
          </a:p>
          <a:p>
            <a:pPr algn="ctr"/>
            <a:endParaRPr lang="en-GB" sz="1200" dirty="0">
              <a:solidFill>
                <a:schemeClr val="dk1"/>
              </a:solidFill>
              <a:latin typeface="Calibri"/>
              <a:ea typeface="Calibri"/>
              <a:cs typeface="Calibri"/>
              <a:sym typeface="Calibri"/>
            </a:endParaRPr>
          </a:p>
          <a:p>
            <a:pPr algn="ctr"/>
            <a:r>
              <a:rPr lang="en-GB" sz="1200" dirty="0">
                <a:solidFill>
                  <a:schemeClr val="dk1"/>
                </a:solidFill>
                <a:latin typeface="Calibri"/>
                <a:ea typeface="Calibri"/>
                <a:cs typeface="Calibri"/>
                <a:sym typeface="Calibri"/>
              </a:rPr>
              <a:t>The putsch was foiled and Hitler was arrested and tried for treason. However the trial gained Hitler publicity nationwide. </a:t>
            </a:r>
            <a:endParaRPr sz="1200" dirty="0">
              <a:solidFill>
                <a:schemeClr val="dk1"/>
              </a:solidFill>
              <a:latin typeface="Calibri"/>
              <a:ea typeface="Calibri"/>
              <a:cs typeface="Calibri"/>
              <a:sym typeface="Calibri"/>
            </a:endParaRPr>
          </a:p>
        </p:txBody>
      </p:sp>
      <p:pic>
        <p:nvPicPr>
          <p:cNvPr id="39" name="Picture 2" descr="https://static.thenounproject.com/png/1292433-200.png">
            <a:extLst>
              <a:ext uri="{FF2B5EF4-FFF2-40B4-BE49-F238E27FC236}">
                <a16:creationId xmlns:a16="http://schemas.microsoft.com/office/drawing/2014/main" id="{A0D2989D-27ED-4162-B561-A4F1510F1F7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3196" y="475743"/>
            <a:ext cx="1010964" cy="1010964"/>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4" descr="https://static.thenounproject.com/png/24190-200.png">
            <a:extLst>
              <a:ext uri="{FF2B5EF4-FFF2-40B4-BE49-F238E27FC236}">
                <a16:creationId xmlns:a16="http://schemas.microsoft.com/office/drawing/2014/main" id="{F210F636-4800-462E-977B-49237532DA0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6878" y="702155"/>
            <a:ext cx="581651" cy="581651"/>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4" descr="Gustav Stresemann History WWII Weimar Secondary Black and White RGB">
            <a:extLst>
              <a:ext uri="{FF2B5EF4-FFF2-40B4-BE49-F238E27FC236}">
                <a16:creationId xmlns:a16="http://schemas.microsoft.com/office/drawing/2014/main" id="{3861E939-47E1-430F-86AB-93FCE78B3D62}"/>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31232" r="37579" b="18492"/>
          <a:stretch/>
        </p:blipFill>
        <p:spPr bwMode="auto">
          <a:xfrm>
            <a:off x="6839368" y="669787"/>
            <a:ext cx="525991" cy="687296"/>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6" descr="https://static.thenounproject.com/png/2884552-200.png">
            <a:extLst>
              <a:ext uri="{FF2B5EF4-FFF2-40B4-BE49-F238E27FC236}">
                <a16:creationId xmlns:a16="http://schemas.microsoft.com/office/drawing/2014/main" id="{C7A6647C-EEE5-4742-9B2A-C006B5E409E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45493" y="805952"/>
            <a:ext cx="544791" cy="54479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https://static.thenounproject.com/png/986742-200.png">
            <a:extLst>
              <a:ext uri="{FF2B5EF4-FFF2-40B4-BE49-F238E27FC236}">
                <a16:creationId xmlns:a16="http://schemas.microsoft.com/office/drawing/2014/main" id="{36ADC946-3B95-4B54-913A-CBF795F7C4D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726994" y="833914"/>
            <a:ext cx="508805" cy="508805"/>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https://static.thenounproject.com/png/303160-200.png">
            <a:extLst>
              <a:ext uri="{FF2B5EF4-FFF2-40B4-BE49-F238E27FC236}">
                <a16:creationId xmlns:a16="http://schemas.microsoft.com/office/drawing/2014/main" id="{7FADAB88-0294-41C3-B78B-9ACF7BCC306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090269" y="673657"/>
            <a:ext cx="447635" cy="447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48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A149B40C-E856-4F64-9621-78F1A695DA42}"/>
              </a:ext>
            </a:extLst>
          </p:cNvPr>
          <p:cNvCxnSpPr>
            <a:cxnSpLocks/>
            <a:stCxn id="21" idx="1"/>
            <a:endCxn id="9" idx="3"/>
          </p:cNvCxnSpPr>
          <p:nvPr/>
        </p:nvCxnSpPr>
        <p:spPr>
          <a:xfrm flipH="1">
            <a:off x="7600952" y="3429000"/>
            <a:ext cx="258914"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7"/>
            <a:ext cx="9805259" cy="391539"/>
          </a:xfrm>
          <a:prstGeom prst="rect">
            <a:avLst/>
          </a:prstGeom>
          <a:solidFill>
            <a:srgbClr val="FF0000"/>
          </a:solidFill>
          <a:ln>
            <a:noFill/>
          </a:ln>
        </p:spPr>
        <p:txBody>
          <a:bodyPr spcFirstLastPara="1" wrap="square" lIns="91425" tIns="45700" rIns="91425" bIns="45700" anchor="t" anchorCtr="0">
            <a:noAutofit/>
          </a:bodyPr>
          <a:lstStyle/>
          <a:p>
            <a:r>
              <a:rPr lang="en-GB" sz="1600" b="1" dirty="0">
                <a:solidFill>
                  <a:schemeClr val="lt1"/>
                </a:solidFill>
                <a:latin typeface="Calibri"/>
                <a:ea typeface="Calibri"/>
                <a:cs typeface="Calibri"/>
                <a:sym typeface="Calibri"/>
              </a:rPr>
              <a:t>GCSE History Knowledge Organiser: Weimar &amp; Nazi Germany – Why did the Weimar Republic recover after 1923?</a:t>
            </a:r>
            <a:endParaRPr sz="1600" b="1" dirty="0">
              <a:solidFill>
                <a:schemeClr val="lt1"/>
              </a:solidFill>
              <a:latin typeface="Calibri"/>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8817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351337" cy="6592655"/>
          </a:xfrm>
          <a:prstGeom prst="rect">
            <a:avLst/>
          </a:prstGeom>
          <a:noFill/>
          <a:ln>
            <a:noFill/>
          </a:ln>
        </p:spPr>
        <p:txBody>
          <a:bodyPr spcFirstLastPara="1" wrap="square" lIns="91425" tIns="45700" rIns="91425" bIns="45700" anchor="t" anchorCtr="0">
            <a:noAutofit/>
          </a:bodyPr>
          <a:lstStyle/>
          <a:p>
            <a:r>
              <a:rPr lang="en-GB" sz="1200" b="1" u="sng" dirty="0">
                <a:solidFill>
                  <a:schemeClr val="dk1"/>
                </a:solidFill>
                <a:ea typeface="Calibri"/>
                <a:cs typeface="Calibri"/>
                <a:sym typeface="Calibri"/>
              </a:rPr>
              <a:t>Key Dates:</a:t>
            </a:r>
            <a:endParaRPr lang="en-GB" sz="1200" b="1" u="sng" dirty="0">
              <a:solidFill>
                <a:schemeClr val="dk1"/>
              </a:solidFill>
              <a:cs typeface="Calibri"/>
              <a:sym typeface="Calibri"/>
            </a:endParaRPr>
          </a:p>
          <a:p>
            <a:r>
              <a:rPr lang="en-GB" sz="1200" b="1" dirty="0">
                <a:solidFill>
                  <a:schemeClr val="dk1"/>
                </a:solidFill>
                <a:cs typeface="Calibri"/>
                <a:sym typeface="Calibri"/>
              </a:rPr>
              <a:t>Nov 1923 – </a:t>
            </a:r>
            <a:r>
              <a:rPr lang="en-GB" sz="1200" dirty="0">
                <a:solidFill>
                  <a:schemeClr val="dk1"/>
                </a:solidFill>
                <a:cs typeface="Calibri"/>
                <a:sym typeface="Calibri"/>
              </a:rPr>
              <a:t>Introduction of the </a:t>
            </a:r>
            <a:r>
              <a:rPr lang="en-GB" sz="1200" dirty="0" err="1">
                <a:solidFill>
                  <a:schemeClr val="dk1"/>
                </a:solidFill>
                <a:cs typeface="Calibri"/>
                <a:sym typeface="Calibri"/>
              </a:rPr>
              <a:t>Rentenmark</a:t>
            </a:r>
            <a:endParaRPr lang="en-GB" sz="1200" dirty="0">
              <a:solidFill>
                <a:schemeClr val="dk1"/>
              </a:solidFill>
              <a:cs typeface="Calibri"/>
              <a:sym typeface="Calibri"/>
            </a:endParaRPr>
          </a:p>
          <a:p>
            <a:endParaRPr lang="en-GB" sz="1200" b="1" dirty="0">
              <a:solidFill>
                <a:schemeClr val="dk1"/>
              </a:solidFill>
              <a:cs typeface="Calibri"/>
              <a:sym typeface="Calibri"/>
            </a:endParaRPr>
          </a:p>
          <a:p>
            <a:r>
              <a:rPr lang="en-GB" sz="1200" b="1" dirty="0">
                <a:solidFill>
                  <a:schemeClr val="dk1"/>
                </a:solidFill>
                <a:cs typeface="Calibri"/>
                <a:sym typeface="Calibri"/>
              </a:rPr>
              <a:t>Sept 1924 – </a:t>
            </a:r>
            <a:r>
              <a:rPr lang="en-GB" sz="1200" dirty="0">
                <a:solidFill>
                  <a:schemeClr val="dk1"/>
                </a:solidFill>
                <a:cs typeface="Calibri"/>
                <a:sym typeface="Calibri"/>
              </a:rPr>
              <a:t>Dawes Plan goes into effect</a:t>
            </a:r>
          </a:p>
          <a:p>
            <a:endParaRPr lang="en-GB" sz="1200" b="1" dirty="0">
              <a:solidFill>
                <a:schemeClr val="dk1"/>
              </a:solidFill>
              <a:cs typeface="Calibri"/>
              <a:sym typeface="Calibri"/>
            </a:endParaRPr>
          </a:p>
          <a:p>
            <a:r>
              <a:rPr lang="en-GB" sz="1200" b="1" dirty="0">
                <a:solidFill>
                  <a:schemeClr val="dk1"/>
                </a:solidFill>
                <a:cs typeface="Calibri"/>
                <a:sym typeface="Calibri"/>
              </a:rPr>
              <a:t>1924 – </a:t>
            </a:r>
            <a:r>
              <a:rPr lang="en-GB" sz="1200" dirty="0">
                <a:solidFill>
                  <a:schemeClr val="dk1"/>
                </a:solidFill>
                <a:cs typeface="Calibri"/>
                <a:sym typeface="Calibri"/>
              </a:rPr>
              <a:t>Reichsmark introduced as Germany’s new permanent currency</a:t>
            </a:r>
          </a:p>
          <a:p>
            <a:endParaRPr lang="en-GB" sz="1200" b="1" dirty="0">
              <a:solidFill>
                <a:schemeClr val="dk1"/>
              </a:solidFill>
              <a:cs typeface="Calibri"/>
              <a:sym typeface="Calibri"/>
            </a:endParaRPr>
          </a:p>
          <a:p>
            <a:r>
              <a:rPr lang="en-GB" sz="1200" b="1" dirty="0">
                <a:solidFill>
                  <a:schemeClr val="dk1"/>
                </a:solidFill>
                <a:cs typeface="Calibri"/>
                <a:sym typeface="Calibri"/>
              </a:rPr>
              <a:t>1925 – </a:t>
            </a:r>
            <a:r>
              <a:rPr lang="en-GB" sz="1200" dirty="0">
                <a:solidFill>
                  <a:schemeClr val="dk1"/>
                </a:solidFill>
                <a:cs typeface="Calibri"/>
                <a:sym typeface="Calibri"/>
              </a:rPr>
              <a:t>Locarno Pact</a:t>
            </a:r>
          </a:p>
          <a:p>
            <a:endParaRPr lang="en-GB" sz="1200" dirty="0">
              <a:solidFill>
                <a:schemeClr val="dk1"/>
              </a:solidFill>
              <a:cs typeface="Calibri"/>
              <a:sym typeface="Calibri"/>
            </a:endParaRPr>
          </a:p>
          <a:p>
            <a:r>
              <a:rPr lang="en-GB" sz="1200" b="1" dirty="0">
                <a:solidFill>
                  <a:schemeClr val="dk1"/>
                </a:solidFill>
                <a:cs typeface="Calibri"/>
                <a:sym typeface="Calibri"/>
              </a:rPr>
              <a:t>1925 – </a:t>
            </a:r>
            <a:r>
              <a:rPr lang="en-GB" sz="1200" dirty="0">
                <a:solidFill>
                  <a:schemeClr val="dk1"/>
                </a:solidFill>
                <a:cs typeface="Calibri"/>
                <a:sym typeface="Calibri"/>
              </a:rPr>
              <a:t>Hindenburg elected President</a:t>
            </a:r>
          </a:p>
          <a:p>
            <a:endParaRPr lang="en-GB" sz="1200" b="1" dirty="0">
              <a:solidFill>
                <a:schemeClr val="dk1"/>
              </a:solidFill>
              <a:cs typeface="Calibri"/>
              <a:sym typeface="Calibri"/>
            </a:endParaRPr>
          </a:p>
          <a:p>
            <a:r>
              <a:rPr lang="en-GB" sz="1200" b="1" dirty="0">
                <a:solidFill>
                  <a:schemeClr val="dk1"/>
                </a:solidFill>
                <a:cs typeface="Calibri"/>
                <a:sym typeface="Calibri"/>
              </a:rPr>
              <a:t>1926 – </a:t>
            </a:r>
            <a:r>
              <a:rPr lang="en-GB" sz="1200" dirty="0">
                <a:solidFill>
                  <a:schemeClr val="dk1"/>
                </a:solidFill>
                <a:cs typeface="Calibri"/>
                <a:sym typeface="Calibri"/>
              </a:rPr>
              <a:t>Germany joins the League of Nations</a:t>
            </a:r>
          </a:p>
          <a:p>
            <a:endParaRPr lang="en-GB" sz="1200" b="1" dirty="0">
              <a:solidFill>
                <a:schemeClr val="dk1"/>
              </a:solidFill>
              <a:cs typeface="Calibri"/>
              <a:sym typeface="Calibri"/>
            </a:endParaRPr>
          </a:p>
          <a:p>
            <a:r>
              <a:rPr lang="en-GB" sz="1200" b="1" dirty="0">
                <a:solidFill>
                  <a:schemeClr val="dk1"/>
                </a:solidFill>
                <a:cs typeface="Calibri"/>
                <a:sym typeface="Calibri"/>
              </a:rPr>
              <a:t>1927 – </a:t>
            </a:r>
            <a:r>
              <a:rPr lang="en-GB" sz="1200" dirty="0">
                <a:solidFill>
                  <a:schemeClr val="dk1"/>
                </a:solidFill>
                <a:cs typeface="Calibri"/>
                <a:sym typeface="Calibri"/>
              </a:rPr>
              <a:t>Allied troops withdrew from the west bank of the Rhine, five years early.</a:t>
            </a:r>
            <a:endParaRPr lang="en-GB" sz="1200" b="1" dirty="0">
              <a:solidFill>
                <a:schemeClr val="dk1"/>
              </a:solidFill>
              <a:cs typeface="Calibri"/>
              <a:sym typeface="Calibri"/>
            </a:endParaRPr>
          </a:p>
          <a:p>
            <a:endParaRPr lang="en-GB" sz="1200" b="1" dirty="0">
              <a:solidFill>
                <a:schemeClr val="dk1"/>
              </a:solidFill>
              <a:cs typeface="Calibri"/>
              <a:sym typeface="Calibri"/>
            </a:endParaRPr>
          </a:p>
          <a:p>
            <a:r>
              <a:rPr lang="en-GB" sz="1200" b="1" dirty="0">
                <a:solidFill>
                  <a:schemeClr val="dk1"/>
                </a:solidFill>
                <a:cs typeface="Calibri"/>
                <a:sym typeface="Calibri"/>
              </a:rPr>
              <a:t>1929 – </a:t>
            </a:r>
            <a:r>
              <a:rPr lang="en-GB" sz="1200" dirty="0">
                <a:solidFill>
                  <a:schemeClr val="dk1"/>
                </a:solidFill>
                <a:cs typeface="Calibri"/>
                <a:sym typeface="Calibri"/>
              </a:rPr>
              <a:t>Young Plan agreed</a:t>
            </a:r>
            <a:endParaRPr lang="en-GB" sz="1200" b="1" dirty="0">
              <a:solidFill>
                <a:schemeClr val="dk1"/>
              </a:solidFill>
              <a:cs typeface="Calibri"/>
              <a:sym typeface="Calibri"/>
            </a:endParaRPr>
          </a:p>
          <a:p>
            <a:endParaRPr lang="en-GB" sz="12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5343527" y="2967335"/>
            <a:ext cx="2257425" cy="923330"/>
          </a:xfrm>
          <a:prstGeom prst="rect">
            <a:avLst/>
          </a:prstGeom>
          <a:noFill/>
          <a:ln>
            <a:solidFill>
              <a:schemeClr val="tx1"/>
            </a:solidFill>
          </a:ln>
        </p:spPr>
        <p:txBody>
          <a:bodyPr wrap="square" rtlCol="0">
            <a:spAutoFit/>
          </a:bodyPr>
          <a:lstStyle/>
          <a:p>
            <a:pPr algn="ctr"/>
            <a:r>
              <a:rPr lang="en-US" dirty="0"/>
              <a:t>Why did the Weimar Republic recover after 1923?</a:t>
            </a:r>
            <a:endParaRPr lang="en-GB" dirty="0"/>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1"/>
            <a:endCxn id="23" idx="3"/>
          </p:cNvCxnSpPr>
          <p:nvPr/>
        </p:nvCxnSpPr>
        <p:spPr>
          <a:xfrm flipH="1" flipV="1">
            <a:off x="5077521" y="3424982"/>
            <a:ext cx="266006" cy="40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flipH="1">
            <a:off x="5753976" y="3890665"/>
            <a:ext cx="718264" cy="566135"/>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726DC3-3E69-4F4D-9F0A-4BE032890A13}"/>
              </a:ext>
            </a:extLst>
          </p:cNvPr>
          <p:cNvSpPr txBox="1"/>
          <p:nvPr/>
        </p:nvSpPr>
        <p:spPr>
          <a:xfrm>
            <a:off x="7859866" y="3167390"/>
            <a:ext cx="1500187" cy="523220"/>
          </a:xfrm>
          <a:prstGeom prst="rect">
            <a:avLst/>
          </a:prstGeom>
          <a:noFill/>
          <a:ln>
            <a:solidFill>
              <a:schemeClr val="tx1"/>
            </a:solidFill>
          </a:ln>
        </p:spPr>
        <p:txBody>
          <a:bodyPr wrap="square" rtlCol="0">
            <a:spAutoFit/>
          </a:bodyPr>
          <a:lstStyle/>
          <a:p>
            <a:pPr algn="ctr"/>
            <a:r>
              <a:rPr lang="en-GB" sz="1400" dirty="0"/>
              <a:t>American Assistance</a:t>
            </a:r>
          </a:p>
        </p:txBody>
      </p:sp>
      <p:sp>
        <p:nvSpPr>
          <p:cNvPr id="23" name="TextBox 22">
            <a:extLst>
              <a:ext uri="{FF2B5EF4-FFF2-40B4-BE49-F238E27FC236}">
                <a16:creationId xmlns:a16="http://schemas.microsoft.com/office/drawing/2014/main" id="{58979603-BB99-4066-806A-BD7CDF83C47E}"/>
              </a:ext>
            </a:extLst>
          </p:cNvPr>
          <p:cNvSpPr txBox="1"/>
          <p:nvPr/>
        </p:nvSpPr>
        <p:spPr>
          <a:xfrm>
            <a:off x="3577334" y="3163372"/>
            <a:ext cx="1500187" cy="523220"/>
          </a:xfrm>
          <a:prstGeom prst="rect">
            <a:avLst/>
          </a:prstGeom>
          <a:noFill/>
          <a:ln>
            <a:solidFill>
              <a:schemeClr val="tx1"/>
            </a:solidFill>
          </a:ln>
        </p:spPr>
        <p:txBody>
          <a:bodyPr wrap="square" rtlCol="0">
            <a:spAutoFit/>
          </a:bodyPr>
          <a:lstStyle/>
          <a:p>
            <a:pPr algn="ctr"/>
            <a:r>
              <a:rPr lang="en-GB" sz="1400" dirty="0"/>
              <a:t>Growing Political Stability</a:t>
            </a:r>
          </a:p>
        </p:txBody>
      </p:sp>
      <p:sp>
        <p:nvSpPr>
          <p:cNvPr id="26" name="TextBox 25">
            <a:extLst>
              <a:ext uri="{FF2B5EF4-FFF2-40B4-BE49-F238E27FC236}">
                <a16:creationId xmlns:a16="http://schemas.microsoft.com/office/drawing/2014/main" id="{E3B32CBC-135B-48CE-911B-431A87B1F244}"/>
              </a:ext>
            </a:extLst>
          </p:cNvPr>
          <p:cNvSpPr txBox="1"/>
          <p:nvPr/>
        </p:nvSpPr>
        <p:spPr>
          <a:xfrm>
            <a:off x="5003882" y="4456800"/>
            <a:ext cx="1500187" cy="738664"/>
          </a:xfrm>
          <a:prstGeom prst="rect">
            <a:avLst/>
          </a:prstGeom>
          <a:noFill/>
          <a:ln>
            <a:solidFill>
              <a:schemeClr val="tx1"/>
            </a:solidFill>
          </a:ln>
        </p:spPr>
        <p:txBody>
          <a:bodyPr wrap="square" rtlCol="0">
            <a:spAutoFit/>
          </a:bodyPr>
          <a:lstStyle/>
          <a:p>
            <a:pPr algn="ctr"/>
            <a:r>
              <a:rPr lang="en-GB" sz="1400" dirty="0"/>
              <a:t>Currency Reform Ended Hyperinflation</a:t>
            </a:r>
          </a:p>
        </p:txBody>
      </p:sp>
      <p:pic>
        <p:nvPicPr>
          <p:cNvPr id="1028" name="Picture 4">
            <a:extLst>
              <a:ext uri="{FF2B5EF4-FFF2-40B4-BE49-F238E27FC236}">
                <a16:creationId xmlns:a16="http://schemas.microsoft.com/office/drawing/2014/main" id="{C5906AA8-43E8-4090-914A-B2D434BAD7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0535" y="5315111"/>
            <a:ext cx="523220" cy="52322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9F0B7892-7AF5-47D8-A3DB-7A6FD5EB9C0C}"/>
              </a:ext>
            </a:extLst>
          </p:cNvPr>
          <p:cNvSpPr txBox="1"/>
          <p:nvPr/>
        </p:nvSpPr>
        <p:spPr>
          <a:xfrm>
            <a:off x="6582482" y="4456800"/>
            <a:ext cx="1500187" cy="738664"/>
          </a:xfrm>
          <a:prstGeom prst="rect">
            <a:avLst/>
          </a:prstGeom>
          <a:noFill/>
          <a:ln>
            <a:solidFill>
              <a:schemeClr val="tx1"/>
            </a:solidFill>
          </a:ln>
        </p:spPr>
        <p:txBody>
          <a:bodyPr wrap="square" rtlCol="0">
            <a:spAutoFit/>
          </a:bodyPr>
          <a:lstStyle/>
          <a:p>
            <a:pPr algn="ctr"/>
            <a:r>
              <a:rPr lang="en-GB" sz="1400" dirty="0"/>
              <a:t>Foreign </a:t>
            </a:r>
            <a:br>
              <a:rPr lang="en-GB" sz="1400" dirty="0"/>
            </a:br>
            <a:r>
              <a:rPr lang="en-GB" sz="1400" dirty="0"/>
              <a:t>Policy Achievements</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0"/>
          </p:cNvCxnSpPr>
          <p:nvPr/>
        </p:nvCxnSpPr>
        <p:spPr>
          <a:xfrm>
            <a:off x="6472240" y="3890665"/>
            <a:ext cx="860336" cy="566135"/>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B8F43D04-2452-42FC-980B-5C6C16C438DB}"/>
              </a:ext>
            </a:extLst>
          </p:cNvPr>
          <p:cNvSpPr txBox="1"/>
          <p:nvPr/>
        </p:nvSpPr>
        <p:spPr>
          <a:xfrm>
            <a:off x="5722145" y="1980073"/>
            <a:ext cx="1500187" cy="738664"/>
          </a:xfrm>
          <a:prstGeom prst="rect">
            <a:avLst/>
          </a:prstGeom>
          <a:noFill/>
          <a:ln>
            <a:solidFill>
              <a:schemeClr val="tx1"/>
            </a:solidFill>
          </a:ln>
        </p:spPr>
        <p:txBody>
          <a:bodyPr wrap="square" rtlCol="0">
            <a:spAutoFit/>
          </a:bodyPr>
          <a:lstStyle/>
          <a:p>
            <a:pPr algn="ctr"/>
            <a:r>
              <a:rPr lang="en-GB" sz="1400" dirty="0"/>
              <a:t>Role of Gustav Stresemann as Foreign Minister</a:t>
            </a:r>
          </a:p>
        </p:txBody>
      </p:sp>
      <p:cxnSp>
        <p:nvCxnSpPr>
          <p:cNvPr id="47" name="Straight Connector 46">
            <a:extLst>
              <a:ext uri="{FF2B5EF4-FFF2-40B4-BE49-F238E27FC236}">
                <a16:creationId xmlns:a16="http://schemas.microsoft.com/office/drawing/2014/main" id="{1E613762-624E-4A22-B79E-70F4EBF7F64D}"/>
              </a:ext>
            </a:extLst>
          </p:cNvPr>
          <p:cNvCxnSpPr>
            <a:cxnSpLocks/>
            <a:stCxn id="45" idx="2"/>
            <a:endCxn id="9" idx="0"/>
          </p:cNvCxnSpPr>
          <p:nvPr/>
        </p:nvCxnSpPr>
        <p:spPr>
          <a:xfrm>
            <a:off x="6472239" y="2718737"/>
            <a:ext cx="1" cy="248598"/>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41581FC3-7A02-41EE-9F6C-5E51448EB9E2}"/>
              </a:ext>
            </a:extLst>
          </p:cNvPr>
          <p:cNvSpPr txBox="1"/>
          <p:nvPr/>
        </p:nvSpPr>
        <p:spPr>
          <a:xfrm>
            <a:off x="1465886" y="2230739"/>
            <a:ext cx="1972116" cy="2677656"/>
          </a:xfrm>
          <a:prstGeom prst="rect">
            <a:avLst/>
          </a:prstGeom>
          <a:noFill/>
          <a:ln>
            <a:noFill/>
          </a:ln>
        </p:spPr>
        <p:txBody>
          <a:bodyPr wrap="square" rtlCol="0">
            <a:spAutoFit/>
          </a:bodyPr>
          <a:lstStyle/>
          <a:p>
            <a:pPr algn="ctr"/>
            <a:r>
              <a:rPr lang="en-GB" sz="1200" dirty="0"/>
              <a:t>The economic recovery coupled with successes abroad led to growing political stability after 1924. Support for moderate parties grew whilst support for extremist parties dwindled. Furthermore the election of  WWI hero Hindenburg as President in 1925 seemed to show the old conservative establishment now accepted the Weimar Republic. </a:t>
            </a:r>
          </a:p>
        </p:txBody>
      </p:sp>
      <p:cxnSp>
        <p:nvCxnSpPr>
          <p:cNvPr id="35" name="Straight Connector 34">
            <a:extLst>
              <a:ext uri="{FF2B5EF4-FFF2-40B4-BE49-F238E27FC236}">
                <a16:creationId xmlns:a16="http://schemas.microsoft.com/office/drawing/2014/main" id="{CD072BC6-0D2A-4F82-9842-2EE0153B2090}"/>
              </a:ext>
            </a:extLst>
          </p:cNvPr>
          <p:cNvCxnSpPr>
            <a:cxnSpLocks/>
            <a:stCxn id="34" idx="3"/>
            <a:endCxn id="23" idx="1"/>
          </p:cNvCxnSpPr>
          <p:nvPr/>
        </p:nvCxnSpPr>
        <p:spPr>
          <a:xfrm flipV="1">
            <a:off x="3438002" y="3424982"/>
            <a:ext cx="139332" cy="144585"/>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7674869-832C-4711-BAE2-489BF2FF3852}"/>
              </a:ext>
            </a:extLst>
          </p:cNvPr>
          <p:cNvSpPr txBox="1"/>
          <p:nvPr/>
        </p:nvSpPr>
        <p:spPr>
          <a:xfrm>
            <a:off x="1424598" y="5132384"/>
            <a:ext cx="3063318" cy="1384995"/>
          </a:xfrm>
          <a:prstGeom prst="rect">
            <a:avLst/>
          </a:prstGeom>
          <a:noFill/>
          <a:ln>
            <a:noFill/>
          </a:ln>
        </p:spPr>
        <p:txBody>
          <a:bodyPr wrap="square" rtlCol="0">
            <a:spAutoFit/>
          </a:bodyPr>
          <a:lstStyle/>
          <a:p>
            <a:pPr algn="ctr"/>
            <a:r>
              <a:rPr lang="en-GB" sz="1200" dirty="0">
                <a:solidFill>
                  <a:schemeClr val="dk1"/>
                </a:solidFill>
                <a:ea typeface="Calibri"/>
                <a:cs typeface="Calibri"/>
                <a:sym typeface="Calibri"/>
              </a:rPr>
              <a:t>In November 1923 Stresemann introduced a temporary currency – the </a:t>
            </a:r>
            <a:r>
              <a:rPr lang="en-GB" sz="1200" dirty="0" err="1">
                <a:solidFill>
                  <a:schemeClr val="dk1"/>
                </a:solidFill>
                <a:ea typeface="Calibri"/>
                <a:cs typeface="Calibri"/>
                <a:sym typeface="Calibri"/>
              </a:rPr>
              <a:t>Rentenmark</a:t>
            </a:r>
            <a:r>
              <a:rPr lang="en-GB" sz="1200" dirty="0">
                <a:solidFill>
                  <a:schemeClr val="dk1"/>
                </a:solidFill>
                <a:ea typeface="Calibri"/>
                <a:cs typeface="Calibri"/>
                <a:sym typeface="Calibri"/>
              </a:rPr>
              <a:t> – which was based on property values. </a:t>
            </a:r>
          </a:p>
          <a:p>
            <a:pPr algn="ctr"/>
            <a:r>
              <a:rPr lang="en-GB" sz="1200" dirty="0">
                <a:solidFill>
                  <a:schemeClr val="dk1"/>
                </a:solidFill>
                <a:ea typeface="Calibri"/>
                <a:cs typeface="Calibri"/>
                <a:sym typeface="Calibri"/>
              </a:rPr>
              <a:t>After approximately a year the </a:t>
            </a:r>
            <a:r>
              <a:rPr lang="en-GB" sz="1200" dirty="0" err="1">
                <a:solidFill>
                  <a:schemeClr val="dk1"/>
                </a:solidFill>
                <a:ea typeface="Calibri"/>
                <a:cs typeface="Calibri"/>
                <a:sym typeface="Calibri"/>
              </a:rPr>
              <a:t>Rentenmark</a:t>
            </a:r>
            <a:r>
              <a:rPr lang="en-GB" sz="1200" dirty="0">
                <a:solidFill>
                  <a:schemeClr val="dk1"/>
                </a:solidFill>
                <a:ea typeface="Calibri"/>
                <a:cs typeface="Calibri"/>
                <a:sym typeface="Calibri"/>
              </a:rPr>
              <a:t> was converted into the Reichsmark, a new currency backed by gold reserves. As a result hyperinflation came to an end.</a:t>
            </a:r>
            <a:endParaRPr lang="en-GB" sz="1200" dirty="0"/>
          </a:p>
        </p:txBody>
      </p:sp>
      <p:cxnSp>
        <p:nvCxnSpPr>
          <p:cNvPr id="41" name="Straight Connector 40">
            <a:extLst>
              <a:ext uri="{FF2B5EF4-FFF2-40B4-BE49-F238E27FC236}">
                <a16:creationId xmlns:a16="http://schemas.microsoft.com/office/drawing/2014/main" id="{3F086E2A-7123-40CB-A49B-E9BD38E7E514}"/>
              </a:ext>
            </a:extLst>
          </p:cNvPr>
          <p:cNvCxnSpPr>
            <a:cxnSpLocks/>
            <a:stCxn id="40" idx="3"/>
            <a:endCxn id="26" idx="1"/>
          </p:cNvCxnSpPr>
          <p:nvPr/>
        </p:nvCxnSpPr>
        <p:spPr>
          <a:xfrm flipV="1">
            <a:off x="4487916" y="4826132"/>
            <a:ext cx="515966" cy="998750"/>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AD5C45C-4219-41C8-9E36-0C37E587C79D}"/>
              </a:ext>
            </a:extLst>
          </p:cNvPr>
          <p:cNvSpPr txBox="1"/>
          <p:nvPr/>
        </p:nvSpPr>
        <p:spPr>
          <a:xfrm>
            <a:off x="8609960" y="4010421"/>
            <a:ext cx="3223710" cy="2677656"/>
          </a:xfrm>
          <a:prstGeom prst="rect">
            <a:avLst/>
          </a:prstGeom>
          <a:noFill/>
          <a:ln>
            <a:noFill/>
          </a:ln>
        </p:spPr>
        <p:txBody>
          <a:bodyPr wrap="square" rtlCol="0">
            <a:spAutoFit/>
          </a:bodyPr>
          <a:lstStyle/>
          <a:p>
            <a:pPr algn="ctr"/>
            <a:r>
              <a:rPr lang="en-GB" sz="1200" b="1" dirty="0"/>
              <a:t>Locarno Pact (1925) </a:t>
            </a:r>
            <a:r>
              <a:rPr lang="en-GB" sz="1200" dirty="0"/>
              <a:t>– agreement with Britain, France, Belgium and Italy to keep existing borders between Germany, Belgium and France. Began a period of cooperation between the European powers.</a:t>
            </a:r>
          </a:p>
          <a:p>
            <a:pPr algn="ctr"/>
            <a:endParaRPr lang="en-GB" sz="1200" dirty="0"/>
          </a:p>
          <a:p>
            <a:pPr algn="ctr"/>
            <a:r>
              <a:rPr lang="en-GB" sz="1200" b="1" dirty="0"/>
              <a:t>Germany joins League of Nations (1926) – </a:t>
            </a:r>
            <a:r>
              <a:rPr lang="en-GB" sz="1200" dirty="0"/>
              <a:t>Germany given a permanent seat on the Council. </a:t>
            </a:r>
            <a:endParaRPr lang="en-GB" sz="1200" b="1" dirty="0"/>
          </a:p>
          <a:p>
            <a:pPr algn="ctr"/>
            <a:endParaRPr lang="en-GB" sz="1200" dirty="0"/>
          </a:p>
          <a:p>
            <a:pPr algn="ctr"/>
            <a:r>
              <a:rPr lang="en-GB" sz="1200" b="1" dirty="0"/>
              <a:t>Kellogg-Briand Pact (1928)</a:t>
            </a:r>
            <a:r>
              <a:rPr lang="en-GB" sz="1200" dirty="0"/>
              <a:t> – agreement with 64 other nations to use armies for self-defence only and solve all international disputes ‘by peaceful means.’</a:t>
            </a:r>
          </a:p>
          <a:p>
            <a:pPr algn="ctr"/>
            <a:endParaRPr lang="en-GB" sz="1200" dirty="0"/>
          </a:p>
        </p:txBody>
      </p:sp>
      <p:cxnSp>
        <p:nvCxnSpPr>
          <p:cNvPr id="48" name="Straight Connector 47">
            <a:extLst>
              <a:ext uri="{FF2B5EF4-FFF2-40B4-BE49-F238E27FC236}">
                <a16:creationId xmlns:a16="http://schemas.microsoft.com/office/drawing/2014/main" id="{FEC97BE0-276F-4B30-9A6C-D45BA25FFD00}"/>
              </a:ext>
            </a:extLst>
          </p:cNvPr>
          <p:cNvCxnSpPr>
            <a:cxnSpLocks/>
            <a:stCxn id="46" idx="1"/>
            <a:endCxn id="38" idx="3"/>
          </p:cNvCxnSpPr>
          <p:nvPr/>
        </p:nvCxnSpPr>
        <p:spPr>
          <a:xfrm flipH="1" flipV="1">
            <a:off x="8082669" y="4826132"/>
            <a:ext cx="527291" cy="523117"/>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E0A7324F-466D-4D44-9299-4DDE6F289B84}"/>
              </a:ext>
            </a:extLst>
          </p:cNvPr>
          <p:cNvSpPr txBox="1"/>
          <p:nvPr/>
        </p:nvSpPr>
        <p:spPr>
          <a:xfrm>
            <a:off x="7689474" y="703552"/>
            <a:ext cx="3828237" cy="2123658"/>
          </a:xfrm>
          <a:prstGeom prst="rect">
            <a:avLst/>
          </a:prstGeom>
          <a:noFill/>
          <a:ln>
            <a:noFill/>
          </a:ln>
        </p:spPr>
        <p:txBody>
          <a:bodyPr wrap="square" rtlCol="0">
            <a:spAutoFit/>
          </a:bodyPr>
          <a:lstStyle/>
          <a:p>
            <a:pPr algn="ctr"/>
            <a:r>
              <a:rPr lang="en-GB" sz="1200" dirty="0"/>
              <a:t>Stresemann played a role in negotiating several agreements with the USA to help recovery:</a:t>
            </a:r>
            <a:br>
              <a:rPr lang="en-GB" sz="1200" dirty="0"/>
            </a:br>
            <a:endParaRPr lang="en-GB" sz="1200" dirty="0"/>
          </a:p>
          <a:p>
            <a:pPr algn="ctr"/>
            <a:r>
              <a:rPr lang="en-GB" sz="1200" b="1" dirty="0"/>
              <a:t>Dawes Plan (1924) </a:t>
            </a:r>
            <a:r>
              <a:rPr lang="en-GB" sz="1200" dirty="0"/>
              <a:t>– reparations would begin at 1bn marks and increase to 2.5bn marks per year over the following four years. The USA would loan 800m marks to Germany plus another $3bn by 1929.</a:t>
            </a:r>
          </a:p>
          <a:p>
            <a:pPr algn="ctr"/>
            <a:endParaRPr lang="en-GB" sz="1200" dirty="0"/>
          </a:p>
          <a:p>
            <a:pPr algn="ctr"/>
            <a:r>
              <a:rPr lang="en-GB" sz="1200" b="1" dirty="0"/>
              <a:t>Young Plan (1929) </a:t>
            </a:r>
            <a:r>
              <a:rPr lang="en-GB" sz="1200" dirty="0"/>
              <a:t>– reparations reduced to £1.85bn and Germany given 59 years to pay the amount – an average of 2.05bn marks per year.</a:t>
            </a:r>
          </a:p>
        </p:txBody>
      </p:sp>
      <p:cxnSp>
        <p:nvCxnSpPr>
          <p:cNvPr id="50" name="Straight Connector 49">
            <a:extLst>
              <a:ext uri="{FF2B5EF4-FFF2-40B4-BE49-F238E27FC236}">
                <a16:creationId xmlns:a16="http://schemas.microsoft.com/office/drawing/2014/main" id="{69570FC8-7A69-4A37-92DE-9EE09E42E765}"/>
              </a:ext>
            </a:extLst>
          </p:cNvPr>
          <p:cNvCxnSpPr>
            <a:cxnSpLocks/>
            <a:stCxn id="49" idx="2"/>
            <a:endCxn id="21" idx="0"/>
          </p:cNvCxnSpPr>
          <p:nvPr/>
        </p:nvCxnSpPr>
        <p:spPr>
          <a:xfrm flipH="1">
            <a:off x="8609960" y="2827210"/>
            <a:ext cx="993633" cy="340180"/>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1E150FD0-D5DB-465A-98A0-58427311ACCC}"/>
              </a:ext>
            </a:extLst>
          </p:cNvPr>
          <p:cNvSpPr txBox="1"/>
          <p:nvPr/>
        </p:nvSpPr>
        <p:spPr>
          <a:xfrm>
            <a:off x="1591918" y="659010"/>
            <a:ext cx="3841319" cy="1384995"/>
          </a:xfrm>
          <a:prstGeom prst="rect">
            <a:avLst/>
          </a:prstGeom>
          <a:noFill/>
          <a:ln>
            <a:noFill/>
          </a:ln>
        </p:spPr>
        <p:txBody>
          <a:bodyPr wrap="square" rtlCol="0">
            <a:spAutoFit/>
          </a:bodyPr>
          <a:lstStyle/>
          <a:p>
            <a:pPr algn="ctr"/>
            <a:r>
              <a:rPr lang="en-GB" sz="1200" dirty="0"/>
              <a:t>Although Stresemann was only Chancellor for a few months of 1923, in that time he introduced the </a:t>
            </a:r>
            <a:r>
              <a:rPr lang="en-GB" sz="1200" dirty="0" err="1"/>
              <a:t>Rentenmark</a:t>
            </a:r>
            <a:r>
              <a:rPr lang="en-GB" sz="1200" dirty="0"/>
              <a:t> which ended hyperinflation.</a:t>
            </a:r>
          </a:p>
          <a:p>
            <a:pPr algn="ctr"/>
            <a:endParaRPr lang="en-GB" sz="1200" dirty="0"/>
          </a:p>
          <a:p>
            <a:pPr algn="ctr"/>
            <a:r>
              <a:rPr lang="en-GB" sz="1200" dirty="0"/>
              <a:t>Between 1923-29, as Foreign Minister, he was instrumental in regaining Germany’s place on the world stage and helping the economy to recover</a:t>
            </a:r>
          </a:p>
        </p:txBody>
      </p:sp>
      <p:cxnSp>
        <p:nvCxnSpPr>
          <p:cNvPr id="55" name="Straight Connector 54">
            <a:extLst>
              <a:ext uri="{FF2B5EF4-FFF2-40B4-BE49-F238E27FC236}">
                <a16:creationId xmlns:a16="http://schemas.microsoft.com/office/drawing/2014/main" id="{774A3C45-CD92-4F49-8BF2-2781D5DE6E7F}"/>
              </a:ext>
            </a:extLst>
          </p:cNvPr>
          <p:cNvCxnSpPr>
            <a:cxnSpLocks/>
            <a:stCxn id="54" idx="3"/>
            <a:endCxn id="45" idx="1"/>
          </p:cNvCxnSpPr>
          <p:nvPr/>
        </p:nvCxnSpPr>
        <p:spPr>
          <a:xfrm>
            <a:off x="5433237" y="1351508"/>
            <a:ext cx="288908" cy="997897"/>
          </a:xfrm>
          <a:prstGeom prst="line">
            <a:avLst/>
          </a:prstGeom>
        </p:spPr>
        <p:style>
          <a:lnRef idx="1">
            <a:schemeClr val="accent1"/>
          </a:lnRef>
          <a:fillRef idx="0">
            <a:schemeClr val="accent1"/>
          </a:fillRef>
          <a:effectRef idx="0">
            <a:schemeClr val="accent1"/>
          </a:effectRef>
          <a:fontRef idx="minor">
            <a:schemeClr val="tx1"/>
          </a:fontRef>
        </p:style>
      </p:cxnSp>
      <p:pic>
        <p:nvPicPr>
          <p:cNvPr id="2052" name="Picture 4" descr="Gustav Stresemann History WWII Weimar Secondary Black and White RGB">
            <a:extLst>
              <a:ext uri="{FF2B5EF4-FFF2-40B4-BE49-F238E27FC236}">
                <a16:creationId xmlns:a16="http://schemas.microsoft.com/office/drawing/2014/main" id="{53E96A7F-0D0E-4AAC-A3A9-6C8A3BBDFF4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1232" r="37579" b="18492"/>
          <a:stretch/>
        </p:blipFill>
        <p:spPr bwMode="auto">
          <a:xfrm>
            <a:off x="6207988" y="1128701"/>
            <a:ext cx="525991" cy="68729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static.thenounproject.com/png/2484325-200.png">
            <a:extLst>
              <a:ext uri="{FF2B5EF4-FFF2-40B4-BE49-F238E27FC236}">
                <a16:creationId xmlns:a16="http://schemas.microsoft.com/office/drawing/2014/main" id="{6B6E0AC9-848F-4755-8C46-DE9CCE9960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38198" y="3163372"/>
            <a:ext cx="576994" cy="57699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s://static.thenounproject.com/png/1302205-200.png">
            <a:extLst>
              <a:ext uri="{FF2B5EF4-FFF2-40B4-BE49-F238E27FC236}">
                <a16:creationId xmlns:a16="http://schemas.microsoft.com/office/drawing/2014/main" id="{04D105B6-E09B-4F9B-9C89-126EA8441D5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9955" y="5284101"/>
            <a:ext cx="585240" cy="58524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s://static.thenounproject.com/png/1295036-200.png">
            <a:extLst>
              <a:ext uri="{FF2B5EF4-FFF2-40B4-BE49-F238E27FC236}">
                <a16:creationId xmlns:a16="http://schemas.microsoft.com/office/drawing/2014/main" id="{24060381-2E97-4F43-B6D6-64C4E833865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94084" y="2491345"/>
            <a:ext cx="744312" cy="744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8272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5" y="179475"/>
            <a:ext cx="10172904" cy="572686"/>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Weimar &amp; Nazi Germany – </a:t>
            </a:r>
            <a:r>
              <a:rPr lang="en-GB" sz="1600" b="1" dirty="0">
                <a:solidFill>
                  <a:schemeClr val="lt1"/>
                </a:solidFill>
                <a:ea typeface="Calibri"/>
                <a:cs typeface="Calibri"/>
                <a:sym typeface="Calibri"/>
              </a:rPr>
              <a:t>How far did Weimar German society change for the better?</a:t>
            </a:r>
            <a:endParaRPr lang="en-US" sz="1600" b="1" dirty="0">
              <a:solidFill>
                <a:schemeClr val="lt1"/>
              </a:solidFill>
              <a:ea typeface="Calibri"/>
              <a:cs typeface="Calibri"/>
              <a:sym typeface="Calibri"/>
            </a:endParaRP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247318" cy="6592655"/>
          </a:xfrm>
          <a:prstGeom prst="rect">
            <a:avLst/>
          </a:prstGeom>
          <a:noFill/>
          <a:ln>
            <a:noFill/>
          </a:ln>
        </p:spPr>
        <p:txBody>
          <a:bodyPr spcFirstLastPara="1" wrap="square" lIns="91425" tIns="45700" rIns="91425" bIns="45700" anchor="t" anchorCtr="0">
            <a:noAutofit/>
          </a:bodyPr>
          <a:lstStyle/>
          <a:p>
            <a:r>
              <a:rPr lang="en-GB" sz="1100" b="1" u="sng" dirty="0">
                <a:solidFill>
                  <a:schemeClr val="dk1"/>
                </a:solidFill>
                <a:ea typeface="Calibri"/>
                <a:cs typeface="Calibri"/>
                <a:sym typeface="Calibri"/>
              </a:rPr>
              <a:t>Key Words:</a:t>
            </a:r>
          </a:p>
          <a:p>
            <a:endParaRPr lang="en-GB" sz="1100" b="1" u="sng" dirty="0">
              <a:solidFill>
                <a:schemeClr val="dk1"/>
              </a:solidFill>
              <a:ea typeface="Calibri"/>
              <a:cs typeface="Calibri"/>
              <a:sym typeface="Calibri"/>
            </a:endParaRPr>
          </a:p>
          <a:p>
            <a:r>
              <a:rPr lang="en-GB" sz="1100" b="1" dirty="0">
                <a:solidFill>
                  <a:schemeClr val="dk1"/>
                </a:solidFill>
                <a:ea typeface="Calibri"/>
                <a:cs typeface="Calibri"/>
                <a:sym typeface="Calibri"/>
              </a:rPr>
              <a:t>Unemployment Insurance Act (1927) – </a:t>
            </a:r>
            <a:r>
              <a:rPr lang="en-GB" sz="1100" dirty="0">
                <a:solidFill>
                  <a:schemeClr val="dk1"/>
                </a:solidFill>
                <a:ea typeface="Calibri"/>
                <a:cs typeface="Calibri"/>
                <a:sym typeface="Calibri"/>
              </a:rPr>
              <a:t>a scheme where employers and employees paid into a scheme which provided money if a person became unemployed or sick.</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Neue </a:t>
            </a:r>
            <a:r>
              <a:rPr lang="en-GB" sz="1100" b="1" dirty="0" err="1">
                <a:solidFill>
                  <a:schemeClr val="dk1"/>
                </a:solidFill>
                <a:ea typeface="Calibri"/>
                <a:cs typeface="Calibri"/>
                <a:sym typeface="Calibri"/>
              </a:rPr>
              <a:t>Sachlichkeit</a:t>
            </a:r>
            <a:r>
              <a:rPr lang="en-GB" sz="1100" b="1" dirty="0">
                <a:solidFill>
                  <a:schemeClr val="dk1"/>
                </a:solidFill>
                <a:ea typeface="Calibri"/>
                <a:cs typeface="Calibri"/>
                <a:sym typeface="Calibri"/>
              </a:rPr>
              <a:t> – </a:t>
            </a:r>
            <a:r>
              <a:rPr lang="en-GB" sz="1100" dirty="0">
                <a:solidFill>
                  <a:schemeClr val="dk1"/>
                </a:solidFill>
                <a:ea typeface="Calibri"/>
                <a:cs typeface="Calibri"/>
                <a:sym typeface="Calibri"/>
              </a:rPr>
              <a:t>‘New Objectivism’ held that the arts should show life as it really is.</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Bauhaus – </a:t>
            </a:r>
            <a:r>
              <a:rPr lang="en-GB" sz="1100" dirty="0">
                <a:solidFill>
                  <a:schemeClr val="dk1"/>
                </a:solidFill>
                <a:ea typeface="Calibri"/>
                <a:cs typeface="Calibri"/>
                <a:sym typeface="Calibri"/>
              </a:rPr>
              <a:t>a movement that stressed the beauty in technology, simple lines and careful craftsmanship. Used basic shapes and colours.</a:t>
            </a:r>
          </a:p>
          <a:p>
            <a:endParaRPr lang="en-GB" sz="1100" b="1" dirty="0">
              <a:solidFill>
                <a:schemeClr val="dk1"/>
              </a:solidFill>
              <a:ea typeface="Calibri"/>
              <a:cs typeface="Calibri"/>
              <a:sym typeface="Calibri"/>
            </a:endParaRPr>
          </a:p>
          <a:p>
            <a:r>
              <a:rPr lang="en-GB" sz="1100" b="1" dirty="0">
                <a:solidFill>
                  <a:schemeClr val="dk1"/>
                </a:solidFill>
                <a:ea typeface="Calibri"/>
                <a:cs typeface="Calibri"/>
                <a:sym typeface="Calibri"/>
              </a:rPr>
              <a:t>Reactionary – </a:t>
            </a:r>
            <a:r>
              <a:rPr lang="en-GB" sz="1100" dirty="0">
                <a:solidFill>
                  <a:schemeClr val="dk1"/>
                </a:solidFill>
                <a:ea typeface="Calibri"/>
                <a:cs typeface="Calibri"/>
                <a:sym typeface="Calibri"/>
              </a:rPr>
              <a:t>conservative;, </a:t>
            </a:r>
            <a:r>
              <a:rPr lang="en-US" sz="1100" dirty="0">
                <a:solidFill>
                  <a:schemeClr val="dk1"/>
                </a:solidFill>
                <a:ea typeface="Calibri"/>
                <a:cs typeface="Calibri"/>
                <a:sym typeface="Calibri"/>
              </a:rPr>
              <a:t>opposing political or social progress or reform</a:t>
            </a:r>
            <a:endParaRPr lang="en-GB" sz="1100" dirty="0">
              <a:solidFill>
                <a:schemeClr val="dk1"/>
              </a:solidFill>
              <a:ea typeface="Calibri"/>
              <a:cs typeface="Calibri"/>
              <a:sym typeface="Calibri"/>
            </a:endParaRPr>
          </a:p>
          <a:p>
            <a:endParaRPr lang="en-GB" sz="1100" b="1" dirty="0">
              <a:solidFill>
                <a:schemeClr val="dk1"/>
              </a:solidFill>
              <a:ea typeface="Calibri"/>
              <a:cs typeface="Calibri"/>
              <a:sym typeface="Calibri"/>
            </a:endParaRPr>
          </a:p>
          <a:p>
            <a:endParaRPr lang="en-GB" sz="1100" b="1" dirty="0">
              <a:solidFill>
                <a:schemeClr val="dk1"/>
              </a:solidFill>
              <a:ea typeface="Calibri"/>
              <a:cs typeface="Calibri"/>
              <a:sym typeface="Calibri"/>
            </a:endParaRPr>
          </a:p>
          <a:p>
            <a:endParaRPr lang="en-GB" sz="1100" b="1" dirty="0">
              <a:solidFill>
                <a:schemeClr val="dk1"/>
              </a:solidFill>
              <a:ea typeface="Calibri"/>
              <a:cs typeface="Calibri"/>
              <a:sym typeface="Calibri"/>
            </a:endParaRPr>
          </a:p>
          <a:p>
            <a:endParaRPr lang="en-GB" sz="1100" b="1" dirty="0">
              <a:solidFill>
                <a:schemeClr val="dk1"/>
              </a:solidFill>
              <a:ea typeface="Calibri"/>
              <a:cs typeface="Calibri"/>
              <a:sym typeface="Calibri"/>
            </a:endParaRPr>
          </a:p>
          <a:p>
            <a:endParaRPr lang="en-GB" sz="1100" b="1" u="sng" dirty="0">
              <a:solidFill>
                <a:schemeClr val="dk1"/>
              </a:solidFill>
              <a:cs typeface="Calibri"/>
              <a:sym typeface="Calibri"/>
            </a:endParaRPr>
          </a:p>
          <a:p>
            <a:endParaRPr lang="en-GB" sz="11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3755331" y="871899"/>
            <a:ext cx="5851852" cy="369332"/>
          </a:xfrm>
          <a:prstGeom prst="rect">
            <a:avLst/>
          </a:prstGeom>
          <a:noFill/>
          <a:ln w="28575">
            <a:solidFill>
              <a:schemeClr val="tx1"/>
            </a:solidFill>
          </a:ln>
        </p:spPr>
        <p:txBody>
          <a:bodyPr wrap="square" rtlCol="0">
            <a:spAutoFit/>
          </a:bodyPr>
          <a:lstStyle/>
          <a:p>
            <a:pPr algn="ctr"/>
            <a:r>
              <a:rPr lang="en-US" dirty="0"/>
              <a:t>How far did Weimar German society change for the better?</a:t>
            </a:r>
            <a:endParaRPr lang="en-GB" dirty="0"/>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2"/>
            <a:endCxn id="23" idx="3"/>
          </p:cNvCxnSpPr>
          <p:nvPr/>
        </p:nvCxnSpPr>
        <p:spPr>
          <a:xfrm flipH="1">
            <a:off x="4085204" y="1241231"/>
            <a:ext cx="2596053" cy="4212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a:off x="6681257" y="1241231"/>
            <a:ext cx="0" cy="26736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8979603-BB99-4066-806A-BD7CDF83C47E}"/>
              </a:ext>
            </a:extLst>
          </p:cNvPr>
          <p:cNvSpPr txBox="1"/>
          <p:nvPr/>
        </p:nvSpPr>
        <p:spPr>
          <a:xfrm>
            <a:off x="2585017" y="1508592"/>
            <a:ext cx="1500187" cy="307777"/>
          </a:xfrm>
          <a:prstGeom prst="rect">
            <a:avLst/>
          </a:prstGeom>
          <a:noFill/>
          <a:ln>
            <a:solidFill>
              <a:schemeClr val="tx1"/>
            </a:solidFill>
          </a:ln>
        </p:spPr>
        <p:txBody>
          <a:bodyPr wrap="square" rtlCol="0">
            <a:spAutoFit/>
          </a:bodyPr>
          <a:lstStyle/>
          <a:p>
            <a:pPr algn="ctr"/>
            <a:r>
              <a:rPr lang="en-GB" sz="1400" dirty="0"/>
              <a:t>Standard of Living</a:t>
            </a:r>
          </a:p>
        </p:txBody>
      </p:sp>
      <p:sp>
        <p:nvSpPr>
          <p:cNvPr id="26" name="TextBox 25">
            <a:extLst>
              <a:ext uri="{FF2B5EF4-FFF2-40B4-BE49-F238E27FC236}">
                <a16:creationId xmlns:a16="http://schemas.microsoft.com/office/drawing/2014/main" id="{E3B32CBC-135B-48CE-911B-431A87B1F244}"/>
              </a:ext>
            </a:extLst>
          </p:cNvPr>
          <p:cNvSpPr txBox="1"/>
          <p:nvPr/>
        </p:nvSpPr>
        <p:spPr>
          <a:xfrm>
            <a:off x="5931163" y="1508591"/>
            <a:ext cx="1500187" cy="307777"/>
          </a:xfrm>
          <a:prstGeom prst="rect">
            <a:avLst/>
          </a:prstGeom>
          <a:noFill/>
          <a:ln>
            <a:solidFill>
              <a:schemeClr val="tx1"/>
            </a:solidFill>
          </a:ln>
        </p:spPr>
        <p:txBody>
          <a:bodyPr wrap="square" rtlCol="0">
            <a:spAutoFit/>
          </a:bodyPr>
          <a:lstStyle/>
          <a:p>
            <a:pPr algn="ctr"/>
            <a:r>
              <a:rPr lang="en-GB" sz="1400" dirty="0"/>
              <a:t>Women</a:t>
            </a:r>
          </a:p>
        </p:txBody>
      </p:sp>
      <p:sp>
        <p:nvSpPr>
          <p:cNvPr id="38" name="TextBox 37">
            <a:extLst>
              <a:ext uri="{FF2B5EF4-FFF2-40B4-BE49-F238E27FC236}">
                <a16:creationId xmlns:a16="http://schemas.microsoft.com/office/drawing/2014/main" id="{9F0B7892-7AF5-47D8-A3DB-7A6FD5EB9C0C}"/>
              </a:ext>
            </a:extLst>
          </p:cNvPr>
          <p:cNvSpPr txBox="1"/>
          <p:nvPr/>
        </p:nvSpPr>
        <p:spPr>
          <a:xfrm>
            <a:off x="9367469" y="1508591"/>
            <a:ext cx="1410029" cy="307777"/>
          </a:xfrm>
          <a:prstGeom prst="rect">
            <a:avLst/>
          </a:prstGeom>
          <a:noFill/>
          <a:ln>
            <a:solidFill>
              <a:schemeClr val="tx1"/>
            </a:solidFill>
          </a:ln>
        </p:spPr>
        <p:txBody>
          <a:bodyPr wrap="square" rtlCol="0">
            <a:spAutoFit/>
          </a:bodyPr>
          <a:lstStyle/>
          <a:p>
            <a:pPr algn="ctr"/>
            <a:r>
              <a:rPr lang="en-GB" sz="1400" dirty="0"/>
              <a:t>Culture</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1"/>
          </p:cNvCxnSpPr>
          <p:nvPr/>
        </p:nvCxnSpPr>
        <p:spPr>
          <a:xfrm>
            <a:off x="6681257" y="1241231"/>
            <a:ext cx="2686212" cy="421249"/>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55" name="Table 54">
            <a:extLst>
              <a:ext uri="{FF2B5EF4-FFF2-40B4-BE49-F238E27FC236}">
                <a16:creationId xmlns:a16="http://schemas.microsoft.com/office/drawing/2014/main" id="{0FD4D5D5-5A93-45F6-8DC1-F773020C734A}"/>
              </a:ext>
            </a:extLst>
          </p:cNvPr>
          <p:cNvGraphicFramePr>
            <a:graphicFrameLocks noGrp="1"/>
          </p:cNvGraphicFramePr>
          <p:nvPr>
            <p:extLst/>
          </p:nvPr>
        </p:nvGraphicFramePr>
        <p:xfrm>
          <a:off x="1710705" y="1982388"/>
          <a:ext cx="3181805" cy="4606948"/>
        </p:xfrm>
        <a:graphic>
          <a:graphicData uri="http://schemas.openxmlformats.org/drawingml/2006/table">
            <a:tbl>
              <a:tblPr firstRow="1" bandRow="1">
                <a:tableStyleId>{073A0DAA-6AF3-43AB-8588-CEC1D06C72B9}</a:tableStyleId>
              </a:tblPr>
              <a:tblGrid>
                <a:gridCol w="1769813">
                  <a:extLst>
                    <a:ext uri="{9D8B030D-6E8A-4147-A177-3AD203B41FA5}">
                      <a16:colId xmlns:a16="http://schemas.microsoft.com/office/drawing/2014/main" val="3199530973"/>
                    </a:ext>
                  </a:extLst>
                </a:gridCol>
                <a:gridCol w="1411992">
                  <a:extLst>
                    <a:ext uri="{9D8B030D-6E8A-4147-A177-3AD203B41FA5}">
                      <a16:colId xmlns:a16="http://schemas.microsoft.com/office/drawing/2014/main" val="3159892393"/>
                    </a:ext>
                  </a:extLst>
                </a:gridCol>
              </a:tblGrid>
              <a:tr h="487069">
                <a:tc>
                  <a:txBody>
                    <a:bodyPr/>
                    <a:lstStyle/>
                    <a:p>
                      <a:pPr algn="ctr"/>
                      <a:r>
                        <a:rPr lang="en-GB" sz="1100" dirty="0"/>
                        <a:t>Evidence of improvement</a:t>
                      </a:r>
                    </a:p>
                  </a:txBody>
                  <a:tcPr/>
                </a:tc>
                <a:tc>
                  <a:txBody>
                    <a:bodyPr/>
                    <a:lstStyle/>
                    <a:p>
                      <a:pPr algn="ctr"/>
                      <a:r>
                        <a:rPr lang="en-GB" sz="1100" dirty="0"/>
                        <a:t>Evidence of little change</a:t>
                      </a:r>
                    </a:p>
                  </a:txBody>
                  <a:tcPr/>
                </a:tc>
                <a:extLst>
                  <a:ext uri="{0D108BD9-81ED-4DB2-BD59-A6C34878D82A}">
                    <a16:rowId xmlns:a16="http://schemas.microsoft.com/office/drawing/2014/main" val="1994373642"/>
                  </a:ext>
                </a:extLst>
              </a:tr>
              <a:tr h="4119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Increase in real wages of over 10% by 1928 (on average) which mainly benefitted the working classes.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Unemployment generally fell (only 1.3m by 1928)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2m new homes built 1924-1931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By 1928 homelessness reduced by more than 60%.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The government extended the reforms introduced by Bismarck in the 1880s by introducing the Unemployment Insurance Act (1927).</a:t>
                      </a:r>
                    </a:p>
                    <a:p>
                      <a:endParaRPr lang="en-GB" sz="1100" dirty="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Middle-classes saw little benefit – did not experience a noticeable rise in wages</a:t>
                      </a:r>
                    </a:p>
                    <a:p>
                      <a:endParaRPr lang="en-GB" sz="1100" dirty="0"/>
                    </a:p>
                    <a:p>
                      <a:r>
                        <a:rPr lang="en-GB" sz="1100" dirty="0"/>
                        <a:t>Unemployment still high in the professions. 184,000 unemployed middle-class workers in Apr 1928</a:t>
                      </a:r>
                    </a:p>
                    <a:p>
                      <a:endParaRPr lang="en-GB" sz="1100" dirty="0"/>
                    </a:p>
                    <a:p>
                      <a:endParaRPr lang="en-GB" sz="1100" dirty="0"/>
                    </a:p>
                  </a:txBody>
                  <a:tcPr>
                    <a:solidFill>
                      <a:schemeClr val="bg1">
                        <a:lumMod val="95000"/>
                      </a:schemeClr>
                    </a:solidFill>
                  </a:tcPr>
                </a:tc>
                <a:extLst>
                  <a:ext uri="{0D108BD9-81ED-4DB2-BD59-A6C34878D82A}">
                    <a16:rowId xmlns:a16="http://schemas.microsoft.com/office/drawing/2014/main" val="2546777582"/>
                  </a:ext>
                </a:extLst>
              </a:tr>
            </a:tbl>
          </a:graphicData>
        </a:graphic>
      </p:graphicFrame>
      <p:pic>
        <p:nvPicPr>
          <p:cNvPr id="28" name="Picture 4" descr="https://static.thenounproject.com/png/2103921-200.png">
            <a:extLst>
              <a:ext uri="{FF2B5EF4-FFF2-40B4-BE49-F238E27FC236}">
                <a16:creationId xmlns:a16="http://schemas.microsoft.com/office/drawing/2014/main" id="{84A3D277-978E-426E-8250-62979D7334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4698" y="1422320"/>
            <a:ext cx="480318" cy="480318"/>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6" descr="https://static.thenounproject.com/png/576797-200.png">
            <a:extLst>
              <a:ext uri="{FF2B5EF4-FFF2-40B4-BE49-F238E27FC236}">
                <a16:creationId xmlns:a16="http://schemas.microsoft.com/office/drawing/2014/main" id="{7DF77C93-E161-4CAB-AA96-8DC8A9BEB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30509" y="1404398"/>
            <a:ext cx="437615" cy="437615"/>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8" descr="https://static.thenounproject.com/png/1497592-200.png">
            <a:extLst>
              <a:ext uri="{FF2B5EF4-FFF2-40B4-BE49-F238E27FC236}">
                <a16:creationId xmlns:a16="http://schemas.microsoft.com/office/drawing/2014/main" id="{1F9B5E2A-0F56-4500-A7AC-D2037C850B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10134" y="1390847"/>
            <a:ext cx="571042" cy="57104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3" name="Table 32">
            <a:extLst>
              <a:ext uri="{FF2B5EF4-FFF2-40B4-BE49-F238E27FC236}">
                <a16:creationId xmlns:a16="http://schemas.microsoft.com/office/drawing/2014/main" id="{F5D337BF-135A-4E6E-AFF3-8B3F89C21B9F}"/>
              </a:ext>
            </a:extLst>
          </p:cNvPr>
          <p:cNvGraphicFramePr>
            <a:graphicFrameLocks noGrp="1"/>
          </p:cNvGraphicFramePr>
          <p:nvPr>
            <p:extLst/>
          </p:nvPr>
        </p:nvGraphicFramePr>
        <p:xfrm>
          <a:off x="5090353" y="1975394"/>
          <a:ext cx="3181805" cy="4606948"/>
        </p:xfrm>
        <a:graphic>
          <a:graphicData uri="http://schemas.openxmlformats.org/drawingml/2006/table">
            <a:tbl>
              <a:tblPr firstRow="1" bandRow="1">
                <a:tableStyleId>{073A0DAA-6AF3-43AB-8588-CEC1D06C72B9}</a:tableStyleId>
              </a:tblPr>
              <a:tblGrid>
                <a:gridCol w="1769813">
                  <a:extLst>
                    <a:ext uri="{9D8B030D-6E8A-4147-A177-3AD203B41FA5}">
                      <a16:colId xmlns:a16="http://schemas.microsoft.com/office/drawing/2014/main" val="3199530973"/>
                    </a:ext>
                  </a:extLst>
                </a:gridCol>
                <a:gridCol w="1411992">
                  <a:extLst>
                    <a:ext uri="{9D8B030D-6E8A-4147-A177-3AD203B41FA5}">
                      <a16:colId xmlns:a16="http://schemas.microsoft.com/office/drawing/2014/main" val="3159892393"/>
                    </a:ext>
                  </a:extLst>
                </a:gridCol>
              </a:tblGrid>
              <a:tr h="487069">
                <a:tc>
                  <a:txBody>
                    <a:bodyPr/>
                    <a:lstStyle/>
                    <a:p>
                      <a:pPr algn="ctr"/>
                      <a:r>
                        <a:rPr lang="en-GB" sz="1100" dirty="0"/>
                        <a:t>Evidence of improvement</a:t>
                      </a:r>
                    </a:p>
                  </a:txBody>
                  <a:tcPr/>
                </a:tc>
                <a:tc>
                  <a:txBody>
                    <a:bodyPr/>
                    <a:lstStyle/>
                    <a:p>
                      <a:pPr algn="ctr"/>
                      <a:r>
                        <a:rPr lang="en-GB" sz="1100" dirty="0"/>
                        <a:t>Evidence of little change</a:t>
                      </a:r>
                    </a:p>
                  </a:txBody>
                  <a:tcPr/>
                </a:tc>
                <a:extLst>
                  <a:ext uri="{0D108BD9-81ED-4DB2-BD59-A6C34878D82A}">
                    <a16:rowId xmlns:a16="http://schemas.microsoft.com/office/drawing/2014/main" val="1994373642"/>
                  </a:ext>
                </a:extLst>
              </a:tr>
              <a:tr h="4119879">
                <a:tc>
                  <a:txBody>
                    <a:bodyPr/>
                    <a:lstStyle/>
                    <a:p>
                      <a:r>
                        <a:rPr lang="en-GB" sz="1100" dirty="0"/>
                        <a:t>Weimar Constitution introduced votes for women over 20, equality in education, equal pay in the professions.</a:t>
                      </a:r>
                    </a:p>
                    <a:p>
                      <a:endParaRPr lang="en-GB" sz="1100" dirty="0"/>
                    </a:p>
                    <a:p>
                      <a:r>
                        <a:rPr lang="en-GB" sz="1100" dirty="0"/>
                        <a:t>By 1926 there were 32 female deputies in the Reichstag.</a:t>
                      </a:r>
                    </a:p>
                    <a:p>
                      <a:endParaRPr lang="en-GB" sz="1100" dirty="0"/>
                    </a:p>
                    <a:p>
                      <a:r>
                        <a:rPr lang="en-GB" sz="1100" dirty="0"/>
                        <a:t>Growing number of women in new areas of employment and public services (civil service, teaching, etc). By 1933 there were 100,000 women teachers and 3,000 women doctors.</a:t>
                      </a:r>
                    </a:p>
                    <a:p>
                      <a:endParaRPr lang="en-GB" sz="1100" dirty="0"/>
                    </a:p>
                    <a:p>
                      <a:r>
                        <a:rPr lang="en-GB" sz="1100" dirty="0"/>
                        <a:t>Women enjoyed more social freedom, going out unescorted, able to drink and smoke in public.</a:t>
                      </a:r>
                    </a:p>
                    <a:p>
                      <a:endParaRPr lang="en-GB" sz="1100" dirty="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Proportion of women in work remained largely unchanged compared to pre-war levels – 36% in 1925.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After WWI, the ‘better paid’ jobs were largely reclaimed by men coming back from the war.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Attitudes did not change much – married women in work (‘double-earners’) often criticised for neglecting their homes. </a:t>
                      </a:r>
                    </a:p>
                  </a:txBody>
                  <a:tcPr>
                    <a:solidFill>
                      <a:schemeClr val="bg1">
                        <a:lumMod val="95000"/>
                      </a:schemeClr>
                    </a:solidFill>
                  </a:tcPr>
                </a:tc>
                <a:extLst>
                  <a:ext uri="{0D108BD9-81ED-4DB2-BD59-A6C34878D82A}">
                    <a16:rowId xmlns:a16="http://schemas.microsoft.com/office/drawing/2014/main" val="2546777582"/>
                  </a:ext>
                </a:extLst>
              </a:tr>
            </a:tbl>
          </a:graphicData>
        </a:graphic>
      </p:graphicFrame>
      <p:graphicFrame>
        <p:nvGraphicFramePr>
          <p:cNvPr id="34" name="Table 33">
            <a:extLst>
              <a:ext uri="{FF2B5EF4-FFF2-40B4-BE49-F238E27FC236}">
                <a16:creationId xmlns:a16="http://schemas.microsoft.com/office/drawing/2014/main" id="{F149EB6F-1A7D-4B64-9E5B-B7493BE1206B}"/>
              </a:ext>
            </a:extLst>
          </p:cNvPr>
          <p:cNvGraphicFramePr>
            <a:graphicFrameLocks noGrp="1"/>
          </p:cNvGraphicFramePr>
          <p:nvPr>
            <p:extLst/>
          </p:nvPr>
        </p:nvGraphicFramePr>
        <p:xfrm>
          <a:off x="8436868" y="1982388"/>
          <a:ext cx="3181805" cy="4606948"/>
        </p:xfrm>
        <a:graphic>
          <a:graphicData uri="http://schemas.openxmlformats.org/drawingml/2006/table">
            <a:tbl>
              <a:tblPr firstRow="1" bandRow="1">
                <a:tableStyleId>{073A0DAA-6AF3-43AB-8588-CEC1D06C72B9}</a:tableStyleId>
              </a:tblPr>
              <a:tblGrid>
                <a:gridCol w="2026885">
                  <a:extLst>
                    <a:ext uri="{9D8B030D-6E8A-4147-A177-3AD203B41FA5}">
                      <a16:colId xmlns:a16="http://schemas.microsoft.com/office/drawing/2014/main" val="3199530973"/>
                    </a:ext>
                  </a:extLst>
                </a:gridCol>
                <a:gridCol w="1154920">
                  <a:extLst>
                    <a:ext uri="{9D8B030D-6E8A-4147-A177-3AD203B41FA5}">
                      <a16:colId xmlns:a16="http://schemas.microsoft.com/office/drawing/2014/main" val="3159892393"/>
                    </a:ext>
                  </a:extLst>
                </a:gridCol>
              </a:tblGrid>
              <a:tr h="487069">
                <a:tc>
                  <a:txBody>
                    <a:bodyPr/>
                    <a:lstStyle/>
                    <a:p>
                      <a:pPr algn="ctr"/>
                      <a:r>
                        <a:rPr lang="en-GB" sz="1100" dirty="0"/>
                        <a:t>Evidence of improvement</a:t>
                      </a:r>
                    </a:p>
                  </a:txBody>
                  <a:tcPr/>
                </a:tc>
                <a:tc>
                  <a:txBody>
                    <a:bodyPr/>
                    <a:lstStyle/>
                    <a:p>
                      <a:pPr algn="ctr"/>
                      <a:r>
                        <a:rPr lang="en-GB" sz="1100" dirty="0"/>
                        <a:t>Evidence of little change</a:t>
                      </a:r>
                    </a:p>
                  </a:txBody>
                  <a:tcPr/>
                </a:tc>
                <a:extLst>
                  <a:ext uri="{0D108BD9-81ED-4DB2-BD59-A6C34878D82A}">
                    <a16:rowId xmlns:a16="http://schemas.microsoft.com/office/drawing/2014/main" val="1994373642"/>
                  </a:ext>
                </a:extLst>
              </a:tr>
              <a:tr h="4119879">
                <a:tc>
                  <a:txBody>
                    <a:bodyPr/>
                    <a:lstStyle/>
                    <a:p>
                      <a:r>
                        <a:rPr lang="en-GB" sz="1100" dirty="0"/>
                        <a:t>Strict pre-war censorship on art was removed and government provided financial support. Therefore:</a:t>
                      </a:r>
                    </a:p>
                    <a:p>
                      <a:endParaRPr lang="en-GB" sz="1100" dirty="0"/>
                    </a:p>
                    <a:p>
                      <a:r>
                        <a:rPr lang="en-GB" sz="1100" dirty="0"/>
                        <a:t>Weimar artists try to portray everyday life in their paintings (Neue </a:t>
                      </a:r>
                      <a:r>
                        <a:rPr lang="en-GB" sz="1100" dirty="0" err="1"/>
                        <a:t>Sachlichkeit</a:t>
                      </a:r>
                      <a:r>
                        <a:rPr lang="en-GB" sz="1100" dirty="0"/>
                        <a:t>) – Grosz and Dix.</a:t>
                      </a:r>
                    </a:p>
                    <a:p>
                      <a:endParaRPr lang="en-GB" sz="1100" dirty="0"/>
                    </a:p>
                    <a:p>
                      <a:r>
                        <a:rPr lang="en-GB" sz="1100" dirty="0"/>
                        <a:t>Bauhaus architecture flourished.</a:t>
                      </a:r>
                    </a:p>
                    <a:p>
                      <a:endParaRPr lang="en-GB" sz="1100" dirty="0"/>
                    </a:p>
                    <a:p>
                      <a:r>
                        <a:rPr lang="en-GB" sz="1100" dirty="0"/>
                        <a:t>Golden age for German cinema. Fritz land produced the film </a:t>
                      </a:r>
                      <a:r>
                        <a:rPr lang="en-GB" sz="1100" i="1" dirty="0"/>
                        <a:t>Metropolis </a:t>
                      </a:r>
                      <a:r>
                        <a:rPr lang="en-GB" sz="1100" i="0" dirty="0"/>
                        <a:t>(1926).</a:t>
                      </a:r>
                    </a:p>
                    <a:p>
                      <a:endParaRPr lang="en-GB" sz="1100" i="0" dirty="0"/>
                    </a:p>
                    <a:p>
                      <a:r>
                        <a:rPr lang="en-GB" sz="1100" i="0" dirty="0"/>
                        <a:t>There were discussions about war in 1920s German literature. Remarque wrote </a:t>
                      </a:r>
                      <a:r>
                        <a:rPr lang="en-GB" sz="1100" i="1" dirty="0"/>
                        <a:t>All Quiet on the Western Front </a:t>
                      </a:r>
                      <a:r>
                        <a:rPr lang="en-GB" sz="1100" i="0" dirty="0"/>
                        <a:t>(1929).</a:t>
                      </a:r>
                    </a:p>
                    <a:p>
                      <a:endParaRPr lang="en-GB" sz="1100" i="0" dirty="0"/>
                    </a:p>
                    <a:p>
                      <a:r>
                        <a:rPr lang="en-GB" sz="1100" i="0" dirty="0"/>
                        <a:t>Emergence of </a:t>
                      </a:r>
                      <a:r>
                        <a:rPr lang="en-GB" sz="1100" i="1" dirty="0" err="1"/>
                        <a:t>Zeittheater</a:t>
                      </a:r>
                      <a:r>
                        <a:rPr lang="en-GB" sz="1100" i="0" dirty="0"/>
                        <a:t> and </a:t>
                      </a:r>
                      <a:r>
                        <a:rPr lang="en-GB" sz="1100" i="1" dirty="0" err="1"/>
                        <a:t>Zeitoper</a:t>
                      </a:r>
                      <a:endParaRPr lang="en-GB" sz="1100" i="1" dirty="0"/>
                    </a:p>
                  </a:txBody>
                  <a:tcP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There were some reactionary attitudes still prevalent in Germany. </a:t>
                      </a:r>
                      <a:r>
                        <a:rPr lang="en-US" sz="1100" baseline="0" dirty="0"/>
                        <a:t>Some, largely on the political right, </a:t>
                      </a:r>
                      <a:r>
                        <a:rPr lang="en-US" sz="1100" baseline="0" dirty="0" err="1"/>
                        <a:t>criticised</a:t>
                      </a:r>
                      <a:r>
                        <a:rPr lang="en-US" sz="1100" baseline="0" dirty="0"/>
                        <a:t> these changes and believed they seriously weakened German society and values. For these people, cultural changes only increased their opposition to the Weimar Republic.</a:t>
                      </a:r>
                      <a:endParaRPr lang="en-GB" sz="1100" dirty="0"/>
                    </a:p>
                  </a:txBody>
                  <a:tcPr>
                    <a:solidFill>
                      <a:schemeClr val="bg1">
                        <a:lumMod val="95000"/>
                      </a:schemeClr>
                    </a:solidFill>
                  </a:tcPr>
                </a:tc>
                <a:extLst>
                  <a:ext uri="{0D108BD9-81ED-4DB2-BD59-A6C34878D82A}">
                    <a16:rowId xmlns:a16="http://schemas.microsoft.com/office/drawing/2014/main" val="2546777582"/>
                  </a:ext>
                </a:extLst>
              </a:tr>
            </a:tbl>
          </a:graphicData>
        </a:graphic>
      </p:graphicFrame>
    </p:spTree>
    <p:extLst>
      <p:ext uri="{BB962C8B-B14F-4D97-AF65-F5344CB8AC3E}">
        <p14:creationId xmlns:p14="http://schemas.microsoft.com/office/powerpoint/2010/main" val="1945940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8"/>
            <a:ext cx="10130903" cy="423839"/>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Weimar &amp; Nazi Germany – How did the Nazi Party develop under Hitler, 1919-29?</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352762" cy="6592655"/>
          </a:xfrm>
          <a:prstGeom prst="rect">
            <a:avLst/>
          </a:prstGeom>
          <a:noFill/>
          <a:ln>
            <a:noFill/>
          </a:ln>
        </p:spPr>
        <p:txBody>
          <a:bodyPr spcFirstLastPara="1" wrap="square" lIns="91425" tIns="45700" rIns="91425" bIns="45700" anchor="t" anchorCtr="0">
            <a:noAutofit/>
          </a:bodyPr>
          <a:lstStyle/>
          <a:p>
            <a:r>
              <a:rPr lang="en-GB" sz="1200" b="1" u="sng" dirty="0">
                <a:solidFill>
                  <a:schemeClr val="dk1"/>
                </a:solidFill>
                <a:ea typeface="Calibri"/>
                <a:cs typeface="Calibri"/>
                <a:sym typeface="Calibri"/>
              </a:rPr>
              <a:t>Key Words:</a:t>
            </a:r>
          </a:p>
          <a:p>
            <a:r>
              <a:rPr lang="en-GB" sz="1200" b="1" dirty="0">
                <a:solidFill>
                  <a:schemeClr val="dk1"/>
                </a:solidFill>
                <a:ea typeface="Calibri"/>
                <a:cs typeface="Calibri"/>
                <a:sym typeface="Calibri"/>
              </a:rPr>
              <a:t>Nationalism – </a:t>
            </a:r>
            <a:r>
              <a:rPr lang="en-GB" sz="1200" dirty="0">
                <a:solidFill>
                  <a:schemeClr val="dk1"/>
                </a:solidFill>
                <a:ea typeface="Calibri"/>
                <a:cs typeface="Calibri"/>
                <a:sym typeface="Calibri"/>
              </a:rPr>
              <a:t>political ideas that emphasise the importance of the nation.</a:t>
            </a:r>
          </a:p>
          <a:p>
            <a:endParaRPr lang="en-GB" sz="1200" b="1" dirty="0">
              <a:solidFill>
                <a:schemeClr val="dk1"/>
              </a:solidFill>
              <a:ea typeface="Calibri"/>
              <a:cs typeface="Calibri"/>
              <a:sym typeface="Calibri"/>
            </a:endParaRPr>
          </a:p>
          <a:p>
            <a:r>
              <a:rPr lang="en-GB" sz="1200" b="1" dirty="0">
                <a:solidFill>
                  <a:schemeClr val="dk1"/>
                </a:solidFill>
                <a:ea typeface="Calibri"/>
                <a:cs typeface="Calibri"/>
                <a:sym typeface="Calibri"/>
              </a:rPr>
              <a:t>Socialism – </a:t>
            </a:r>
            <a:r>
              <a:rPr lang="en-GB" sz="1200" dirty="0">
                <a:solidFill>
                  <a:schemeClr val="dk1"/>
                </a:solidFill>
                <a:ea typeface="Calibri"/>
                <a:cs typeface="Calibri"/>
                <a:sym typeface="Calibri"/>
              </a:rPr>
              <a:t>political idea that all people are equal and should share in a country’s wealth.</a:t>
            </a:r>
          </a:p>
          <a:p>
            <a:endParaRPr lang="en-GB" sz="1200" b="1" dirty="0">
              <a:solidFill>
                <a:schemeClr val="dk1"/>
              </a:solidFill>
              <a:ea typeface="Calibri"/>
              <a:cs typeface="Calibri"/>
              <a:sym typeface="Calibri"/>
            </a:endParaRPr>
          </a:p>
          <a:p>
            <a:r>
              <a:rPr lang="en-GB" sz="1200" b="1" dirty="0" err="1">
                <a:solidFill>
                  <a:schemeClr val="dk1"/>
                </a:solidFill>
                <a:ea typeface="Calibri"/>
                <a:cs typeface="Calibri"/>
                <a:sym typeface="Calibri"/>
              </a:rPr>
              <a:t>Volkischer</a:t>
            </a:r>
            <a:r>
              <a:rPr lang="en-GB" sz="1200" b="1" dirty="0">
                <a:solidFill>
                  <a:schemeClr val="dk1"/>
                </a:solidFill>
                <a:ea typeface="Calibri"/>
                <a:cs typeface="Calibri"/>
                <a:sym typeface="Calibri"/>
              </a:rPr>
              <a:t> </a:t>
            </a:r>
            <a:r>
              <a:rPr lang="en-GB" sz="1200" b="1" dirty="0" err="1">
                <a:solidFill>
                  <a:schemeClr val="dk1"/>
                </a:solidFill>
                <a:ea typeface="Calibri"/>
                <a:cs typeface="Calibri"/>
                <a:sym typeface="Calibri"/>
              </a:rPr>
              <a:t>Beobachter</a:t>
            </a:r>
            <a:r>
              <a:rPr lang="en-GB" sz="1200" b="1" dirty="0">
                <a:solidFill>
                  <a:schemeClr val="dk1"/>
                </a:solidFill>
                <a:ea typeface="Calibri"/>
                <a:cs typeface="Calibri"/>
                <a:sym typeface="Calibri"/>
              </a:rPr>
              <a:t> – </a:t>
            </a:r>
            <a:r>
              <a:rPr lang="en-GB" sz="1200" dirty="0">
                <a:solidFill>
                  <a:schemeClr val="dk1"/>
                </a:solidFill>
                <a:ea typeface="Calibri"/>
                <a:cs typeface="Calibri"/>
                <a:sym typeface="Calibri"/>
              </a:rPr>
              <a:t>the Nazi newspaper, </a:t>
            </a:r>
            <a:r>
              <a:rPr lang="en-GB" sz="1200" i="1" dirty="0">
                <a:solidFill>
                  <a:schemeClr val="dk1"/>
                </a:solidFill>
                <a:ea typeface="Calibri"/>
                <a:cs typeface="Calibri"/>
                <a:sym typeface="Calibri"/>
              </a:rPr>
              <a:t>People’s Observer</a:t>
            </a:r>
          </a:p>
          <a:p>
            <a:endParaRPr lang="en-GB" sz="1200" b="1" i="1" dirty="0">
              <a:solidFill>
                <a:schemeClr val="dk1"/>
              </a:solidFill>
              <a:ea typeface="Calibri"/>
              <a:cs typeface="Calibri"/>
              <a:sym typeface="Calibri"/>
            </a:endParaRPr>
          </a:p>
          <a:p>
            <a:r>
              <a:rPr lang="en-GB" sz="1200" b="1" dirty="0" err="1">
                <a:solidFill>
                  <a:schemeClr val="dk1"/>
                </a:solidFill>
                <a:ea typeface="Calibri"/>
                <a:cs typeface="Calibri"/>
                <a:sym typeface="Calibri"/>
              </a:rPr>
              <a:t>Sturmabteiling</a:t>
            </a:r>
            <a:r>
              <a:rPr lang="en-GB" sz="1200" b="1" dirty="0">
                <a:solidFill>
                  <a:schemeClr val="dk1"/>
                </a:solidFill>
                <a:ea typeface="Calibri"/>
                <a:cs typeface="Calibri"/>
                <a:sym typeface="Calibri"/>
              </a:rPr>
              <a:t> (SA) – </a:t>
            </a:r>
            <a:r>
              <a:rPr lang="en-GB" sz="1200" dirty="0">
                <a:solidFill>
                  <a:schemeClr val="dk1"/>
                </a:solidFill>
                <a:ea typeface="Calibri"/>
                <a:cs typeface="Calibri"/>
                <a:sym typeface="Calibri"/>
              </a:rPr>
              <a:t>the Nazi’s paramilitary group made of largely ex-soldiers and students. They dressed in brown shirts.</a:t>
            </a:r>
          </a:p>
          <a:p>
            <a:endParaRPr lang="en-GB" sz="1200" b="1" dirty="0">
              <a:solidFill>
                <a:schemeClr val="dk1"/>
              </a:solidFill>
              <a:ea typeface="Calibri"/>
              <a:cs typeface="Calibri"/>
              <a:sym typeface="Calibri"/>
            </a:endParaRPr>
          </a:p>
          <a:p>
            <a:r>
              <a:rPr lang="en-GB" sz="1200" b="1" dirty="0">
                <a:solidFill>
                  <a:schemeClr val="dk1"/>
                </a:solidFill>
                <a:ea typeface="Calibri"/>
                <a:cs typeface="Calibri"/>
                <a:sym typeface="Calibri"/>
              </a:rPr>
              <a:t>Schutzstaffel (SS) - </a:t>
            </a:r>
            <a:r>
              <a:rPr lang="en-GB" sz="1200" dirty="0">
                <a:solidFill>
                  <a:schemeClr val="dk1"/>
                </a:solidFill>
                <a:ea typeface="Calibri"/>
                <a:cs typeface="Calibri"/>
                <a:sym typeface="Calibri"/>
              </a:rPr>
              <a:t>a paramilitary group that acted as Hitler’s bodyguard. They dressed in black uniform.</a:t>
            </a:r>
            <a:endParaRPr lang="en-GB" sz="1200" b="1" dirty="0">
              <a:solidFill>
                <a:schemeClr val="dk1"/>
              </a:solidFill>
              <a:ea typeface="Calibri"/>
              <a:cs typeface="Calibri"/>
              <a:sym typeface="Calibri"/>
            </a:endParaRPr>
          </a:p>
          <a:p>
            <a:endParaRPr lang="en-GB" sz="1200" b="1" dirty="0">
              <a:solidFill>
                <a:schemeClr val="dk1"/>
              </a:solidFill>
              <a:ea typeface="Calibri"/>
              <a:cs typeface="Calibri"/>
              <a:sym typeface="Calibri"/>
            </a:endParaRPr>
          </a:p>
          <a:p>
            <a:endParaRPr lang="en-GB" sz="1200" u="sng" dirty="0">
              <a:solidFill>
                <a:schemeClr val="dk1"/>
              </a:solidFill>
              <a:ea typeface="Calibri"/>
              <a:cs typeface="Calibri"/>
              <a:sym typeface="Calibri"/>
            </a:endParaRPr>
          </a:p>
          <a:p>
            <a:endParaRPr lang="en-GB" sz="1200" b="1" u="sng" dirty="0">
              <a:solidFill>
                <a:schemeClr val="dk1"/>
              </a:solidFill>
              <a:cs typeface="Calibri"/>
              <a:sym typeface="Calibri"/>
            </a:endParaRPr>
          </a:p>
          <a:p>
            <a:endParaRPr lang="en-GB" sz="1200" dirty="0"/>
          </a:p>
        </p:txBody>
      </p:sp>
      <p:grpSp>
        <p:nvGrpSpPr>
          <p:cNvPr id="7169" name="Group 7168">
            <a:extLst>
              <a:ext uri="{FF2B5EF4-FFF2-40B4-BE49-F238E27FC236}">
                <a16:creationId xmlns:a16="http://schemas.microsoft.com/office/drawing/2014/main" id="{A76FA3C4-C76B-471C-9E13-54F20D77F7A7}"/>
              </a:ext>
            </a:extLst>
          </p:cNvPr>
          <p:cNvGrpSpPr/>
          <p:nvPr/>
        </p:nvGrpSpPr>
        <p:grpSpPr>
          <a:xfrm>
            <a:off x="1483102" y="719666"/>
            <a:ext cx="10098147" cy="5850816"/>
            <a:chOff x="1483101" y="719666"/>
            <a:chExt cx="10098147" cy="5850816"/>
          </a:xfrm>
        </p:grpSpPr>
        <p:graphicFrame>
          <p:nvGraphicFramePr>
            <p:cNvPr id="51" name="Diagram 50">
              <a:extLst>
                <a:ext uri="{FF2B5EF4-FFF2-40B4-BE49-F238E27FC236}">
                  <a16:creationId xmlns:a16="http://schemas.microsoft.com/office/drawing/2014/main" id="{0726018B-3AEA-4625-A236-1317D7FD835F}"/>
                </a:ext>
              </a:extLst>
            </p:cNvPr>
            <p:cNvGraphicFramePr/>
            <p:nvPr>
              <p:extLst/>
            </p:nvPr>
          </p:nvGraphicFramePr>
          <p:xfrm>
            <a:off x="2032000" y="719666"/>
            <a:ext cx="9549248" cy="5850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91874B5E-591C-4DE8-8F98-0C6A3FA8DCB4}"/>
                </a:ext>
              </a:extLst>
            </p:cNvPr>
            <p:cNvSpPr txBox="1"/>
            <p:nvPr/>
          </p:nvSpPr>
          <p:spPr>
            <a:xfrm>
              <a:off x="1588546" y="973208"/>
              <a:ext cx="1512874" cy="1532334"/>
            </a:xfrm>
            <a:prstGeom prst="roundRect">
              <a:avLst/>
            </a:prstGeom>
            <a:noFill/>
            <a:ln>
              <a:solidFill>
                <a:schemeClr val="tx1"/>
              </a:solidFill>
              <a:prstDash val="dashDot"/>
            </a:ln>
          </p:spPr>
          <p:txBody>
            <a:bodyPr wrap="square" rtlCol="0">
              <a:spAutoFit/>
            </a:bodyPr>
            <a:lstStyle/>
            <a:p>
              <a:pPr algn="ctr"/>
              <a:r>
                <a:rPr lang="en-GB" sz="1400" dirty="0"/>
                <a:t>September 1919 – </a:t>
              </a:r>
              <a:br>
                <a:rPr lang="en-GB" sz="1400" dirty="0"/>
              </a:br>
              <a:r>
                <a:rPr lang="en-GB" sz="1400" dirty="0"/>
                <a:t>Hitler joins the German Workers’ Party (DAP)</a:t>
              </a:r>
            </a:p>
          </p:txBody>
        </p:sp>
        <p:pic>
          <p:nvPicPr>
            <p:cNvPr id="7170" name="Picture 2" descr="https://static.thenounproject.com/png/1916344-200.png">
              <a:extLst>
                <a:ext uri="{FF2B5EF4-FFF2-40B4-BE49-F238E27FC236}">
                  <a16:creationId xmlns:a16="http://schemas.microsoft.com/office/drawing/2014/main" id="{2275D8CF-CDB1-49E0-A648-8B59040738E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83101" y="719666"/>
              <a:ext cx="507084" cy="507084"/>
            </a:xfrm>
            <a:prstGeom prst="rect">
              <a:avLst/>
            </a:prstGeom>
            <a:noFill/>
            <a:extLst>
              <a:ext uri="{909E8E84-426E-40DD-AFC4-6F175D3DCCD1}">
                <a14:hiddenFill xmlns:a14="http://schemas.microsoft.com/office/drawing/2010/main">
                  <a:solidFill>
                    <a:srgbClr val="FFFFFF"/>
                  </a:solidFill>
                </a14:hiddenFill>
              </a:ext>
            </a:extLst>
          </p:spPr>
        </p:pic>
        <p:cxnSp>
          <p:nvCxnSpPr>
            <p:cNvPr id="16" name="Straight Connector 15">
              <a:extLst>
                <a:ext uri="{FF2B5EF4-FFF2-40B4-BE49-F238E27FC236}">
                  <a16:creationId xmlns:a16="http://schemas.microsoft.com/office/drawing/2014/main" id="{A07783C1-948C-46CC-AE2B-9F118B912D10}"/>
                </a:ext>
              </a:extLst>
            </p:cNvPr>
            <p:cNvCxnSpPr>
              <a:cxnSpLocks/>
            </p:cNvCxnSpPr>
            <p:nvPr/>
          </p:nvCxnSpPr>
          <p:spPr>
            <a:xfrm>
              <a:off x="8069344" y="813934"/>
              <a:ext cx="0" cy="5756548"/>
            </a:xfrm>
            <a:prstGeom prst="line">
              <a:avLst/>
            </a:prstGeom>
            <a:ln w="38100">
              <a:prstDash val="dash"/>
            </a:ln>
          </p:spPr>
          <p:style>
            <a:lnRef idx="1">
              <a:schemeClr val="dk1"/>
            </a:lnRef>
            <a:fillRef idx="0">
              <a:schemeClr val="dk1"/>
            </a:fillRef>
            <a:effectRef idx="0">
              <a:schemeClr val="dk1"/>
            </a:effectRef>
            <a:fontRef idx="minor">
              <a:schemeClr val="tx1"/>
            </a:fontRef>
          </p:style>
        </p:cxnSp>
        <p:grpSp>
          <p:nvGrpSpPr>
            <p:cNvPr id="27" name="Group 26">
              <a:extLst>
                <a:ext uri="{FF2B5EF4-FFF2-40B4-BE49-F238E27FC236}">
                  <a16:creationId xmlns:a16="http://schemas.microsoft.com/office/drawing/2014/main" id="{DCA9637C-21E9-4773-B77E-AF1F7D6D8C9E}"/>
                </a:ext>
              </a:extLst>
            </p:cNvPr>
            <p:cNvGrpSpPr/>
            <p:nvPr/>
          </p:nvGrpSpPr>
          <p:grpSpPr>
            <a:xfrm>
              <a:off x="5731179" y="1091611"/>
              <a:ext cx="1965609" cy="4771584"/>
              <a:chOff x="5645729" y="973208"/>
              <a:chExt cx="1965609" cy="4771584"/>
            </a:xfrm>
          </p:grpSpPr>
          <p:sp>
            <p:nvSpPr>
              <p:cNvPr id="64" name="TextBox 63">
                <a:extLst>
                  <a:ext uri="{FF2B5EF4-FFF2-40B4-BE49-F238E27FC236}">
                    <a16:creationId xmlns:a16="http://schemas.microsoft.com/office/drawing/2014/main" id="{66FABDE1-11EE-4685-9DBD-40EE4E555596}"/>
                  </a:ext>
                </a:extLst>
              </p:cNvPr>
              <p:cNvSpPr txBox="1"/>
              <p:nvPr/>
            </p:nvSpPr>
            <p:spPr>
              <a:xfrm>
                <a:off x="5645729" y="973208"/>
                <a:ext cx="1965609" cy="817245"/>
              </a:xfrm>
              <a:prstGeom prst="roundRect">
                <a:avLst/>
              </a:prstGeom>
              <a:solidFill>
                <a:schemeClr val="tx1"/>
              </a:solidFill>
              <a:ln>
                <a:solidFill>
                  <a:schemeClr val="tx1"/>
                </a:solidFill>
                <a:prstDash val="dashDot"/>
              </a:ln>
            </p:spPr>
            <p:txBody>
              <a:bodyPr wrap="square" rtlCol="0">
                <a:spAutoFit/>
              </a:bodyPr>
              <a:lstStyle/>
              <a:p>
                <a:pPr algn="ctr"/>
                <a:r>
                  <a:rPr lang="en-GB" sz="1400" dirty="0">
                    <a:solidFill>
                      <a:schemeClr val="bg1"/>
                    </a:solidFill>
                  </a:rPr>
                  <a:t>November 1923 – Hitler leads the failed Munich Putsch</a:t>
                </a:r>
              </a:p>
            </p:txBody>
          </p:sp>
          <p:sp>
            <p:nvSpPr>
              <p:cNvPr id="65" name="TextBox 64">
                <a:extLst>
                  <a:ext uri="{FF2B5EF4-FFF2-40B4-BE49-F238E27FC236}">
                    <a16:creationId xmlns:a16="http://schemas.microsoft.com/office/drawing/2014/main" id="{91C2D032-3995-4C1F-B2B6-F4F78CBA6F35}"/>
                  </a:ext>
                </a:extLst>
              </p:cNvPr>
              <p:cNvSpPr txBox="1"/>
              <p:nvPr/>
            </p:nvSpPr>
            <p:spPr>
              <a:xfrm>
                <a:off x="5804455" y="1906804"/>
                <a:ext cx="1635106" cy="1123712"/>
              </a:xfrm>
              <a:prstGeom prst="roundRect">
                <a:avLst/>
              </a:prstGeom>
              <a:noFill/>
              <a:ln>
                <a:solidFill>
                  <a:schemeClr val="tx1"/>
                </a:solidFill>
                <a:prstDash val="dashDot"/>
              </a:ln>
            </p:spPr>
            <p:txBody>
              <a:bodyPr wrap="square" rtlCol="0">
                <a:spAutoFit/>
              </a:bodyPr>
              <a:lstStyle/>
              <a:p>
                <a:pPr algn="ctr"/>
                <a:r>
                  <a:rPr lang="en-GB" sz="1200" dirty="0"/>
                  <a:t>Hitler realised he needed a new strategy – needed to build legitimate national support</a:t>
                </a:r>
              </a:p>
            </p:txBody>
          </p:sp>
          <p:sp>
            <p:nvSpPr>
              <p:cNvPr id="66" name="TextBox 65">
                <a:extLst>
                  <a:ext uri="{FF2B5EF4-FFF2-40B4-BE49-F238E27FC236}">
                    <a16:creationId xmlns:a16="http://schemas.microsoft.com/office/drawing/2014/main" id="{A4FEFAFA-D7A6-45D7-AA74-B5F86CBA701F}"/>
                  </a:ext>
                </a:extLst>
              </p:cNvPr>
              <p:cNvSpPr txBox="1"/>
              <p:nvPr/>
            </p:nvSpPr>
            <p:spPr>
              <a:xfrm>
                <a:off x="5805697" y="3366098"/>
                <a:ext cx="1635106" cy="1328023"/>
              </a:xfrm>
              <a:prstGeom prst="roundRect">
                <a:avLst/>
              </a:prstGeom>
              <a:noFill/>
              <a:ln>
                <a:solidFill>
                  <a:schemeClr val="tx1"/>
                </a:solidFill>
                <a:prstDash val="dashDot"/>
              </a:ln>
            </p:spPr>
            <p:txBody>
              <a:bodyPr wrap="square" rtlCol="0">
                <a:spAutoFit/>
              </a:bodyPr>
              <a:lstStyle/>
              <a:p>
                <a:pPr algn="ctr"/>
                <a:r>
                  <a:rPr lang="en-GB" sz="1200" dirty="0"/>
                  <a:t>Hitler used his time in prison to write </a:t>
                </a:r>
                <a:r>
                  <a:rPr lang="en-GB" sz="1200" i="1" dirty="0"/>
                  <a:t>Mein </a:t>
                </a:r>
                <a:r>
                  <a:rPr lang="en-GB" sz="1200" i="1" dirty="0" err="1"/>
                  <a:t>Kampf</a:t>
                </a:r>
                <a:r>
                  <a:rPr lang="en-GB" sz="1200" i="1" dirty="0"/>
                  <a:t> </a:t>
                </a:r>
                <a:r>
                  <a:rPr lang="en-GB" sz="1200" dirty="0"/>
                  <a:t>– the book that became the inspiration of the Nazi Party</a:t>
                </a:r>
              </a:p>
            </p:txBody>
          </p:sp>
          <p:sp>
            <p:nvSpPr>
              <p:cNvPr id="67" name="TextBox 66">
                <a:extLst>
                  <a:ext uri="{FF2B5EF4-FFF2-40B4-BE49-F238E27FC236}">
                    <a16:creationId xmlns:a16="http://schemas.microsoft.com/office/drawing/2014/main" id="{5452BA42-87D0-4DA9-A569-8933F6A74A40}"/>
                  </a:ext>
                </a:extLst>
              </p:cNvPr>
              <p:cNvSpPr txBox="1"/>
              <p:nvPr/>
            </p:nvSpPr>
            <p:spPr>
              <a:xfrm>
                <a:off x="5810980" y="5029703"/>
                <a:ext cx="1635106" cy="715089"/>
              </a:xfrm>
              <a:prstGeom prst="roundRect">
                <a:avLst/>
              </a:prstGeom>
              <a:noFill/>
              <a:ln>
                <a:solidFill>
                  <a:schemeClr val="tx1"/>
                </a:solidFill>
                <a:prstDash val="dashDot"/>
              </a:ln>
            </p:spPr>
            <p:txBody>
              <a:bodyPr wrap="square" rtlCol="0">
                <a:spAutoFit/>
              </a:bodyPr>
              <a:lstStyle/>
              <a:p>
                <a:pPr algn="ctr"/>
                <a:r>
                  <a:rPr lang="en-GB" sz="1200" dirty="0"/>
                  <a:t>Hitler’s trial earned him national publicity for his views</a:t>
                </a:r>
              </a:p>
            </p:txBody>
          </p:sp>
          <p:cxnSp>
            <p:nvCxnSpPr>
              <p:cNvPr id="20" name="Straight Connector 19">
                <a:extLst>
                  <a:ext uri="{FF2B5EF4-FFF2-40B4-BE49-F238E27FC236}">
                    <a16:creationId xmlns:a16="http://schemas.microsoft.com/office/drawing/2014/main" id="{34021DDB-DF30-46EE-9B82-6B6E89B9FC5B}"/>
                  </a:ext>
                </a:extLst>
              </p:cNvPr>
              <p:cNvCxnSpPr>
                <a:cxnSpLocks/>
                <a:stCxn id="65" idx="2"/>
                <a:endCxn id="66" idx="0"/>
              </p:cNvCxnSpPr>
              <p:nvPr/>
            </p:nvCxnSpPr>
            <p:spPr>
              <a:xfrm>
                <a:off x="6622008" y="3030516"/>
                <a:ext cx="1242" cy="335582"/>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1D0079B2-7544-4FD1-A901-44C4B3D24DB3}"/>
                  </a:ext>
                </a:extLst>
              </p:cNvPr>
              <p:cNvCxnSpPr>
                <a:cxnSpLocks/>
                <a:stCxn id="66" idx="2"/>
              </p:cNvCxnSpPr>
              <p:nvPr/>
            </p:nvCxnSpPr>
            <p:spPr>
              <a:xfrm>
                <a:off x="6623250" y="4694121"/>
                <a:ext cx="5283" cy="330802"/>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0F541A5C-AAB6-4210-B2AB-E9BC72926C13}"/>
                </a:ext>
              </a:extLst>
            </p:cNvPr>
            <p:cNvGrpSpPr/>
            <p:nvPr/>
          </p:nvGrpSpPr>
          <p:grpSpPr>
            <a:xfrm>
              <a:off x="5087552" y="2183006"/>
              <a:ext cx="555777" cy="4152587"/>
              <a:chOff x="5231443" y="2077763"/>
              <a:chExt cx="555777" cy="4152587"/>
            </a:xfrm>
          </p:grpSpPr>
          <p:pic>
            <p:nvPicPr>
              <p:cNvPr id="88" name="Picture 2" descr="https://static.thenounproject.com/png/2774558-200.png">
                <a:extLst>
                  <a:ext uri="{FF2B5EF4-FFF2-40B4-BE49-F238E27FC236}">
                    <a16:creationId xmlns:a16="http://schemas.microsoft.com/office/drawing/2014/main" id="{DB0EEBA6-C118-433E-94D4-6860717418A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66170" y="2077763"/>
                <a:ext cx="486327" cy="486327"/>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4" descr="https://static.thenounproject.com/png/2884552-200.png">
                <a:extLst>
                  <a:ext uri="{FF2B5EF4-FFF2-40B4-BE49-F238E27FC236}">
                    <a16:creationId xmlns:a16="http://schemas.microsoft.com/office/drawing/2014/main" id="{20EA47EB-7E28-43E8-ADCA-3C829135EF2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81687" y="2975085"/>
                <a:ext cx="477041" cy="477041"/>
              </a:xfrm>
              <a:prstGeom prst="rect">
                <a:avLst/>
              </a:prstGeom>
              <a:noFill/>
              <a:extLst>
                <a:ext uri="{909E8E84-426E-40DD-AFC4-6F175D3DCCD1}">
                  <a14:hiddenFill xmlns:a14="http://schemas.microsoft.com/office/drawing/2010/main">
                    <a:solidFill>
                      <a:srgbClr val="FFFFFF"/>
                    </a:solidFill>
                  </a14:hiddenFill>
                </a:ext>
              </a:extLst>
            </p:spPr>
          </p:pic>
          <p:pic>
            <p:nvPicPr>
              <p:cNvPr id="90" name="Picture 6" descr="https://static.thenounproject.com/png/2061589-200.png">
                <a:extLst>
                  <a:ext uri="{FF2B5EF4-FFF2-40B4-BE49-F238E27FC236}">
                    <a16:creationId xmlns:a16="http://schemas.microsoft.com/office/drawing/2014/main" id="{EDA40C2C-DADD-40A7-92AC-F70961F470B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31443" y="3924560"/>
                <a:ext cx="555777" cy="555777"/>
              </a:xfrm>
              <a:prstGeom prst="rect">
                <a:avLst/>
              </a:prstGeom>
              <a:noFill/>
              <a:extLst>
                <a:ext uri="{909E8E84-426E-40DD-AFC4-6F175D3DCCD1}">
                  <a14:hiddenFill xmlns:a14="http://schemas.microsoft.com/office/drawing/2010/main">
                    <a:solidFill>
                      <a:srgbClr val="FFFFFF"/>
                    </a:solidFill>
                  </a14:hiddenFill>
                </a:ext>
              </a:extLst>
            </p:spPr>
          </p:pic>
          <p:pic>
            <p:nvPicPr>
              <p:cNvPr id="91" name="Picture 8" descr="https://static.thenounproject.com/png/1615329-200.png">
                <a:extLst>
                  <a:ext uri="{FF2B5EF4-FFF2-40B4-BE49-F238E27FC236}">
                    <a16:creationId xmlns:a16="http://schemas.microsoft.com/office/drawing/2014/main" id="{B1890892-07B9-4BC4-92D1-6110381489B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31443" y="4841256"/>
                <a:ext cx="555777" cy="555777"/>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2" descr="https://static.thenounproject.com/png/316783-200.png">
                <a:extLst>
                  <a:ext uri="{FF2B5EF4-FFF2-40B4-BE49-F238E27FC236}">
                    <a16:creationId xmlns:a16="http://schemas.microsoft.com/office/drawing/2014/main" id="{4EAFEE26-1EBB-40E8-9AB4-80E2F3E0A053}"/>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84725" y="5757952"/>
                <a:ext cx="472398" cy="47239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3" name="Group 92">
              <a:extLst>
                <a:ext uri="{FF2B5EF4-FFF2-40B4-BE49-F238E27FC236}">
                  <a16:creationId xmlns:a16="http://schemas.microsoft.com/office/drawing/2014/main" id="{09E3D942-B334-437F-82C3-72EDD5FB261E}"/>
                </a:ext>
              </a:extLst>
            </p:cNvPr>
            <p:cNvGrpSpPr/>
            <p:nvPr/>
          </p:nvGrpSpPr>
          <p:grpSpPr>
            <a:xfrm>
              <a:off x="8556389" y="980736"/>
              <a:ext cx="1850556" cy="1044471"/>
              <a:chOff x="1166547" y="253545"/>
              <a:chExt cx="1850556" cy="1044471"/>
            </a:xfrm>
          </p:grpSpPr>
          <p:sp>
            <p:nvSpPr>
              <p:cNvPr id="111" name="Rectangle: Rounded Corners 110">
                <a:extLst>
                  <a:ext uri="{FF2B5EF4-FFF2-40B4-BE49-F238E27FC236}">
                    <a16:creationId xmlns:a16="http://schemas.microsoft.com/office/drawing/2014/main" id="{204507C2-7C3A-4205-98CB-7804CC4A1792}"/>
                  </a:ext>
                </a:extLst>
              </p:cNvPr>
              <p:cNvSpPr/>
              <p:nvPr/>
            </p:nvSpPr>
            <p:spPr>
              <a:xfrm>
                <a:off x="1166547" y="253545"/>
                <a:ext cx="1850556" cy="1044471"/>
              </a:xfrm>
              <a:prstGeom prst="roundRect">
                <a:avLst>
                  <a:gd name="adj" fmla="val 10000"/>
                </a:avLst>
              </a:prstGeom>
              <a:solidFill>
                <a:schemeClr val="tx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2" name="Rectangle: Rounded Corners 4">
                <a:extLst>
                  <a:ext uri="{FF2B5EF4-FFF2-40B4-BE49-F238E27FC236}">
                    <a16:creationId xmlns:a16="http://schemas.microsoft.com/office/drawing/2014/main" id="{8DB97731-A0DD-4810-95AB-6BCAFFE91E91}"/>
                  </a:ext>
                </a:extLst>
              </p:cNvPr>
              <p:cNvSpPr txBox="1"/>
              <p:nvPr/>
            </p:nvSpPr>
            <p:spPr>
              <a:xfrm>
                <a:off x="1197139" y="284137"/>
                <a:ext cx="1789372" cy="98328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6670" tIns="17780" rIns="26670" bIns="17780" numCol="1" spcCol="1270" anchor="ctr" anchorCtr="0">
                <a:noAutofit/>
              </a:bodyPr>
              <a:lstStyle/>
              <a:p>
                <a:pPr algn="ctr" defTabSz="622300">
                  <a:lnSpc>
                    <a:spcPct val="90000"/>
                  </a:lnSpc>
                  <a:spcBef>
                    <a:spcPct val="0"/>
                  </a:spcBef>
                  <a:spcAft>
                    <a:spcPct val="35000"/>
                  </a:spcAft>
                </a:pPr>
                <a:r>
                  <a:rPr lang="en-GB" sz="1400" dirty="0">
                    <a:solidFill>
                      <a:schemeClr val="bg1"/>
                    </a:solidFill>
                  </a:rPr>
                  <a:t>How did Hitler develop the NSDAP during the ‘Lean Years’ (1924-29)?</a:t>
                </a:r>
              </a:p>
            </p:txBody>
          </p:sp>
        </p:grpSp>
        <p:grpSp>
          <p:nvGrpSpPr>
            <p:cNvPr id="94" name="Group 93">
              <a:extLst>
                <a:ext uri="{FF2B5EF4-FFF2-40B4-BE49-F238E27FC236}">
                  <a16:creationId xmlns:a16="http://schemas.microsoft.com/office/drawing/2014/main" id="{67F57354-161E-496E-BD61-3C10E63F0EB1}"/>
                </a:ext>
              </a:extLst>
            </p:cNvPr>
            <p:cNvGrpSpPr/>
            <p:nvPr/>
          </p:nvGrpSpPr>
          <p:grpSpPr>
            <a:xfrm>
              <a:off x="8926492" y="2069875"/>
              <a:ext cx="1480445" cy="708813"/>
              <a:chOff x="1536650" y="1342684"/>
              <a:chExt cx="1480445" cy="708813"/>
            </a:xfrm>
          </p:grpSpPr>
          <p:sp>
            <p:nvSpPr>
              <p:cNvPr id="109" name="Rectangle: Rounded Corners 108">
                <a:extLst>
                  <a:ext uri="{FF2B5EF4-FFF2-40B4-BE49-F238E27FC236}">
                    <a16:creationId xmlns:a16="http://schemas.microsoft.com/office/drawing/2014/main" id="{A14C2884-8516-4409-B5AC-882113A67778}"/>
                  </a:ext>
                </a:extLst>
              </p:cNvPr>
              <p:cNvSpPr/>
              <p:nvPr/>
            </p:nvSpPr>
            <p:spPr>
              <a:xfrm>
                <a:off x="1536650" y="1342684"/>
                <a:ext cx="1480445" cy="708813"/>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0" name="Rectangle: Rounded Corners 6">
                <a:extLst>
                  <a:ext uri="{FF2B5EF4-FFF2-40B4-BE49-F238E27FC236}">
                    <a16:creationId xmlns:a16="http://schemas.microsoft.com/office/drawing/2014/main" id="{E49F9CBD-D01A-4809-BE13-DA0FB390AB6F}"/>
                  </a:ext>
                </a:extLst>
              </p:cNvPr>
              <p:cNvSpPr txBox="1"/>
              <p:nvPr/>
            </p:nvSpPr>
            <p:spPr>
              <a:xfrm>
                <a:off x="1557410" y="1363444"/>
                <a:ext cx="1438925" cy="6672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17780" rIns="26670" bIns="17780" numCol="1" spcCol="1270" anchor="ctr" anchorCtr="0">
                <a:noAutofit/>
              </a:bodyPr>
              <a:lstStyle/>
              <a:p>
                <a:pPr algn="ctr" defTabSz="533400">
                  <a:lnSpc>
                    <a:spcPct val="90000"/>
                  </a:lnSpc>
                  <a:spcBef>
                    <a:spcPct val="0"/>
                  </a:spcBef>
                  <a:spcAft>
                    <a:spcPct val="35000"/>
                  </a:spcAft>
                </a:pPr>
                <a:r>
                  <a:rPr lang="en-GB" sz="1400" dirty="0"/>
                  <a:t>Ideas in </a:t>
                </a:r>
                <a:r>
                  <a:rPr lang="en-GB" sz="1400" i="1" dirty="0"/>
                  <a:t>Mein </a:t>
                </a:r>
                <a:r>
                  <a:rPr lang="en-GB" sz="1400" i="1" dirty="0" err="1"/>
                  <a:t>Kampf</a:t>
                </a:r>
                <a:r>
                  <a:rPr lang="en-GB" sz="1400" i="1" dirty="0"/>
                  <a:t> </a:t>
                </a:r>
                <a:r>
                  <a:rPr lang="en-GB" sz="1400" dirty="0"/>
                  <a:t>form basis of Nazi policy</a:t>
                </a:r>
              </a:p>
            </p:txBody>
          </p:sp>
        </p:grpSp>
        <p:grpSp>
          <p:nvGrpSpPr>
            <p:cNvPr id="95" name="Group 94">
              <a:extLst>
                <a:ext uri="{FF2B5EF4-FFF2-40B4-BE49-F238E27FC236}">
                  <a16:creationId xmlns:a16="http://schemas.microsoft.com/office/drawing/2014/main" id="{6FF6C67F-8682-4805-91FA-66F0D05C085E}"/>
                </a:ext>
              </a:extLst>
            </p:cNvPr>
            <p:cNvGrpSpPr/>
            <p:nvPr/>
          </p:nvGrpSpPr>
          <p:grpSpPr>
            <a:xfrm>
              <a:off x="8926492" y="3002484"/>
              <a:ext cx="1480445" cy="708813"/>
              <a:chOff x="1536650" y="2275293"/>
              <a:chExt cx="1480445" cy="708813"/>
            </a:xfrm>
          </p:grpSpPr>
          <p:sp>
            <p:nvSpPr>
              <p:cNvPr id="107" name="Rectangle: Rounded Corners 106">
                <a:extLst>
                  <a:ext uri="{FF2B5EF4-FFF2-40B4-BE49-F238E27FC236}">
                    <a16:creationId xmlns:a16="http://schemas.microsoft.com/office/drawing/2014/main" id="{7FACE6A7-2B02-4B83-B3C0-BDC1996306F3}"/>
                  </a:ext>
                </a:extLst>
              </p:cNvPr>
              <p:cNvSpPr/>
              <p:nvPr/>
            </p:nvSpPr>
            <p:spPr>
              <a:xfrm>
                <a:off x="1536650" y="2275293"/>
                <a:ext cx="1480445" cy="708813"/>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8" name="Rectangle: Rounded Corners 8">
                <a:extLst>
                  <a:ext uri="{FF2B5EF4-FFF2-40B4-BE49-F238E27FC236}">
                    <a16:creationId xmlns:a16="http://schemas.microsoft.com/office/drawing/2014/main" id="{2B4DEDA1-3155-4EC0-9F08-5474EA7786A6}"/>
                  </a:ext>
                </a:extLst>
              </p:cNvPr>
              <p:cNvSpPr txBox="1"/>
              <p:nvPr/>
            </p:nvSpPr>
            <p:spPr>
              <a:xfrm>
                <a:off x="1557410" y="2296053"/>
                <a:ext cx="1438925" cy="6672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17780" rIns="26670" bIns="17780" numCol="1" spcCol="1270" anchor="ctr" anchorCtr="0">
                <a:noAutofit/>
              </a:bodyPr>
              <a:lstStyle/>
              <a:p>
                <a:pPr algn="ctr" defTabSz="533400">
                  <a:lnSpc>
                    <a:spcPct val="90000"/>
                  </a:lnSpc>
                  <a:spcBef>
                    <a:spcPct val="0"/>
                  </a:spcBef>
                  <a:spcAft>
                    <a:spcPct val="35000"/>
                  </a:spcAft>
                </a:pPr>
                <a:r>
                  <a:rPr lang="en-GB" sz="1400" dirty="0"/>
                  <a:t>Party HQ based in Munich</a:t>
                </a:r>
              </a:p>
            </p:txBody>
          </p:sp>
        </p:grpSp>
        <p:sp>
          <p:nvSpPr>
            <p:cNvPr id="96" name="Straight Connector 9">
              <a:extLst>
                <a:ext uri="{FF2B5EF4-FFF2-40B4-BE49-F238E27FC236}">
                  <a16:creationId xmlns:a16="http://schemas.microsoft.com/office/drawing/2014/main" id="{E16C86B0-596B-406D-9591-23D7518095A2}"/>
                </a:ext>
              </a:extLst>
            </p:cNvPr>
            <p:cNvSpPr/>
            <p:nvPr/>
          </p:nvSpPr>
          <p:spPr>
            <a:xfrm>
              <a:off x="8741445" y="2025207"/>
              <a:ext cx="185047" cy="2292575"/>
            </a:xfrm>
            <a:custGeom>
              <a:avLst/>
              <a:gdLst/>
              <a:ahLst/>
              <a:cxnLst/>
              <a:rect l="0" t="0" r="0" b="0"/>
              <a:pathLst>
                <a:path>
                  <a:moveTo>
                    <a:pt x="0" y="0"/>
                  </a:moveTo>
                  <a:lnTo>
                    <a:pt x="0" y="2292575"/>
                  </a:lnTo>
                  <a:lnTo>
                    <a:pt x="185047" y="229257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97" name="Group 96">
              <a:extLst>
                <a:ext uri="{FF2B5EF4-FFF2-40B4-BE49-F238E27FC236}">
                  <a16:creationId xmlns:a16="http://schemas.microsoft.com/office/drawing/2014/main" id="{0109896F-706B-4D24-871C-E3B9DC18E2CE}"/>
                </a:ext>
              </a:extLst>
            </p:cNvPr>
            <p:cNvGrpSpPr/>
            <p:nvPr/>
          </p:nvGrpSpPr>
          <p:grpSpPr>
            <a:xfrm>
              <a:off x="8926492" y="3963376"/>
              <a:ext cx="1480445" cy="708813"/>
              <a:chOff x="1536650" y="3236185"/>
              <a:chExt cx="1480445" cy="708813"/>
            </a:xfrm>
          </p:grpSpPr>
          <p:sp>
            <p:nvSpPr>
              <p:cNvPr id="105" name="Rectangle: Rounded Corners 104">
                <a:extLst>
                  <a:ext uri="{FF2B5EF4-FFF2-40B4-BE49-F238E27FC236}">
                    <a16:creationId xmlns:a16="http://schemas.microsoft.com/office/drawing/2014/main" id="{809EA3B2-8DEA-4E52-9DB7-18AB5FEA4CDC}"/>
                  </a:ext>
                </a:extLst>
              </p:cNvPr>
              <p:cNvSpPr/>
              <p:nvPr/>
            </p:nvSpPr>
            <p:spPr>
              <a:xfrm>
                <a:off x="1536650" y="3236185"/>
                <a:ext cx="1480445" cy="708813"/>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6" name="Rectangle: Rounded Corners 11">
                <a:extLst>
                  <a:ext uri="{FF2B5EF4-FFF2-40B4-BE49-F238E27FC236}">
                    <a16:creationId xmlns:a16="http://schemas.microsoft.com/office/drawing/2014/main" id="{3BBA2566-53F2-42A1-9D49-D5B8B41A32FE}"/>
                  </a:ext>
                </a:extLst>
              </p:cNvPr>
              <p:cNvSpPr txBox="1"/>
              <p:nvPr/>
            </p:nvSpPr>
            <p:spPr>
              <a:xfrm>
                <a:off x="1557410" y="3256945"/>
                <a:ext cx="1438925" cy="6672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17780" rIns="26670" bIns="17780" numCol="1" spcCol="1270" anchor="ctr" anchorCtr="0">
                <a:noAutofit/>
              </a:bodyPr>
              <a:lstStyle/>
              <a:p>
                <a:pPr algn="ctr" defTabSz="533400">
                  <a:lnSpc>
                    <a:spcPct val="90000"/>
                  </a:lnSpc>
                  <a:spcBef>
                    <a:spcPct val="0"/>
                  </a:spcBef>
                  <a:spcAft>
                    <a:spcPct val="35000"/>
                  </a:spcAft>
                </a:pPr>
                <a:r>
                  <a:rPr lang="en-GB" sz="1400" dirty="0"/>
                  <a:t>Creation of a national Nazi Party</a:t>
                </a:r>
              </a:p>
            </p:txBody>
          </p:sp>
        </p:grpSp>
        <p:grpSp>
          <p:nvGrpSpPr>
            <p:cNvPr id="98" name="Group 97">
              <a:extLst>
                <a:ext uri="{FF2B5EF4-FFF2-40B4-BE49-F238E27FC236}">
                  <a16:creationId xmlns:a16="http://schemas.microsoft.com/office/drawing/2014/main" id="{F1A61BC2-C077-4FC7-AF7F-BDA08A37A885}"/>
                </a:ext>
              </a:extLst>
            </p:cNvPr>
            <p:cNvGrpSpPr/>
            <p:nvPr/>
          </p:nvGrpSpPr>
          <p:grpSpPr>
            <a:xfrm>
              <a:off x="8926492" y="4924268"/>
              <a:ext cx="1480445" cy="708813"/>
              <a:chOff x="1536650" y="4197077"/>
              <a:chExt cx="1480445" cy="708813"/>
            </a:xfrm>
          </p:grpSpPr>
          <p:sp>
            <p:nvSpPr>
              <p:cNvPr id="103" name="Rectangle: Rounded Corners 102">
                <a:extLst>
                  <a:ext uri="{FF2B5EF4-FFF2-40B4-BE49-F238E27FC236}">
                    <a16:creationId xmlns:a16="http://schemas.microsoft.com/office/drawing/2014/main" id="{CFE2B3B3-F7DA-40EA-A0B8-0132F926902E}"/>
                  </a:ext>
                </a:extLst>
              </p:cNvPr>
              <p:cNvSpPr/>
              <p:nvPr/>
            </p:nvSpPr>
            <p:spPr>
              <a:xfrm>
                <a:off x="1536650" y="4197077"/>
                <a:ext cx="1480445" cy="708813"/>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4" name="Rectangle: Rounded Corners 13">
                <a:extLst>
                  <a:ext uri="{FF2B5EF4-FFF2-40B4-BE49-F238E27FC236}">
                    <a16:creationId xmlns:a16="http://schemas.microsoft.com/office/drawing/2014/main" id="{6E44F718-768D-4AA9-A976-345982738FF5}"/>
                  </a:ext>
                </a:extLst>
              </p:cNvPr>
              <p:cNvSpPr txBox="1"/>
              <p:nvPr/>
            </p:nvSpPr>
            <p:spPr>
              <a:xfrm>
                <a:off x="1557410" y="4217837"/>
                <a:ext cx="1438925" cy="6672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17780" rIns="26670" bIns="17780" numCol="1" spcCol="1270" anchor="ctr" anchorCtr="0">
                <a:noAutofit/>
              </a:bodyPr>
              <a:lstStyle/>
              <a:p>
                <a:pPr algn="ctr" defTabSz="622300">
                  <a:lnSpc>
                    <a:spcPct val="90000"/>
                  </a:lnSpc>
                  <a:spcBef>
                    <a:spcPct val="0"/>
                  </a:spcBef>
                  <a:spcAft>
                    <a:spcPct val="35000"/>
                  </a:spcAft>
                </a:pPr>
                <a:r>
                  <a:rPr lang="en-GB" sz="1400" dirty="0"/>
                  <a:t>Expansion of the SS to 3,000</a:t>
                </a:r>
              </a:p>
            </p:txBody>
          </p:sp>
        </p:grpSp>
        <p:sp>
          <p:nvSpPr>
            <p:cNvPr id="99" name="Straight Connector 14">
              <a:extLst>
                <a:ext uri="{FF2B5EF4-FFF2-40B4-BE49-F238E27FC236}">
                  <a16:creationId xmlns:a16="http://schemas.microsoft.com/office/drawing/2014/main" id="{2750F0A5-B27D-473C-971D-82D97752EA9B}"/>
                </a:ext>
              </a:extLst>
            </p:cNvPr>
            <p:cNvSpPr/>
            <p:nvPr/>
          </p:nvSpPr>
          <p:spPr>
            <a:xfrm>
              <a:off x="8741445" y="2025207"/>
              <a:ext cx="187354" cy="4153729"/>
            </a:xfrm>
            <a:custGeom>
              <a:avLst/>
              <a:gdLst/>
              <a:ahLst/>
              <a:cxnLst/>
              <a:rect l="0" t="0" r="0" b="0"/>
              <a:pathLst>
                <a:path>
                  <a:moveTo>
                    <a:pt x="0" y="0"/>
                  </a:moveTo>
                  <a:lnTo>
                    <a:pt x="0" y="4153729"/>
                  </a:lnTo>
                  <a:lnTo>
                    <a:pt x="187354" y="4153729"/>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00" name="Group 99">
              <a:extLst>
                <a:ext uri="{FF2B5EF4-FFF2-40B4-BE49-F238E27FC236}">
                  <a16:creationId xmlns:a16="http://schemas.microsoft.com/office/drawing/2014/main" id="{5C7FE3B7-80FB-41CE-8229-030AD7B214F3}"/>
                </a:ext>
              </a:extLst>
            </p:cNvPr>
            <p:cNvGrpSpPr/>
            <p:nvPr/>
          </p:nvGrpSpPr>
          <p:grpSpPr>
            <a:xfrm>
              <a:off x="8928799" y="5824530"/>
              <a:ext cx="1480445" cy="708813"/>
              <a:chOff x="1538957" y="5097339"/>
              <a:chExt cx="1480445" cy="708813"/>
            </a:xfrm>
          </p:grpSpPr>
          <p:sp>
            <p:nvSpPr>
              <p:cNvPr id="101" name="Rectangle: Rounded Corners 100">
                <a:extLst>
                  <a:ext uri="{FF2B5EF4-FFF2-40B4-BE49-F238E27FC236}">
                    <a16:creationId xmlns:a16="http://schemas.microsoft.com/office/drawing/2014/main" id="{2A99D4E7-0DBC-46A9-AEB3-A9E7A40999B7}"/>
                  </a:ext>
                </a:extLst>
              </p:cNvPr>
              <p:cNvSpPr/>
              <p:nvPr/>
            </p:nvSpPr>
            <p:spPr>
              <a:xfrm>
                <a:off x="1538957" y="5097339"/>
                <a:ext cx="1480445" cy="708813"/>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2" name="Rectangle: Rounded Corners 16">
                <a:extLst>
                  <a:ext uri="{FF2B5EF4-FFF2-40B4-BE49-F238E27FC236}">
                    <a16:creationId xmlns:a16="http://schemas.microsoft.com/office/drawing/2014/main" id="{40EF6502-F35B-403F-ABFA-3B19BE3A85E1}"/>
                  </a:ext>
                </a:extLst>
              </p:cNvPr>
              <p:cNvSpPr txBox="1"/>
              <p:nvPr/>
            </p:nvSpPr>
            <p:spPr>
              <a:xfrm>
                <a:off x="1559717" y="5118099"/>
                <a:ext cx="1438925" cy="66729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6670" tIns="17780" rIns="26670" bIns="17780" numCol="1" spcCol="1270" anchor="ctr" anchorCtr="0">
                <a:noAutofit/>
              </a:bodyPr>
              <a:lstStyle/>
              <a:p>
                <a:pPr algn="ctr" defTabSz="622300">
                  <a:lnSpc>
                    <a:spcPct val="90000"/>
                  </a:lnSpc>
                  <a:spcBef>
                    <a:spcPct val="0"/>
                  </a:spcBef>
                  <a:spcAft>
                    <a:spcPct val="35000"/>
                  </a:spcAft>
                </a:pPr>
                <a:r>
                  <a:rPr lang="en-GB" sz="1200" dirty="0"/>
                  <a:t>The Bamberg Conference (1926) shifts the NSDAP towards nationalism</a:t>
                </a:r>
              </a:p>
            </p:txBody>
          </p:sp>
        </p:grpSp>
        <p:sp>
          <p:nvSpPr>
            <p:cNvPr id="117" name="Straight Connector 3">
              <a:extLst>
                <a:ext uri="{FF2B5EF4-FFF2-40B4-BE49-F238E27FC236}">
                  <a16:creationId xmlns:a16="http://schemas.microsoft.com/office/drawing/2014/main" id="{A0F8002D-81F4-40B3-B6B2-B947EA57B032}"/>
                </a:ext>
              </a:extLst>
            </p:cNvPr>
            <p:cNvSpPr/>
            <p:nvPr/>
          </p:nvSpPr>
          <p:spPr>
            <a:xfrm>
              <a:off x="8729543" y="2038349"/>
              <a:ext cx="185047" cy="399075"/>
            </a:xfrm>
            <a:custGeom>
              <a:avLst/>
              <a:gdLst/>
              <a:ahLst/>
              <a:cxnLst/>
              <a:rect l="0" t="0" r="0" b="0"/>
              <a:pathLst>
                <a:path>
                  <a:moveTo>
                    <a:pt x="0" y="0"/>
                  </a:moveTo>
                  <a:lnTo>
                    <a:pt x="0" y="399075"/>
                  </a:lnTo>
                  <a:lnTo>
                    <a:pt x="185047" y="39907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8" name="Straight Connector 4">
              <a:extLst>
                <a:ext uri="{FF2B5EF4-FFF2-40B4-BE49-F238E27FC236}">
                  <a16:creationId xmlns:a16="http://schemas.microsoft.com/office/drawing/2014/main" id="{14546938-3BFA-4303-803C-F1E96AC8C486}"/>
                </a:ext>
              </a:extLst>
            </p:cNvPr>
            <p:cNvSpPr/>
            <p:nvPr/>
          </p:nvSpPr>
          <p:spPr>
            <a:xfrm>
              <a:off x="8729543" y="2038349"/>
              <a:ext cx="185047" cy="1331683"/>
            </a:xfrm>
            <a:custGeom>
              <a:avLst/>
              <a:gdLst/>
              <a:ahLst/>
              <a:cxnLst/>
              <a:rect l="0" t="0" r="0" b="0"/>
              <a:pathLst>
                <a:path>
                  <a:moveTo>
                    <a:pt x="0" y="0"/>
                  </a:moveTo>
                  <a:lnTo>
                    <a:pt x="0" y="1331683"/>
                  </a:lnTo>
                  <a:lnTo>
                    <a:pt x="185047" y="133168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19" name="Straight Connector 5">
              <a:extLst>
                <a:ext uri="{FF2B5EF4-FFF2-40B4-BE49-F238E27FC236}">
                  <a16:creationId xmlns:a16="http://schemas.microsoft.com/office/drawing/2014/main" id="{725E5594-8460-4B70-A344-6ACED13C0569}"/>
                </a:ext>
              </a:extLst>
            </p:cNvPr>
            <p:cNvSpPr/>
            <p:nvPr/>
          </p:nvSpPr>
          <p:spPr>
            <a:xfrm>
              <a:off x="8729543" y="2038349"/>
              <a:ext cx="185047" cy="2292575"/>
            </a:xfrm>
            <a:custGeom>
              <a:avLst/>
              <a:gdLst/>
              <a:ahLst/>
              <a:cxnLst/>
              <a:rect l="0" t="0" r="0" b="0"/>
              <a:pathLst>
                <a:path>
                  <a:moveTo>
                    <a:pt x="0" y="0"/>
                  </a:moveTo>
                  <a:lnTo>
                    <a:pt x="0" y="2292575"/>
                  </a:lnTo>
                  <a:lnTo>
                    <a:pt x="185047" y="229257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0" name="Straight Connector 6">
              <a:extLst>
                <a:ext uri="{FF2B5EF4-FFF2-40B4-BE49-F238E27FC236}">
                  <a16:creationId xmlns:a16="http://schemas.microsoft.com/office/drawing/2014/main" id="{89831899-09C4-4FD2-B647-89B99CB2F2C2}"/>
                </a:ext>
              </a:extLst>
            </p:cNvPr>
            <p:cNvSpPr/>
            <p:nvPr/>
          </p:nvSpPr>
          <p:spPr>
            <a:xfrm>
              <a:off x="8729543" y="2038349"/>
              <a:ext cx="185047" cy="3253467"/>
            </a:xfrm>
            <a:custGeom>
              <a:avLst/>
              <a:gdLst/>
              <a:ahLst/>
              <a:cxnLst/>
              <a:rect l="0" t="0" r="0" b="0"/>
              <a:pathLst>
                <a:path>
                  <a:moveTo>
                    <a:pt x="0" y="0"/>
                  </a:moveTo>
                  <a:lnTo>
                    <a:pt x="0" y="3253467"/>
                  </a:lnTo>
                  <a:lnTo>
                    <a:pt x="185047" y="3253467"/>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33" name="Group 32">
              <a:extLst>
                <a:ext uri="{FF2B5EF4-FFF2-40B4-BE49-F238E27FC236}">
                  <a16:creationId xmlns:a16="http://schemas.microsoft.com/office/drawing/2014/main" id="{DC7DC571-E5D4-48BB-A74A-A549159257D2}"/>
                </a:ext>
              </a:extLst>
            </p:cNvPr>
            <p:cNvGrpSpPr/>
            <p:nvPr/>
          </p:nvGrpSpPr>
          <p:grpSpPr>
            <a:xfrm>
              <a:off x="10459054" y="2118751"/>
              <a:ext cx="763572" cy="4383520"/>
              <a:chOff x="10459054" y="2118751"/>
              <a:chExt cx="763572" cy="4383520"/>
            </a:xfrm>
          </p:grpSpPr>
          <p:pic>
            <p:nvPicPr>
              <p:cNvPr id="7174" name="Picture 6" descr="https://static.thenounproject.com/png/917273-200.png">
                <a:extLst>
                  <a:ext uri="{FF2B5EF4-FFF2-40B4-BE49-F238E27FC236}">
                    <a16:creationId xmlns:a16="http://schemas.microsoft.com/office/drawing/2014/main" id="{2103ACDA-4B17-4F88-AD8E-46A37403D0F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470336" y="2999574"/>
                <a:ext cx="690963" cy="690963"/>
              </a:xfrm>
              <a:prstGeom prst="rect">
                <a:avLst/>
              </a:prstGeom>
              <a:noFill/>
              <a:extLst>
                <a:ext uri="{909E8E84-426E-40DD-AFC4-6F175D3DCCD1}">
                  <a14:hiddenFill xmlns:a14="http://schemas.microsoft.com/office/drawing/2010/main">
                    <a:solidFill>
                      <a:srgbClr val="FFFFFF"/>
                    </a:solidFill>
                  </a14:hiddenFill>
                </a:ext>
              </a:extLst>
            </p:spPr>
          </p:pic>
          <p:pic>
            <p:nvPicPr>
              <p:cNvPr id="7176" name="Picture 8" descr="Weimar And Nazi Germany , Transparent Cartoon, Free Cliparts ...">
                <a:extLst>
                  <a:ext uri="{FF2B5EF4-FFF2-40B4-BE49-F238E27FC236}">
                    <a16:creationId xmlns:a16="http://schemas.microsoft.com/office/drawing/2014/main" id="{A02A4212-2558-45E0-A49A-1BF9338156F4}"/>
                  </a:ext>
                </a:extLst>
              </p:cNvPr>
              <p:cNvPicPr>
                <a:picLocks noChangeAspect="1" noChangeArrowheads="1"/>
              </p:cNvPicPr>
              <p:nvPr/>
            </p:nvPicPr>
            <p:blipFill>
              <a:blip r:embed="rId14">
                <a:extLst>
                  <a:ext uri="{BEBA8EAE-BF5A-486C-A8C5-ECC9F3942E4B}">
                    <a14:imgProps xmlns:a14="http://schemas.microsoft.com/office/drawing/2010/main">
                      <a14:imgLayer r:embed="rId15">
                        <a14:imgEffect>
                          <a14:backgroundRemoval t="7928" b="89898" l="9130" r="90109">
                            <a14:foregroundMark x1="40109" y1="27238" x2="40109" y2="27238"/>
                            <a14:foregroundMark x1="36957" y1="45780" x2="36957" y2="45780"/>
                            <a14:foregroundMark x1="20109" y1="54476" x2="42717" y2="42711"/>
                            <a14:foregroundMark x1="21196" y1="66880" x2="39565" y2="73018"/>
                            <a14:foregroundMark x1="31196" y1="17263" x2="12174" y2="40153"/>
                            <a14:foregroundMark x1="12174" y1="40153" x2="9239" y2="72890"/>
                            <a14:foregroundMark x1="9239" y1="72890" x2="35652" y2="83504"/>
                            <a14:foregroundMark x1="35652" y1="83504" x2="49130" y2="54476"/>
                            <a14:foregroundMark x1="49130" y1="54476" x2="76848" y2="57801"/>
                            <a14:foregroundMark x1="65533" y1="30116" x2="64565" y2="27749"/>
                            <a14:foregroundMark x1="76848" y1="57801" x2="66372" y2="32170"/>
                            <a14:foregroundMark x1="64565" y1="27749" x2="40000" y2="12020"/>
                            <a14:foregroundMark x1="40000" y1="12020" x2="36413" y2="15985"/>
                            <a14:foregroundMark x1="90109" y1="7928" x2="88587" y2="9847"/>
                            <a14:backgroundMark x1="62717" y1="39003" x2="62717" y2="39003"/>
                            <a14:backgroundMark x1="64891" y1="31458" x2="66957" y2="30946"/>
                            <a14:backgroundMark x1="18043" y1="69949" x2="16413" y2="71739"/>
                          </a14:backgroundRemoval>
                        </a14:imgEffect>
                      </a14:imgLayer>
                    </a14:imgProps>
                  </a:ext>
                  <a:ext uri="{28A0092B-C50C-407E-A947-70E740481C1C}">
                    <a14:useLocalDpi xmlns:a14="http://schemas.microsoft.com/office/drawing/2010/main" val="0"/>
                  </a:ext>
                </a:extLst>
              </a:blip>
              <a:srcRect/>
              <a:stretch>
                <a:fillRect/>
              </a:stretch>
            </p:blipFill>
            <p:spPr bwMode="auto">
              <a:xfrm>
                <a:off x="10459054" y="3963376"/>
                <a:ext cx="763572" cy="649081"/>
              </a:xfrm>
              <a:prstGeom prst="rect">
                <a:avLst/>
              </a:prstGeom>
              <a:noFill/>
              <a:extLst>
                <a:ext uri="{909E8E84-426E-40DD-AFC4-6F175D3DCCD1}">
                  <a14:hiddenFill xmlns:a14="http://schemas.microsoft.com/office/drawing/2010/main">
                    <a:solidFill>
                      <a:srgbClr val="FFFFFF"/>
                    </a:solidFill>
                  </a14:hiddenFill>
                </a:ext>
              </a:extLst>
            </p:spPr>
          </p:pic>
          <p:pic>
            <p:nvPicPr>
              <p:cNvPr id="7178" name="Picture 10" descr="File:Flag of the Schutzstaffel.svg - Wikimedia Commons">
                <a:extLst>
                  <a:ext uri="{FF2B5EF4-FFF2-40B4-BE49-F238E27FC236}">
                    <a16:creationId xmlns:a16="http://schemas.microsoft.com/office/drawing/2014/main" id="{2088A55E-7FE2-4732-931C-F7BBCEB4178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545933" y="5109781"/>
                <a:ext cx="589815" cy="392495"/>
              </a:xfrm>
              <a:prstGeom prst="rect">
                <a:avLst/>
              </a:prstGeom>
              <a:noFill/>
              <a:extLst>
                <a:ext uri="{909E8E84-426E-40DD-AFC4-6F175D3DCCD1}">
                  <a14:hiddenFill xmlns:a14="http://schemas.microsoft.com/office/drawing/2010/main">
                    <a:solidFill>
                      <a:srgbClr val="FFFFFF"/>
                    </a:solidFill>
                  </a14:hiddenFill>
                </a:ext>
              </a:extLst>
            </p:spPr>
          </p:pic>
          <p:pic>
            <p:nvPicPr>
              <p:cNvPr id="7180" name="Picture 12" descr="https://static.thenounproject.com/png/11870-200.png">
                <a:extLst>
                  <a:ext uri="{FF2B5EF4-FFF2-40B4-BE49-F238E27FC236}">
                    <a16:creationId xmlns:a16="http://schemas.microsoft.com/office/drawing/2014/main" id="{42F514DD-EE7B-4D46-A117-C95DE7E9C73C}"/>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0523999" y="5853190"/>
                <a:ext cx="649081" cy="649081"/>
              </a:xfrm>
              <a:prstGeom prst="rect">
                <a:avLst/>
              </a:prstGeom>
              <a:noFill/>
              <a:extLst>
                <a:ext uri="{909E8E84-426E-40DD-AFC4-6F175D3DCCD1}">
                  <a14:hiddenFill xmlns:a14="http://schemas.microsoft.com/office/drawing/2010/main">
                    <a:solidFill>
                      <a:srgbClr val="FFFFFF"/>
                    </a:solidFill>
                  </a14:hiddenFill>
                </a:ext>
              </a:extLst>
            </p:spPr>
          </p:pic>
          <p:pic>
            <p:nvPicPr>
              <p:cNvPr id="7182" name="Picture 14" descr="https://static.thenounproject.com/png/787688-200.png">
                <a:extLst>
                  <a:ext uri="{FF2B5EF4-FFF2-40B4-BE49-F238E27FC236}">
                    <a16:creationId xmlns:a16="http://schemas.microsoft.com/office/drawing/2014/main" id="{AC99E6EC-DFA2-43F4-BAE4-D23CB1B4440C}"/>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465545" y="2118751"/>
                <a:ext cx="670203" cy="670203"/>
              </a:xfrm>
              <a:prstGeom prst="rect">
                <a:avLst/>
              </a:prstGeom>
              <a:noFill/>
              <a:extLst>
                <a:ext uri="{909E8E84-426E-40DD-AFC4-6F175D3DCCD1}">
                  <a14:hiddenFill xmlns:a14="http://schemas.microsoft.com/office/drawing/2010/main">
                    <a:solidFill>
                      <a:srgbClr val="FFFFFF"/>
                    </a:solidFill>
                  </a14:hiddenFill>
                </a:ext>
              </a:extLst>
            </p:spPr>
          </p:pic>
        </p:grpSp>
        <p:sp>
          <p:nvSpPr>
            <p:cNvPr id="7168" name="Arrow: Right 7167">
              <a:extLst>
                <a:ext uri="{FF2B5EF4-FFF2-40B4-BE49-F238E27FC236}">
                  <a16:creationId xmlns:a16="http://schemas.microsoft.com/office/drawing/2014/main" id="{B3C385E4-8754-4E6A-829E-28A2EC98F62A}"/>
                </a:ext>
              </a:extLst>
            </p:cNvPr>
            <p:cNvSpPr/>
            <p:nvPr/>
          </p:nvSpPr>
          <p:spPr>
            <a:xfrm>
              <a:off x="5093941" y="1317283"/>
              <a:ext cx="577393" cy="41967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spTree>
    <p:extLst>
      <p:ext uri="{BB962C8B-B14F-4D97-AF65-F5344CB8AC3E}">
        <p14:creationId xmlns:p14="http://schemas.microsoft.com/office/powerpoint/2010/main" val="1109619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a:extLst>
              <a:ext uri="{FF2B5EF4-FFF2-40B4-BE49-F238E27FC236}">
                <a16:creationId xmlns:a16="http://schemas.microsoft.com/office/drawing/2014/main" id="{A149B40C-E856-4F64-9621-78F1A695DA42}"/>
              </a:ext>
            </a:extLst>
          </p:cNvPr>
          <p:cNvCxnSpPr>
            <a:cxnSpLocks/>
            <a:stCxn id="21" idx="1"/>
            <a:endCxn id="9" idx="3"/>
          </p:cNvCxnSpPr>
          <p:nvPr/>
        </p:nvCxnSpPr>
        <p:spPr>
          <a:xfrm flipH="1">
            <a:off x="7606766" y="3175510"/>
            <a:ext cx="274953" cy="264018"/>
          </a:xfrm>
          <a:prstGeom prst="line">
            <a:avLst/>
          </a:prstGeom>
        </p:spPr>
        <p:style>
          <a:lnRef idx="1">
            <a:schemeClr val="accent1"/>
          </a:lnRef>
          <a:fillRef idx="0">
            <a:schemeClr val="accent1"/>
          </a:fillRef>
          <a:effectRef idx="0">
            <a:schemeClr val="accent1"/>
          </a:effectRef>
          <a:fontRef idx="minor">
            <a:schemeClr val="tx1"/>
          </a:fontRef>
        </p:style>
      </p:cxnSp>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6" y="179476"/>
            <a:ext cx="10130903" cy="384006"/>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Weimar &amp; Nazi Germany – Why did support for the Nazis grow after 1929?</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6775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9" y="134196"/>
            <a:ext cx="1216424" cy="6592655"/>
          </a:xfrm>
          <a:prstGeom prst="rect">
            <a:avLst/>
          </a:prstGeom>
          <a:noFill/>
          <a:ln>
            <a:noFill/>
          </a:ln>
        </p:spPr>
        <p:txBody>
          <a:bodyPr spcFirstLastPara="1" wrap="square" lIns="91425" tIns="45700" rIns="91425" bIns="45700" anchor="t" anchorCtr="0">
            <a:noAutofit/>
          </a:bodyPr>
          <a:lstStyle/>
          <a:p>
            <a:r>
              <a:rPr lang="en-GB" sz="1200" b="1" u="sng" dirty="0">
                <a:solidFill>
                  <a:schemeClr val="dk1"/>
                </a:solidFill>
                <a:ea typeface="Calibri"/>
                <a:cs typeface="Calibri"/>
                <a:sym typeface="Calibri"/>
              </a:rPr>
              <a:t>Key Words:</a:t>
            </a:r>
          </a:p>
          <a:p>
            <a:endParaRPr lang="en-GB" sz="1200" b="1" u="sng" dirty="0">
              <a:solidFill>
                <a:schemeClr val="dk1"/>
              </a:solidFill>
              <a:ea typeface="Calibri"/>
              <a:cs typeface="Calibri"/>
              <a:sym typeface="Calibri"/>
            </a:endParaRPr>
          </a:p>
          <a:p>
            <a:r>
              <a:rPr lang="en-GB" sz="1200" b="1" dirty="0">
                <a:solidFill>
                  <a:schemeClr val="dk1"/>
                </a:solidFill>
                <a:ea typeface="Calibri"/>
                <a:cs typeface="Calibri"/>
                <a:sym typeface="Calibri"/>
              </a:rPr>
              <a:t>KPD – </a:t>
            </a:r>
            <a:r>
              <a:rPr lang="en-GB" sz="1200" dirty="0">
                <a:solidFill>
                  <a:schemeClr val="dk1"/>
                </a:solidFill>
                <a:ea typeface="Calibri"/>
                <a:cs typeface="Calibri"/>
                <a:sym typeface="Calibri"/>
              </a:rPr>
              <a:t>The German Communist Party</a:t>
            </a:r>
          </a:p>
          <a:p>
            <a:endParaRPr lang="en-GB" sz="1200" b="1" dirty="0">
              <a:solidFill>
                <a:schemeClr val="dk1"/>
              </a:solidFill>
              <a:ea typeface="Calibri"/>
              <a:cs typeface="Calibri"/>
              <a:sym typeface="Calibri"/>
            </a:endParaRPr>
          </a:p>
          <a:p>
            <a:r>
              <a:rPr lang="en-GB" sz="1200" b="1" dirty="0">
                <a:solidFill>
                  <a:schemeClr val="dk1"/>
                </a:solidFill>
                <a:ea typeface="Calibri"/>
                <a:cs typeface="Calibri"/>
                <a:sym typeface="Calibri"/>
              </a:rPr>
              <a:t>Industrialists – </a:t>
            </a:r>
            <a:r>
              <a:rPr lang="en-GB" sz="1200" dirty="0">
                <a:solidFill>
                  <a:schemeClr val="dk1"/>
                </a:solidFill>
                <a:ea typeface="Calibri"/>
                <a:cs typeface="Calibri"/>
                <a:sym typeface="Calibri"/>
              </a:rPr>
              <a:t>wealthy factory owners</a:t>
            </a:r>
          </a:p>
          <a:p>
            <a:endParaRPr lang="en-GB" sz="1200" b="1" dirty="0">
              <a:solidFill>
                <a:schemeClr val="dk1"/>
              </a:solidFill>
              <a:ea typeface="Calibri"/>
              <a:cs typeface="Calibri"/>
              <a:sym typeface="Calibri"/>
            </a:endParaRPr>
          </a:p>
          <a:p>
            <a:r>
              <a:rPr lang="en-GB" sz="1200" b="1" dirty="0">
                <a:solidFill>
                  <a:schemeClr val="dk1"/>
                </a:solidFill>
                <a:ea typeface="Calibri"/>
                <a:cs typeface="Calibri"/>
                <a:sym typeface="Calibri"/>
              </a:rPr>
              <a:t>Propaganda - </a:t>
            </a:r>
            <a:r>
              <a:rPr lang="en-US" sz="1200" dirty="0"/>
              <a:t>information, especially of a biased or misleading nature, used to promote a political cause or point of view.</a:t>
            </a:r>
          </a:p>
          <a:p>
            <a:endParaRPr lang="en-US" sz="1200" b="1" u="sng" dirty="0">
              <a:solidFill>
                <a:schemeClr val="dk1"/>
              </a:solidFill>
              <a:ea typeface="Calibri"/>
              <a:cs typeface="Calibri"/>
              <a:sym typeface="Calibri"/>
            </a:endParaRPr>
          </a:p>
          <a:p>
            <a:r>
              <a:rPr lang="en-US" sz="1200" b="1" dirty="0">
                <a:solidFill>
                  <a:schemeClr val="dk1"/>
                </a:solidFill>
                <a:ea typeface="Calibri"/>
                <a:cs typeface="Calibri"/>
                <a:sym typeface="Calibri"/>
              </a:rPr>
              <a:t>Middle-class - </a:t>
            </a:r>
            <a:r>
              <a:rPr lang="en-US" sz="1200" dirty="0"/>
              <a:t>the social group between the upper and working classes, including professional and business people and their families.</a:t>
            </a:r>
            <a:endParaRPr lang="en-GB" sz="1200" b="1" dirty="0">
              <a:solidFill>
                <a:schemeClr val="dk1"/>
              </a:solidFill>
              <a:ea typeface="Calibri"/>
              <a:cs typeface="Calibri"/>
              <a:sym typeface="Calibri"/>
            </a:endParaRPr>
          </a:p>
          <a:p>
            <a:endParaRPr lang="en-GB" sz="1200" b="1" u="sng" dirty="0">
              <a:solidFill>
                <a:schemeClr val="dk1"/>
              </a:solidFill>
              <a:cs typeface="Calibri"/>
              <a:sym typeface="Calibri"/>
            </a:endParaRPr>
          </a:p>
          <a:p>
            <a:endParaRPr lang="en-GB" sz="1200" dirty="0"/>
          </a:p>
        </p:txBody>
      </p:sp>
      <p:sp>
        <p:nvSpPr>
          <p:cNvPr id="9" name="TextBox 8">
            <a:extLst>
              <a:ext uri="{FF2B5EF4-FFF2-40B4-BE49-F238E27FC236}">
                <a16:creationId xmlns:a16="http://schemas.microsoft.com/office/drawing/2014/main" id="{3968038C-5392-489B-800F-80D10FD9C677}"/>
              </a:ext>
            </a:extLst>
          </p:cNvPr>
          <p:cNvSpPr txBox="1"/>
          <p:nvPr/>
        </p:nvSpPr>
        <p:spPr>
          <a:xfrm>
            <a:off x="5349341" y="3070196"/>
            <a:ext cx="2257425" cy="738664"/>
          </a:xfrm>
          <a:prstGeom prst="rect">
            <a:avLst/>
          </a:prstGeom>
          <a:noFill/>
          <a:ln>
            <a:solidFill>
              <a:schemeClr val="tx1"/>
            </a:solidFill>
          </a:ln>
        </p:spPr>
        <p:txBody>
          <a:bodyPr wrap="square" rtlCol="0">
            <a:spAutoFit/>
          </a:bodyPr>
          <a:lstStyle/>
          <a:p>
            <a:pPr algn="ctr"/>
            <a:r>
              <a:rPr lang="en-US" sz="1400" dirty="0"/>
              <a:t>Why did support for the Nazis grow after the Wall Street Crash in 1929?</a:t>
            </a:r>
            <a:endParaRPr lang="en-GB" sz="1400" dirty="0"/>
          </a:p>
        </p:txBody>
      </p:sp>
      <p:cxnSp>
        <p:nvCxnSpPr>
          <p:cNvPr id="13" name="Straight Connector 12">
            <a:extLst>
              <a:ext uri="{FF2B5EF4-FFF2-40B4-BE49-F238E27FC236}">
                <a16:creationId xmlns:a16="http://schemas.microsoft.com/office/drawing/2014/main" id="{F96B6041-E3EA-40FA-A60E-93037D9CD883}"/>
              </a:ext>
            </a:extLst>
          </p:cNvPr>
          <p:cNvCxnSpPr>
            <a:cxnSpLocks/>
            <a:stCxn id="9" idx="1"/>
            <a:endCxn id="23" idx="3"/>
          </p:cNvCxnSpPr>
          <p:nvPr/>
        </p:nvCxnSpPr>
        <p:spPr>
          <a:xfrm flipH="1" flipV="1">
            <a:off x="4974294" y="3132918"/>
            <a:ext cx="375047" cy="3066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5A82B74A-5724-4E30-A3A1-F2BB3384CE35}"/>
              </a:ext>
            </a:extLst>
          </p:cNvPr>
          <p:cNvCxnSpPr>
            <a:cxnSpLocks/>
            <a:stCxn id="9" idx="2"/>
            <a:endCxn id="26" idx="0"/>
          </p:cNvCxnSpPr>
          <p:nvPr/>
        </p:nvCxnSpPr>
        <p:spPr>
          <a:xfrm flipH="1">
            <a:off x="4578439" y="3808860"/>
            <a:ext cx="1899615" cy="782033"/>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2726DC3-3E69-4F4D-9F0A-4BE032890A13}"/>
              </a:ext>
            </a:extLst>
          </p:cNvPr>
          <p:cNvSpPr txBox="1"/>
          <p:nvPr/>
        </p:nvSpPr>
        <p:spPr>
          <a:xfrm>
            <a:off x="7881719" y="2944677"/>
            <a:ext cx="1500187" cy="461665"/>
          </a:xfrm>
          <a:prstGeom prst="rect">
            <a:avLst/>
          </a:prstGeom>
          <a:noFill/>
          <a:ln>
            <a:solidFill>
              <a:schemeClr val="tx1"/>
            </a:solidFill>
          </a:ln>
        </p:spPr>
        <p:txBody>
          <a:bodyPr wrap="square" rtlCol="0">
            <a:spAutoFit/>
          </a:bodyPr>
          <a:lstStyle/>
          <a:p>
            <a:pPr algn="ctr"/>
            <a:r>
              <a:rPr lang="en-GB" sz="1200"/>
              <a:t>Rise in support for the KPD</a:t>
            </a:r>
            <a:endParaRPr lang="en-GB" sz="1200" dirty="0"/>
          </a:p>
        </p:txBody>
      </p:sp>
      <p:sp>
        <p:nvSpPr>
          <p:cNvPr id="23" name="TextBox 22">
            <a:extLst>
              <a:ext uri="{FF2B5EF4-FFF2-40B4-BE49-F238E27FC236}">
                <a16:creationId xmlns:a16="http://schemas.microsoft.com/office/drawing/2014/main" id="{58979603-BB99-4066-806A-BD7CDF83C47E}"/>
              </a:ext>
            </a:extLst>
          </p:cNvPr>
          <p:cNvSpPr txBox="1"/>
          <p:nvPr/>
        </p:nvSpPr>
        <p:spPr>
          <a:xfrm>
            <a:off x="3474107" y="2902085"/>
            <a:ext cx="1500187" cy="461665"/>
          </a:xfrm>
          <a:prstGeom prst="rect">
            <a:avLst/>
          </a:prstGeom>
          <a:noFill/>
          <a:ln>
            <a:solidFill>
              <a:schemeClr val="tx1"/>
            </a:solidFill>
          </a:ln>
        </p:spPr>
        <p:txBody>
          <a:bodyPr wrap="square" rtlCol="0">
            <a:spAutoFit/>
          </a:bodyPr>
          <a:lstStyle/>
          <a:p>
            <a:pPr algn="ctr"/>
            <a:r>
              <a:rPr lang="en-GB" sz="1200" dirty="0"/>
              <a:t>The Presidential Election of 1932</a:t>
            </a:r>
          </a:p>
        </p:txBody>
      </p:sp>
      <p:sp>
        <p:nvSpPr>
          <p:cNvPr id="26" name="TextBox 25">
            <a:extLst>
              <a:ext uri="{FF2B5EF4-FFF2-40B4-BE49-F238E27FC236}">
                <a16:creationId xmlns:a16="http://schemas.microsoft.com/office/drawing/2014/main" id="{E3B32CBC-135B-48CE-911B-431A87B1F244}"/>
              </a:ext>
            </a:extLst>
          </p:cNvPr>
          <p:cNvSpPr txBox="1"/>
          <p:nvPr/>
        </p:nvSpPr>
        <p:spPr>
          <a:xfrm>
            <a:off x="3828345" y="4590893"/>
            <a:ext cx="1500187" cy="461665"/>
          </a:xfrm>
          <a:prstGeom prst="rect">
            <a:avLst/>
          </a:prstGeom>
          <a:noFill/>
          <a:ln>
            <a:solidFill>
              <a:schemeClr val="tx1"/>
            </a:solidFill>
          </a:ln>
        </p:spPr>
        <p:txBody>
          <a:bodyPr wrap="square" rtlCol="0">
            <a:spAutoFit/>
          </a:bodyPr>
          <a:lstStyle/>
          <a:p>
            <a:pPr algn="ctr"/>
            <a:r>
              <a:rPr lang="en-GB" sz="1200" dirty="0"/>
              <a:t>Goebbels’ Propaganda</a:t>
            </a:r>
          </a:p>
        </p:txBody>
      </p:sp>
      <p:sp>
        <p:nvSpPr>
          <p:cNvPr id="38" name="TextBox 37">
            <a:extLst>
              <a:ext uri="{FF2B5EF4-FFF2-40B4-BE49-F238E27FC236}">
                <a16:creationId xmlns:a16="http://schemas.microsoft.com/office/drawing/2014/main" id="{9F0B7892-7AF5-47D8-A3DB-7A6FD5EB9C0C}"/>
              </a:ext>
            </a:extLst>
          </p:cNvPr>
          <p:cNvSpPr txBox="1"/>
          <p:nvPr/>
        </p:nvSpPr>
        <p:spPr>
          <a:xfrm>
            <a:off x="7617835" y="4582724"/>
            <a:ext cx="1500187" cy="646331"/>
          </a:xfrm>
          <a:prstGeom prst="rect">
            <a:avLst/>
          </a:prstGeom>
          <a:noFill/>
          <a:ln>
            <a:solidFill>
              <a:schemeClr val="tx1"/>
            </a:solidFill>
          </a:ln>
        </p:spPr>
        <p:txBody>
          <a:bodyPr wrap="square" rtlCol="0">
            <a:spAutoFit/>
          </a:bodyPr>
          <a:lstStyle/>
          <a:p>
            <a:pPr algn="ctr"/>
            <a:r>
              <a:rPr lang="en-GB" sz="1200" dirty="0"/>
              <a:t>Appeal of the Nazis to different sections of society</a:t>
            </a:r>
          </a:p>
        </p:txBody>
      </p:sp>
      <p:cxnSp>
        <p:nvCxnSpPr>
          <p:cNvPr id="39" name="Straight Connector 38">
            <a:extLst>
              <a:ext uri="{FF2B5EF4-FFF2-40B4-BE49-F238E27FC236}">
                <a16:creationId xmlns:a16="http://schemas.microsoft.com/office/drawing/2014/main" id="{FC47D784-B859-4930-8193-EFE477245493}"/>
              </a:ext>
            </a:extLst>
          </p:cNvPr>
          <p:cNvCxnSpPr>
            <a:cxnSpLocks/>
            <a:stCxn id="9" idx="2"/>
            <a:endCxn id="38" idx="0"/>
          </p:cNvCxnSpPr>
          <p:nvPr/>
        </p:nvCxnSpPr>
        <p:spPr>
          <a:xfrm>
            <a:off x="6478054" y="3808860"/>
            <a:ext cx="1889875" cy="773864"/>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B8F43D04-2452-42FC-980B-5C6C16C438DB}"/>
              </a:ext>
            </a:extLst>
          </p:cNvPr>
          <p:cNvSpPr txBox="1"/>
          <p:nvPr/>
        </p:nvSpPr>
        <p:spPr>
          <a:xfrm>
            <a:off x="5722145" y="2357493"/>
            <a:ext cx="1500187" cy="461665"/>
          </a:xfrm>
          <a:prstGeom prst="rect">
            <a:avLst/>
          </a:prstGeom>
          <a:noFill/>
          <a:ln>
            <a:solidFill>
              <a:schemeClr val="tx1"/>
            </a:solidFill>
          </a:ln>
        </p:spPr>
        <p:txBody>
          <a:bodyPr wrap="square" rtlCol="0">
            <a:spAutoFit/>
          </a:bodyPr>
          <a:lstStyle/>
          <a:p>
            <a:pPr algn="ctr"/>
            <a:r>
              <a:rPr lang="en-GB" sz="1200" dirty="0"/>
              <a:t>Impact of the Wall Street Crash</a:t>
            </a:r>
          </a:p>
        </p:txBody>
      </p:sp>
      <p:cxnSp>
        <p:nvCxnSpPr>
          <p:cNvPr id="47" name="Straight Connector 46">
            <a:extLst>
              <a:ext uri="{FF2B5EF4-FFF2-40B4-BE49-F238E27FC236}">
                <a16:creationId xmlns:a16="http://schemas.microsoft.com/office/drawing/2014/main" id="{1E613762-624E-4A22-B79E-70F4EBF7F64D}"/>
              </a:ext>
            </a:extLst>
          </p:cNvPr>
          <p:cNvCxnSpPr>
            <a:cxnSpLocks/>
            <a:stCxn id="45" idx="2"/>
            <a:endCxn id="9" idx="0"/>
          </p:cNvCxnSpPr>
          <p:nvPr/>
        </p:nvCxnSpPr>
        <p:spPr>
          <a:xfrm>
            <a:off x="6472239" y="2819158"/>
            <a:ext cx="5815" cy="251038"/>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41581FC3-7A02-41EE-9F6C-5E51448EB9E2}"/>
              </a:ext>
            </a:extLst>
          </p:cNvPr>
          <p:cNvSpPr txBox="1"/>
          <p:nvPr/>
        </p:nvSpPr>
        <p:spPr>
          <a:xfrm>
            <a:off x="1482210" y="1071908"/>
            <a:ext cx="3495770" cy="938719"/>
          </a:xfrm>
          <a:prstGeom prst="rect">
            <a:avLst/>
          </a:prstGeom>
          <a:noFill/>
          <a:ln>
            <a:noFill/>
          </a:ln>
        </p:spPr>
        <p:txBody>
          <a:bodyPr wrap="square" rtlCol="0">
            <a:spAutoFit/>
          </a:bodyPr>
          <a:lstStyle/>
          <a:p>
            <a:pPr algn="ctr"/>
            <a:r>
              <a:rPr lang="en-GB" sz="1100" dirty="0"/>
              <a:t>Although Hindenburg defeated Hitler, it ensured that Hitler was recognised as a national political figure because he used modern campaigning strategies such as flying between cities to give speeches. This contributed to greater success in the Reichstag elections of July 1932.</a:t>
            </a:r>
          </a:p>
        </p:txBody>
      </p:sp>
      <p:cxnSp>
        <p:nvCxnSpPr>
          <p:cNvPr id="35" name="Straight Connector 34">
            <a:extLst>
              <a:ext uri="{FF2B5EF4-FFF2-40B4-BE49-F238E27FC236}">
                <a16:creationId xmlns:a16="http://schemas.microsoft.com/office/drawing/2014/main" id="{CD072BC6-0D2A-4F82-9842-2EE0153B2090}"/>
              </a:ext>
            </a:extLst>
          </p:cNvPr>
          <p:cNvCxnSpPr>
            <a:cxnSpLocks/>
            <a:stCxn id="34" idx="2"/>
            <a:endCxn id="23" idx="1"/>
          </p:cNvCxnSpPr>
          <p:nvPr/>
        </p:nvCxnSpPr>
        <p:spPr>
          <a:xfrm>
            <a:off x="3230095" y="2010627"/>
            <a:ext cx="244012" cy="1122291"/>
          </a:xfrm>
          <a:prstGeom prst="line">
            <a:avLst/>
          </a:prstGeom>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E7674869-832C-4711-BAE2-489BF2FF3852}"/>
              </a:ext>
            </a:extLst>
          </p:cNvPr>
          <p:cNvSpPr txBox="1"/>
          <p:nvPr/>
        </p:nvSpPr>
        <p:spPr>
          <a:xfrm>
            <a:off x="1621716" y="5441470"/>
            <a:ext cx="2430248" cy="1107996"/>
          </a:xfrm>
          <a:prstGeom prst="rect">
            <a:avLst/>
          </a:prstGeom>
          <a:noFill/>
          <a:ln>
            <a:noFill/>
          </a:ln>
        </p:spPr>
        <p:txBody>
          <a:bodyPr wrap="square" rtlCol="0">
            <a:spAutoFit/>
          </a:bodyPr>
          <a:lstStyle/>
          <a:p>
            <a:pPr algn="ctr"/>
            <a:r>
              <a:rPr lang="en-GB" sz="1100" dirty="0"/>
              <a:t>The NSDAP’s propaganda chief, Josef Goebbels has mastered the art of propaganda, making sure that the Nazi message was everywhere, and that Hitler was seen as a the face of the NSDAP.</a:t>
            </a:r>
          </a:p>
        </p:txBody>
      </p:sp>
      <p:cxnSp>
        <p:nvCxnSpPr>
          <p:cNvPr id="41" name="Straight Connector 40">
            <a:extLst>
              <a:ext uri="{FF2B5EF4-FFF2-40B4-BE49-F238E27FC236}">
                <a16:creationId xmlns:a16="http://schemas.microsoft.com/office/drawing/2014/main" id="{3F086E2A-7123-40CB-A49B-E9BD38E7E514}"/>
              </a:ext>
            </a:extLst>
          </p:cNvPr>
          <p:cNvCxnSpPr>
            <a:cxnSpLocks/>
            <a:stCxn id="40" idx="0"/>
            <a:endCxn id="26" idx="1"/>
          </p:cNvCxnSpPr>
          <p:nvPr/>
        </p:nvCxnSpPr>
        <p:spPr>
          <a:xfrm flipV="1">
            <a:off x="2836840" y="4821726"/>
            <a:ext cx="991505" cy="619744"/>
          </a:xfrm>
          <a:prstGeom prst="line">
            <a:avLst/>
          </a:prstGeom>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AD5C45C-4219-41C8-9E36-0C37E587C79D}"/>
              </a:ext>
            </a:extLst>
          </p:cNvPr>
          <p:cNvSpPr txBox="1"/>
          <p:nvPr/>
        </p:nvSpPr>
        <p:spPr>
          <a:xfrm>
            <a:off x="8091830" y="5551632"/>
            <a:ext cx="3547443" cy="1107996"/>
          </a:xfrm>
          <a:prstGeom prst="rect">
            <a:avLst/>
          </a:prstGeom>
          <a:noFill/>
          <a:ln>
            <a:noFill/>
          </a:ln>
        </p:spPr>
        <p:txBody>
          <a:bodyPr wrap="square" rtlCol="0">
            <a:spAutoFit/>
          </a:bodyPr>
          <a:lstStyle/>
          <a:p>
            <a:pPr algn="ctr"/>
            <a:r>
              <a:rPr lang="en-GB" sz="1100" dirty="0"/>
              <a:t>The Nazis had policies that appealed to particular sections of German society. This meant there was something for everyone. Support from big business in particular was key because it brought in huge amounts of money, without which Goebbels could not have conducted his nationwide propaganda campaign. </a:t>
            </a:r>
          </a:p>
        </p:txBody>
      </p:sp>
      <p:cxnSp>
        <p:nvCxnSpPr>
          <p:cNvPr id="48" name="Straight Connector 47">
            <a:extLst>
              <a:ext uri="{FF2B5EF4-FFF2-40B4-BE49-F238E27FC236}">
                <a16:creationId xmlns:a16="http://schemas.microsoft.com/office/drawing/2014/main" id="{FEC97BE0-276F-4B30-9A6C-D45BA25FFD00}"/>
              </a:ext>
            </a:extLst>
          </p:cNvPr>
          <p:cNvCxnSpPr>
            <a:cxnSpLocks/>
            <a:stCxn id="46" idx="0"/>
            <a:endCxn id="38" idx="2"/>
          </p:cNvCxnSpPr>
          <p:nvPr/>
        </p:nvCxnSpPr>
        <p:spPr>
          <a:xfrm flipH="1" flipV="1">
            <a:off x="8367929" y="5229055"/>
            <a:ext cx="1497623" cy="322577"/>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E0A7324F-466D-4D44-9299-4DDE6F289B84}"/>
              </a:ext>
            </a:extLst>
          </p:cNvPr>
          <p:cNvSpPr txBox="1"/>
          <p:nvPr/>
        </p:nvSpPr>
        <p:spPr>
          <a:xfrm>
            <a:off x="9487271" y="2008367"/>
            <a:ext cx="2294031" cy="2800767"/>
          </a:xfrm>
          <a:prstGeom prst="rect">
            <a:avLst/>
          </a:prstGeom>
          <a:noFill/>
          <a:ln>
            <a:noFill/>
          </a:ln>
        </p:spPr>
        <p:txBody>
          <a:bodyPr wrap="square" rtlCol="0">
            <a:spAutoFit/>
          </a:bodyPr>
          <a:lstStyle/>
          <a:p>
            <a:pPr algn="ctr"/>
            <a:r>
              <a:rPr lang="en-GB" sz="1100" dirty="0"/>
              <a:t>As the government failed to deal with unemployment, German voters switched to extremist parties like the NSDAP and KPD. </a:t>
            </a:r>
          </a:p>
          <a:p>
            <a:pPr algn="ctr"/>
            <a:endParaRPr lang="en-GB" sz="1100" dirty="0"/>
          </a:p>
          <a:p>
            <a:pPr algn="ctr"/>
            <a:r>
              <a:rPr lang="en-GB" sz="1100" dirty="0"/>
              <a:t>The KPD had gained 1m extra voters by 1932 – this terrified the German middle- and upper-classes  who feared their land and companies would be confiscated by a communist government. As support for the KPD grew among the working class, more middle-class voters switched to the Nazis because they felt Hitler was their best defence against the communists.</a:t>
            </a:r>
          </a:p>
        </p:txBody>
      </p:sp>
      <p:cxnSp>
        <p:nvCxnSpPr>
          <p:cNvPr id="50" name="Straight Connector 49">
            <a:extLst>
              <a:ext uri="{FF2B5EF4-FFF2-40B4-BE49-F238E27FC236}">
                <a16:creationId xmlns:a16="http://schemas.microsoft.com/office/drawing/2014/main" id="{69570FC8-7A69-4A37-92DE-9EE09E42E765}"/>
              </a:ext>
            </a:extLst>
          </p:cNvPr>
          <p:cNvCxnSpPr>
            <a:cxnSpLocks/>
            <a:stCxn id="49" idx="1"/>
            <a:endCxn id="21" idx="3"/>
          </p:cNvCxnSpPr>
          <p:nvPr/>
        </p:nvCxnSpPr>
        <p:spPr>
          <a:xfrm flipH="1" flipV="1">
            <a:off x="9381906" y="3175510"/>
            <a:ext cx="105365" cy="233241"/>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1E150FD0-D5DB-465A-98A0-58427311ACCC}"/>
              </a:ext>
            </a:extLst>
          </p:cNvPr>
          <p:cNvSpPr txBox="1"/>
          <p:nvPr/>
        </p:nvSpPr>
        <p:spPr>
          <a:xfrm>
            <a:off x="7694252" y="858699"/>
            <a:ext cx="3945021" cy="769441"/>
          </a:xfrm>
          <a:prstGeom prst="rect">
            <a:avLst/>
          </a:prstGeom>
          <a:noFill/>
          <a:ln>
            <a:noFill/>
          </a:ln>
        </p:spPr>
        <p:txBody>
          <a:bodyPr wrap="square" rtlCol="0">
            <a:spAutoFit/>
          </a:bodyPr>
          <a:lstStyle/>
          <a:p>
            <a:pPr algn="ctr"/>
            <a:r>
              <a:rPr lang="en-GB" sz="1100" dirty="0"/>
              <a:t>German banking system collapsed. Banks recalled loans from German businesses, leading to a collapse of the German economy. This led to widespread unemployment – approx. 5m by 1932. Successive governments failed to deal with this problem.</a:t>
            </a:r>
          </a:p>
        </p:txBody>
      </p:sp>
      <p:cxnSp>
        <p:nvCxnSpPr>
          <p:cNvPr id="55" name="Straight Connector 54">
            <a:extLst>
              <a:ext uri="{FF2B5EF4-FFF2-40B4-BE49-F238E27FC236}">
                <a16:creationId xmlns:a16="http://schemas.microsoft.com/office/drawing/2014/main" id="{774A3C45-CD92-4F49-8BF2-2781D5DE6E7F}"/>
              </a:ext>
            </a:extLst>
          </p:cNvPr>
          <p:cNvCxnSpPr>
            <a:cxnSpLocks/>
            <a:stCxn id="54" idx="1"/>
            <a:endCxn id="45" idx="3"/>
          </p:cNvCxnSpPr>
          <p:nvPr/>
        </p:nvCxnSpPr>
        <p:spPr>
          <a:xfrm flipH="1">
            <a:off x="7222332" y="1243420"/>
            <a:ext cx="471920" cy="1344906"/>
          </a:xfrm>
          <a:prstGeom prst="line">
            <a:avLst/>
          </a:prstGeom>
        </p:spPr>
        <p:style>
          <a:lnRef idx="1">
            <a:schemeClr val="accent1"/>
          </a:lnRef>
          <a:fillRef idx="0">
            <a:schemeClr val="accent1"/>
          </a:fillRef>
          <a:effectRef idx="0">
            <a:schemeClr val="accent1"/>
          </a:effectRef>
          <a:fontRef idx="minor">
            <a:schemeClr val="tx1"/>
          </a:fontRef>
        </p:style>
      </p:cxnSp>
      <p:pic>
        <p:nvPicPr>
          <p:cNvPr id="59" name="Picture 2" descr="Image result for goebbels">
            <a:extLst>
              <a:ext uri="{FF2B5EF4-FFF2-40B4-BE49-F238E27FC236}">
                <a16:creationId xmlns:a16="http://schemas.microsoft.com/office/drawing/2014/main" id="{C569B29C-8C51-45B1-9EF7-169A1ECE48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0337" y="4530418"/>
            <a:ext cx="359980" cy="52237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60" name="Picture 4" descr="https://static.thenounproject.com/png/99798-200.png">
            <a:extLst>
              <a:ext uri="{FF2B5EF4-FFF2-40B4-BE49-F238E27FC236}">
                <a16:creationId xmlns:a16="http://schemas.microsoft.com/office/drawing/2014/main" id="{0AF3DE62-500D-4D2A-A2D6-A4E485F8F2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12391" y="3439528"/>
            <a:ext cx="438843" cy="438843"/>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10" descr="https://static.thenounproject.com/png/2177231-200.png">
            <a:extLst>
              <a:ext uri="{FF2B5EF4-FFF2-40B4-BE49-F238E27FC236}">
                <a16:creationId xmlns:a16="http://schemas.microsoft.com/office/drawing/2014/main" id="{33A12D9A-F818-4271-8973-87E45EF3FA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3037" y="2295259"/>
            <a:ext cx="558196" cy="558196"/>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12" descr="https://static.thenounproject.com/png/2266683-200.png">
            <a:extLst>
              <a:ext uri="{FF2B5EF4-FFF2-40B4-BE49-F238E27FC236}">
                <a16:creationId xmlns:a16="http://schemas.microsoft.com/office/drawing/2014/main" id="{5C7422F2-F5F3-48D5-BA5B-0D296465A07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62484" y="4750517"/>
            <a:ext cx="438844" cy="438844"/>
          </a:xfrm>
          <a:prstGeom prst="rect">
            <a:avLst/>
          </a:prstGeom>
          <a:noFill/>
          <a:extLst>
            <a:ext uri="{909E8E84-426E-40DD-AFC4-6F175D3DCCD1}">
              <a14:hiddenFill xmlns:a14="http://schemas.microsoft.com/office/drawing/2010/main">
                <a:solidFill>
                  <a:srgbClr val="FFFFFF"/>
                </a:solidFill>
              </a14:hiddenFill>
            </a:ext>
          </a:extLst>
        </p:spPr>
      </p:pic>
      <p:cxnSp>
        <p:nvCxnSpPr>
          <p:cNvPr id="65" name="Straight Connector 64">
            <a:extLst>
              <a:ext uri="{FF2B5EF4-FFF2-40B4-BE49-F238E27FC236}">
                <a16:creationId xmlns:a16="http://schemas.microsoft.com/office/drawing/2014/main" id="{B88AAE72-CD85-472C-96D8-64AB20A674AC}"/>
              </a:ext>
            </a:extLst>
          </p:cNvPr>
          <p:cNvCxnSpPr>
            <a:cxnSpLocks/>
            <a:stCxn id="9" idx="2"/>
            <a:endCxn id="66" idx="0"/>
          </p:cNvCxnSpPr>
          <p:nvPr/>
        </p:nvCxnSpPr>
        <p:spPr>
          <a:xfrm flipH="1">
            <a:off x="6472239" y="3808860"/>
            <a:ext cx="5815" cy="1195406"/>
          </a:xfrm>
          <a:prstGeom prst="line">
            <a:avLst/>
          </a:prstGeom>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E95D1612-0F52-454B-A1DF-14272313A362}"/>
              </a:ext>
            </a:extLst>
          </p:cNvPr>
          <p:cNvSpPr txBox="1"/>
          <p:nvPr/>
        </p:nvSpPr>
        <p:spPr>
          <a:xfrm>
            <a:off x="5722145" y="5004266"/>
            <a:ext cx="1500187" cy="461665"/>
          </a:xfrm>
          <a:prstGeom prst="rect">
            <a:avLst/>
          </a:prstGeom>
          <a:noFill/>
          <a:ln>
            <a:solidFill>
              <a:schemeClr val="tx1"/>
            </a:solidFill>
          </a:ln>
        </p:spPr>
        <p:txBody>
          <a:bodyPr wrap="square" rtlCol="0">
            <a:spAutoFit/>
          </a:bodyPr>
          <a:lstStyle/>
          <a:p>
            <a:pPr algn="ctr"/>
            <a:r>
              <a:rPr lang="en-GB" sz="1200" dirty="0"/>
              <a:t>Hitler’s personal appeal</a:t>
            </a:r>
          </a:p>
        </p:txBody>
      </p:sp>
      <p:pic>
        <p:nvPicPr>
          <p:cNvPr id="67" name="Picture 4" descr="https://static.thenounproject.com/png/2884552-200.png">
            <a:extLst>
              <a:ext uri="{FF2B5EF4-FFF2-40B4-BE49-F238E27FC236}">
                <a16:creationId xmlns:a16="http://schemas.microsoft.com/office/drawing/2014/main" id="{358F2129-6502-4CBF-AD1C-F4A7EB5599C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53575" y="5060246"/>
            <a:ext cx="391888" cy="391888"/>
          </a:xfrm>
          <a:prstGeom prst="rect">
            <a:avLst/>
          </a:prstGeom>
          <a:noFill/>
          <a:extLst>
            <a:ext uri="{909E8E84-426E-40DD-AFC4-6F175D3DCCD1}">
              <a14:hiddenFill xmlns:a14="http://schemas.microsoft.com/office/drawing/2010/main">
                <a:solidFill>
                  <a:srgbClr val="FFFFFF"/>
                </a:solidFill>
              </a14:hiddenFill>
            </a:ext>
          </a:extLst>
        </p:spPr>
      </p:pic>
      <p:sp>
        <p:nvSpPr>
          <p:cNvPr id="68" name="TextBox 67">
            <a:extLst>
              <a:ext uri="{FF2B5EF4-FFF2-40B4-BE49-F238E27FC236}">
                <a16:creationId xmlns:a16="http://schemas.microsoft.com/office/drawing/2014/main" id="{C2C027EA-9729-401C-B922-4A0F40CC6358}"/>
              </a:ext>
            </a:extLst>
          </p:cNvPr>
          <p:cNvSpPr txBox="1"/>
          <p:nvPr/>
        </p:nvSpPr>
        <p:spPr>
          <a:xfrm>
            <a:off x="5118499" y="5687540"/>
            <a:ext cx="2707478" cy="938719"/>
          </a:xfrm>
          <a:prstGeom prst="rect">
            <a:avLst/>
          </a:prstGeom>
          <a:noFill/>
          <a:ln>
            <a:noFill/>
          </a:ln>
        </p:spPr>
        <p:txBody>
          <a:bodyPr wrap="square" rtlCol="0">
            <a:spAutoFit/>
          </a:bodyPr>
          <a:lstStyle/>
          <a:p>
            <a:pPr algn="ctr"/>
            <a:r>
              <a:rPr lang="en-GB" sz="1100" dirty="0"/>
              <a:t>In Hitler the people saw a strong leader who promised to restore law and order, and to scrap the Treaty of Versailles. His strong skills as a public speaker helped increase membership of the party.</a:t>
            </a:r>
          </a:p>
        </p:txBody>
      </p:sp>
      <p:cxnSp>
        <p:nvCxnSpPr>
          <p:cNvPr id="69" name="Straight Connector 68">
            <a:extLst>
              <a:ext uri="{FF2B5EF4-FFF2-40B4-BE49-F238E27FC236}">
                <a16:creationId xmlns:a16="http://schemas.microsoft.com/office/drawing/2014/main" id="{00A02395-0535-495D-A3B1-5E7B29C7EA05}"/>
              </a:ext>
            </a:extLst>
          </p:cNvPr>
          <p:cNvCxnSpPr>
            <a:cxnSpLocks/>
            <a:stCxn id="68" idx="0"/>
            <a:endCxn id="66" idx="2"/>
          </p:cNvCxnSpPr>
          <p:nvPr/>
        </p:nvCxnSpPr>
        <p:spPr>
          <a:xfrm flipV="1">
            <a:off x="6472238" y="5465931"/>
            <a:ext cx="1" cy="221609"/>
          </a:xfrm>
          <a:prstGeom prst="line">
            <a:avLst/>
          </a:prstGeom>
        </p:spPr>
        <p:style>
          <a:lnRef idx="1">
            <a:schemeClr val="accent1"/>
          </a:lnRef>
          <a:fillRef idx="0">
            <a:schemeClr val="accent1"/>
          </a:fillRef>
          <a:effectRef idx="0">
            <a:schemeClr val="accent1"/>
          </a:effectRef>
          <a:fontRef idx="minor">
            <a:schemeClr val="tx1"/>
          </a:fontRef>
        </p:style>
      </p:cxnSp>
      <p:pic>
        <p:nvPicPr>
          <p:cNvPr id="6146" name="Picture 2" descr="https://static.thenounproject.com/png/3627-200.png">
            <a:extLst>
              <a:ext uri="{FF2B5EF4-FFF2-40B4-BE49-F238E27FC236}">
                <a16:creationId xmlns:a16="http://schemas.microsoft.com/office/drawing/2014/main" id="{4D7A1628-577C-47FF-AD80-ADF9EE7CBB6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69493" y="1760448"/>
            <a:ext cx="605490" cy="605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6020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162;p14">
            <a:extLst>
              <a:ext uri="{FF2B5EF4-FFF2-40B4-BE49-F238E27FC236}">
                <a16:creationId xmlns:a16="http://schemas.microsoft.com/office/drawing/2014/main" id="{2A9821DF-89BA-4770-8C9A-EDB89A319439}"/>
              </a:ext>
            </a:extLst>
          </p:cNvPr>
          <p:cNvSpPr/>
          <p:nvPr/>
        </p:nvSpPr>
        <p:spPr>
          <a:xfrm>
            <a:off x="130339" y="116632"/>
            <a:ext cx="11854515"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6" name="Google Shape;163;p14">
            <a:extLst>
              <a:ext uri="{FF2B5EF4-FFF2-40B4-BE49-F238E27FC236}">
                <a16:creationId xmlns:a16="http://schemas.microsoft.com/office/drawing/2014/main" id="{D79841D8-7547-4A3B-8779-46175259FBE5}"/>
              </a:ext>
            </a:extLst>
          </p:cNvPr>
          <p:cNvSpPr txBox="1"/>
          <p:nvPr/>
        </p:nvSpPr>
        <p:spPr>
          <a:xfrm>
            <a:off x="1450345" y="179478"/>
            <a:ext cx="10069210" cy="383143"/>
          </a:xfrm>
          <a:prstGeom prst="rect">
            <a:avLst/>
          </a:prstGeom>
          <a:solidFill>
            <a:srgbClr val="FF0000"/>
          </a:solidFill>
          <a:ln>
            <a:noFill/>
          </a:ln>
        </p:spPr>
        <p:txBody>
          <a:bodyPr spcFirstLastPara="1" wrap="square" lIns="91425" tIns="45700" rIns="91425" bIns="45700" anchor="t" anchorCtr="0">
            <a:noAutofit/>
          </a:bodyPr>
          <a:lstStyle/>
          <a:p>
            <a:r>
              <a:rPr lang="en-US" sz="1600" b="1" dirty="0">
                <a:solidFill>
                  <a:schemeClr val="lt1"/>
                </a:solidFill>
                <a:ea typeface="Calibri"/>
                <a:cs typeface="Calibri"/>
                <a:sym typeface="Calibri"/>
              </a:rPr>
              <a:t>GCSE History Knowledge </a:t>
            </a:r>
            <a:r>
              <a:rPr lang="en-US" sz="1600" b="1" dirty="0" err="1">
                <a:solidFill>
                  <a:schemeClr val="lt1"/>
                </a:solidFill>
                <a:ea typeface="Calibri"/>
                <a:cs typeface="Calibri"/>
                <a:sym typeface="Calibri"/>
              </a:rPr>
              <a:t>Organiser</a:t>
            </a:r>
            <a:r>
              <a:rPr lang="en-US" sz="1600" b="1" dirty="0">
                <a:solidFill>
                  <a:schemeClr val="lt1"/>
                </a:solidFill>
                <a:ea typeface="Calibri"/>
                <a:cs typeface="Calibri"/>
                <a:sym typeface="Calibri"/>
              </a:rPr>
              <a:t>: Weimar &amp; Nazi Germany – How did Hitler establish a dictatorship, 1933-1934?</a:t>
            </a:r>
          </a:p>
        </p:txBody>
      </p:sp>
      <p:sp>
        <p:nvSpPr>
          <p:cNvPr id="7" name="Google Shape;164;p14">
            <a:extLst>
              <a:ext uri="{FF2B5EF4-FFF2-40B4-BE49-F238E27FC236}">
                <a16:creationId xmlns:a16="http://schemas.microsoft.com/office/drawing/2014/main" id="{60967044-DF86-4CCE-AFC8-B3F22F3C08A1}"/>
              </a:ext>
            </a:extLst>
          </p:cNvPr>
          <p:cNvSpPr/>
          <p:nvPr/>
        </p:nvSpPr>
        <p:spPr>
          <a:xfrm>
            <a:off x="130339" y="121412"/>
            <a:ext cx="1247318" cy="6624736"/>
          </a:xfrm>
          <a:prstGeom prst="rect">
            <a:avLst/>
          </a:prstGeom>
          <a:noFill/>
          <a:ln w="25400" cap="flat" cmpd="sng">
            <a:solidFill>
              <a:srgbClr val="395E89"/>
            </a:solidFill>
            <a:prstDash val="solid"/>
            <a:round/>
            <a:headEnd type="none" w="sm" len="sm"/>
            <a:tailEnd type="none" w="sm" len="sm"/>
          </a:ln>
        </p:spPr>
        <p:txBody>
          <a:bodyPr spcFirstLastPara="1" wrap="square" lIns="91425" tIns="45700" rIns="91425" bIns="45700" anchor="ctr" anchorCtr="0">
            <a:noAutofit/>
          </a:bodyPr>
          <a:lstStyle/>
          <a:p>
            <a:pPr algn="ctr"/>
            <a:endParaRPr>
              <a:solidFill>
                <a:schemeClr val="lt1"/>
              </a:solidFill>
              <a:latin typeface="Calibri"/>
              <a:ea typeface="Calibri"/>
              <a:cs typeface="Calibri"/>
              <a:sym typeface="Calibri"/>
            </a:endParaRPr>
          </a:p>
        </p:txBody>
      </p:sp>
      <p:sp>
        <p:nvSpPr>
          <p:cNvPr id="8" name="Google Shape;165;p14">
            <a:extLst>
              <a:ext uri="{FF2B5EF4-FFF2-40B4-BE49-F238E27FC236}">
                <a16:creationId xmlns:a16="http://schemas.microsoft.com/office/drawing/2014/main" id="{506A71DF-1936-48B4-AF78-5E2F187F9C11}"/>
              </a:ext>
            </a:extLst>
          </p:cNvPr>
          <p:cNvSpPr txBox="1"/>
          <p:nvPr/>
        </p:nvSpPr>
        <p:spPr>
          <a:xfrm>
            <a:off x="130338" y="134196"/>
            <a:ext cx="1315169" cy="6592655"/>
          </a:xfrm>
          <a:prstGeom prst="rect">
            <a:avLst/>
          </a:prstGeom>
          <a:noFill/>
          <a:ln>
            <a:noFill/>
          </a:ln>
        </p:spPr>
        <p:txBody>
          <a:bodyPr spcFirstLastPara="1" wrap="square" lIns="91425" tIns="45700" rIns="91425" bIns="45700" anchor="t" anchorCtr="0">
            <a:noAutofit/>
          </a:bodyPr>
          <a:lstStyle/>
          <a:p>
            <a:r>
              <a:rPr lang="en-GB" sz="1200" b="1" u="sng" dirty="0">
                <a:solidFill>
                  <a:schemeClr val="dk1"/>
                </a:solidFill>
                <a:latin typeface="Calibri"/>
                <a:ea typeface="Calibri"/>
                <a:cs typeface="Calibri"/>
                <a:sym typeface="Calibri"/>
              </a:rPr>
              <a:t>Key Words:</a:t>
            </a:r>
          </a:p>
          <a:p>
            <a:endParaRPr lang="en-GB" sz="1200" b="1" u="sng"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Dictatorship - </a:t>
            </a:r>
            <a:r>
              <a:rPr lang="en-US" sz="1200" dirty="0">
                <a:solidFill>
                  <a:schemeClr val="dk1"/>
                </a:solidFill>
                <a:ea typeface="Calibri"/>
                <a:cs typeface="Calibri"/>
                <a:sym typeface="Calibri"/>
              </a:rPr>
              <a:t>A dictator is a political leader who possesses absolute power. A dictatorship is a state ruled by one dictator.</a:t>
            </a:r>
            <a:endParaRPr lang="en-GB" sz="1200" dirty="0">
              <a:solidFill>
                <a:schemeClr val="dk1"/>
              </a:solidFill>
              <a:latin typeface="Calibri"/>
              <a:ea typeface="Calibri"/>
              <a:cs typeface="Calibri"/>
              <a:sym typeface="Calibri"/>
            </a:endParaRPr>
          </a:p>
          <a:p>
            <a:endParaRPr lang="en-GB" sz="1200" b="1"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Constitution – </a:t>
            </a:r>
            <a:r>
              <a:rPr lang="en-GB" sz="1200" dirty="0">
                <a:solidFill>
                  <a:schemeClr val="dk1"/>
                </a:solidFill>
                <a:latin typeface="Calibri"/>
                <a:ea typeface="Calibri"/>
                <a:cs typeface="Calibri"/>
                <a:sym typeface="Calibri"/>
              </a:rPr>
              <a:t>the laws that set out how a country is governed.</a:t>
            </a:r>
          </a:p>
          <a:p>
            <a:endParaRPr lang="en-GB" sz="1200" b="1"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Trade Unions – </a:t>
            </a:r>
            <a:r>
              <a:rPr lang="en-GB" sz="1200" dirty="0">
                <a:solidFill>
                  <a:schemeClr val="dk1"/>
                </a:solidFill>
                <a:latin typeface="Calibri"/>
                <a:ea typeface="Calibri"/>
                <a:cs typeface="Calibri"/>
                <a:sym typeface="Calibri"/>
              </a:rPr>
              <a:t>organisations that represent and defend workers’ interests.</a:t>
            </a:r>
          </a:p>
          <a:p>
            <a:endParaRPr lang="en-GB" sz="1200" b="1" dirty="0">
              <a:solidFill>
                <a:schemeClr val="dk1"/>
              </a:solidFill>
              <a:latin typeface="Calibri"/>
              <a:ea typeface="Calibri"/>
              <a:cs typeface="Calibri"/>
              <a:sym typeface="Calibri"/>
            </a:endParaRPr>
          </a:p>
          <a:p>
            <a:r>
              <a:rPr lang="en-GB" sz="1200" b="1" dirty="0">
                <a:solidFill>
                  <a:schemeClr val="dk1"/>
                </a:solidFill>
                <a:latin typeface="Calibri"/>
                <a:ea typeface="Calibri"/>
                <a:cs typeface="Calibri"/>
                <a:sym typeface="Calibri"/>
              </a:rPr>
              <a:t>Decree - </a:t>
            </a:r>
            <a:r>
              <a:rPr lang="en-US" sz="1200" dirty="0">
                <a:solidFill>
                  <a:schemeClr val="dk1"/>
                </a:solidFill>
                <a:ea typeface="Calibri"/>
                <a:cs typeface="Calibri"/>
                <a:sym typeface="Calibri"/>
              </a:rPr>
              <a:t>an official order that has the force of law</a:t>
            </a:r>
          </a:p>
          <a:p>
            <a:endParaRPr lang="en-US" sz="1200" dirty="0">
              <a:solidFill>
                <a:schemeClr val="dk1"/>
              </a:solidFill>
              <a:latin typeface="Calibri"/>
              <a:ea typeface="Calibri"/>
              <a:cs typeface="Calibri"/>
              <a:sym typeface="Calibri"/>
            </a:endParaRPr>
          </a:p>
          <a:p>
            <a:r>
              <a:rPr lang="en-US" sz="1200" b="1" dirty="0">
                <a:solidFill>
                  <a:schemeClr val="dk1"/>
                </a:solidFill>
                <a:latin typeface="Calibri"/>
                <a:ea typeface="Calibri"/>
                <a:cs typeface="Calibri"/>
                <a:sym typeface="Calibri"/>
              </a:rPr>
              <a:t>Oath </a:t>
            </a:r>
            <a:r>
              <a:rPr lang="en-US" sz="1200" dirty="0">
                <a:solidFill>
                  <a:schemeClr val="dk1"/>
                </a:solidFill>
                <a:latin typeface="Calibri"/>
                <a:ea typeface="Calibri"/>
                <a:cs typeface="Calibri"/>
                <a:sym typeface="Calibri"/>
              </a:rPr>
              <a:t>– a promise</a:t>
            </a:r>
          </a:p>
          <a:p>
            <a:endParaRPr lang="en-US" sz="1200" b="1" dirty="0">
              <a:solidFill>
                <a:schemeClr val="dk1"/>
              </a:solidFill>
              <a:latin typeface="Calibri"/>
              <a:ea typeface="Calibri"/>
              <a:cs typeface="Calibri"/>
              <a:sym typeface="Calibri"/>
            </a:endParaRPr>
          </a:p>
          <a:p>
            <a:r>
              <a:rPr lang="en-US" sz="1200" b="1" dirty="0">
                <a:solidFill>
                  <a:schemeClr val="dk1"/>
                </a:solidFill>
                <a:latin typeface="Calibri"/>
                <a:ea typeface="Calibri"/>
                <a:cs typeface="Calibri"/>
                <a:sym typeface="Calibri"/>
              </a:rPr>
              <a:t>Fuhrer – </a:t>
            </a:r>
            <a:r>
              <a:rPr lang="en-US" sz="1200" dirty="0">
                <a:solidFill>
                  <a:schemeClr val="dk1"/>
                </a:solidFill>
                <a:latin typeface="Calibri"/>
                <a:ea typeface="Calibri"/>
                <a:cs typeface="Calibri"/>
                <a:sym typeface="Calibri"/>
              </a:rPr>
              <a:t>German word for leader.</a:t>
            </a:r>
          </a:p>
          <a:p>
            <a:endParaRPr lang="en-US" sz="1200" b="1" dirty="0">
              <a:solidFill>
                <a:schemeClr val="dk1"/>
              </a:solidFill>
              <a:latin typeface="Calibri"/>
              <a:ea typeface="Calibri"/>
              <a:cs typeface="Calibri"/>
              <a:sym typeface="Calibri"/>
            </a:endParaRPr>
          </a:p>
          <a:p>
            <a:endParaRPr lang="en-GB" sz="1200" b="1" dirty="0">
              <a:solidFill>
                <a:schemeClr val="dk1"/>
              </a:solidFill>
              <a:latin typeface="Calibri"/>
              <a:ea typeface="Calibri"/>
              <a:cs typeface="Calibri"/>
              <a:sym typeface="Calibri"/>
            </a:endParaRPr>
          </a:p>
          <a:p>
            <a:endParaRPr lang="en-GB" sz="1200" b="1" u="sng" dirty="0">
              <a:solidFill>
                <a:schemeClr val="dk1"/>
              </a:solidFill>
              <a:latin typeface="Calibri"/>
              <a:ea typeface="Calibri"/>
              <a:cs typeface="Calibri"/>
              <a:sym typeface="Calibri"/>
            </a:endParaRPr>
          </a:p>
          <a:p>
            <a:endParaRPr lang="en-GB" sz="1200" b="1" u="sng" dirty="0">
              <a:solidFill>
                <a:schemeClr val="dk1"/>
              </a:solidFill>
              <a:latin typeface="Calibri"/>
              <a:cs typeface="Calibri"/>
              <a:sym typeface="Calibri"/>
            </a:endParaRPr>
          </a:p>
          <a:p>
            <a:endParaRPr lang="en-GB" sz="1400" dirty="0"/>
          </a:p>
        </p:txBody>
      </p:sp>
      <p:cxnSp>
        <p:nvCxnSpPr>
          <p:cNvPr id="3" name="Straight Connector 2">
            <a:extLst>
              <a:ext uri="{FF2B5EF4-FFF2-40B4-BE49-F238E27FC236}">
                <a16:creationId xmlns:a16="http://schemas.microsoft.com/office/drawing/2014/main" id="{3ACCE146-7360-43E9-B747-DF04B49D3AA6}"/>
              </a:ext>
            </a:extLst>
          </p:cNvPr>
          <p:cNvCxnSpPr>
            <a:cxnSpLocks/>
            <a:stCxn id="4" idx="6"/>
            <a:endCxn id="33" idx="2"/>
          </p:cNvCxnSpPr>
          <p:nvPr/>
        </p:nvCxnSpPr>
        <p:spPr>
          <a:xfrm>
            <a:off x="2554568" y="1754180"/>
            <a:ext cx="8598939" cy="87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833108F5-E84E-45BD-A5FA-009EC11E8A86}"/>
              </a:ext>
            </a:extLst>
          </p:cNvPr>
          <p:cNvSpPr/>
          <p:nvPr/>
        </p:nvSpPr>
        <p:spPr>
          <a:xfrm>
            <a:off x="2394313" y="1678765"/>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pic>
        <p:nvPicPr>
          <p:cNvPr id="10" name="Google Shape;234;p15" descr="Image result for when icon">
            <a:extLst>
              <a:ext uri="{FF2B5EF4-FFF2-40B4-BE49-F238E27FC236}">
                <a16:creationId xmlns:a16="http://schemas.microsoft.com/office/drawing/2014/main" id="{A6E14D46-2ECE-449C-9774-D649C337DCED}"/>
              </a:ext>
            </a:extLst>
          </p:cNvPr>
          <p:cNvPicPr preferRelativeResize="0"/>
          <p:nvPr/>
        </p:nvPicPr>
        <p:blipFill rotWithShape="1">
          <a:blip r:embed="rId2">
            <a:alphaModFix/>
          </a:blip>
          <a:srcRect/>
          <a:stretch/>
        </p:blipFill>
        <p:spPr>
          <a:xfrm>
            <a:off x="1533606" y="1938166"/>
            <a:ext cx="298415" cy="349061"/>
          </a:xfrm>
          <a:prstGeom prst="rect">
            <a:avLst/>
          </a:prstGeom>
          <a:noFill/>
          <a:ln>
            <a:noFill/>
          </a:ln>
        </p:spPr>
      </p:pic>
      <p:pic>
        <p:nvPicPr>
          <p:cNvPr id="11" name="Google Shape;241;p15" descr="Image result for what icon">
            <a:extLst>
              <a:ext uri="{FF2B5EF4-FFF2-40B4-BE49-F238E27FC236}">
                <a16:creationId xmlns:a16="http://schemas.microsoft.com/office/drawing/2014/main" id="{79FC8A3C-BD61-4BD4-9B4B-3067E4B396AB}"/>
              </a:ext>
            </a:extLst>
          </p:cNvPr>
          <p:cNvPicPr preferRelativeResize="0"/>
          <p:nvPr/>
        </p:nvPicPr>
        <p:blipFill rotWithShape="1">
          <a:blip r:embed="rId3">
            <a:alphaModFix/>
          </a:blip>
          <a:srcRect/>
          <a:stretch/>
        </p:blipFill>
        <p:spPr>
          <a:xfrm>
            <a:off x="1523292" y="2491812"/>
            <a:ext cx="316010" cy="333846"/>
          </a:xfrm>
          <a:prstGeom prst="rect">
            <a:avLst/>
          </a:prstGeom>
          <a:noFill/>
          <a:ln>
            <a:noFill/>
          </a:ln>
        </p:spPr>
      </p:pic>
      <p:sp>
        <p:nvSpPr>
          <p:cNvPr id="12" name="Oval 11">
            <a:extLst>
              <a:ext uri="{FF2B5EF4-FFF2-40B4-BE49-F238E27FC236}">
                <a16:creationId xmlns:a16="http://schemas.microsoft.com/office/drawing/2014/main" id="{E276DF76-59A0-49A8-B0F4-191ED40E8806}"/>
              </a:ext>
            </a:extLst>
          </p:cNvPr>
          <p:cNvSpPr/>
          <p:nvPr/>
        </p:nvSpPr>
        <p:spPr>
          <a:xfrm>
            <a:off x="3681577" y="1692418"/>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Oval 18">
            <a:extLst>
              <a:ext uri="{FF2B5EF4-FFF2-40B4-BE49-F238E27FC236}">
                <a16:creationId xmlns:a16="http://schemas.microsoft.com/office/drawing/2014/main" id="{B1951C97-4058-4FA2-9AC4-09589C346D5E}"/>
              </a:ext>
            </a:extLst>
          </p:cNvPr>
          <p:cNvSpPr/>
          <p:nvPr/>
        </p:nvSpPr>
        <p:spPr>
          <a:xfrm>
            <a:off x="5083338" y="167876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5" name="Oval 24">
            <a:extLst>
              <a:ext uri="{FF2B5EF4-FFF2-40B4-BE49-F238E27FC236}">
                <a16:creationId xmlns:a16="http://schemas.microsoft.com/office/drawing/2014/main" id="{459028BE-7B39-4440-99BF-D0DF9DAE0805}"/>
              </a:ext>
            </a:extLst>
          </p:cNvPr>
          <p:cNvSpPr/>
          <p:nvPr/>
        </p:nvSpPr>
        <p:spPr>
          <a:xfrm>
            <a:off x="6318196" y="167876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2" name="Oval 31">
            <a:extLst>
              <a:ext uri="{FF2B5EF4-FFF2-40B4-BE49-F238E27FC236}">
                <a16:creationId xmlns:a16="http://schemas.microsoft.com/office/drawing/2014/main" id="{C2A7C0B4-32D8-4735-A859-39914C5C8B50}"/>
              </a:ext>
            </a:extLst>
          </p:cNvPr>
          <p:cNvSpPr/>
          <p:nvPr/>
        </p:nvSpPr>
        <p:spPr>
          <a:xfrm>
            <a:off x="7434245" y="1692573"/>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3" name="Oval 32">
            <a:extLst>
              <a:ext uri="{FF2B5EF4-FFF2-40B4-BE49-F238E27FC236}">
                <a16:creationId xmlns:a16="http://schemas.microsoft.com/office/drawing/2014/main" id="{67492359-1AD0-446A-934F-EE8BEAC2A132}"/>
              </a:ext>
            </a:extLst>
          </p:cNvPr>
          <p:cNvSpPr/>
          <p:nvPr/>
        </p:nvSpPr>
        <p:spPr>
          <a:xfrm>
            <a:off x="11153505" y="168755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3" name="Oval 42">
            <a:extLst>
              <a:ext uri="{FF2B5EF4-FFF2-40B4-BE49-F238E27FC236}">
                <a16:creationId xmlns:a16="http://schemas.microsoft.com/office/drawing/2014/main" id="{83C61CC4-A985-4458-ADC7-E1381AF103B1}"/>
              </a:ext>
            </a:extLst>
          </p:cNvPr>
          <p:cNvSpPr/>
          <p:nvPr/>
        </p:nvSpPr>
        <p:spPr>
          <a:xfrm>
            <a:off x="8645265" y="167876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4" name="Oval 43">
            <a:extLst>
              <a:ext uri="{FF2B5EF4-FFF2-40B4-BE49-F238E27FC236}">
                <a16:creationId xmlns:a16="http://schemas.microsoft.com/office/drawing/2014/main" id="{972A44D1-ADD3-45DE-A3BF-DEBC93FDEBAB}"/>
              </a:ext>
            </a:extLst>
          </p:cNvPr>
          <p:cNvSpPr/>
          <p:nvPr/>
        </p:nvSpPr>
        <p:spPr>
          <a:xfrm>
            <a:off x="9896127" y="1678766"/>
            <a:ext cx="160255" cy="150829"/>
          </a:xfrm>
          <a:prstGeom prst="ellipse">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5" name="TextBox 44">
            <a:extLst>
              <a:ext uri="{FF2B5EF4-FFF2-40B4-BE49-F238E27FC236}">
                <a16:creationId xmlns:a16="http://schemas.microsoft.com/office/drawing/2014/main" id="{1FC159F0-7925-4486-AEBD-08882187059B}"/>
              </a:ext>
            </a:extLst>
          </p:cNvPr>
          <p:cNvSpPr txBox="1"/>
          <p:nvPr/>
        </p:nvSpPr>
        <p:spPr>
          <a:xfrm>
            <a:off x="1708655" y="1994116"/>
            <a:ext cx="1574276" cy="307777"/>
          </a:xfrm>
          <a:prstGeom prst="rect">
            <a:avLst/>
          </a:prstGeom>
          <a:noFill/>
        </p:spPr>
        <p:txBody>
          <a:bodyPr wrap="square" rtlCol="0">
            <a:spAutoFit/>
          </a:bodyPr>
          <a:lstStyle/>
          <a:p>
            <a:pPr algn="ctr"/>
            <a:r>
              <a:rPr lang="en-GB" sz="1400" dirty="0"/>
              <a:t>Feb 1933 </a:t>
            </a:r>
          </a:p>
        </p:txBody>
      </p:sp>
      <p:sp>
        <p:nvSpPr>
          <p:cNvPr id="47" name="TextBox 46">
            <a:extLst>
              <a:ext uri="{FF2B5EF4-FFF2-40B4-BE49-F238E27FC236}">
                <a16:creationId xmlns:a16="http://schemas.microsoft.com/office/drawing/2014/main" id="{BF287D01-22B3-43F1-8A02-0B6C9FD6CAEE}"/>
              </a:ext>
            </a:extLst>
          </p:cNvPr>
          <p:cNvSpPr txBox="1"/>
          <p:nvPr/>
        </p:nvSpPr>
        <p:spPr>
          <a:xfrm>
            <a:off x="2967543" y="2002256"/>
            <a:ext cx="1574276" cy="307777"/>
          </a:xfrm>
          <a:prstGeom prst="rect">
            <a:avLst/>
          </a:prstGeom>
          <a:noFill/>
        </p:spPr>
        <p:txBody>
          <a:bodyPr wrap="square" rtlCol="0">
            <a:spAutoFit/>
          </a:bodyPr>
          <a:lstStyle/>
          <a:p>
            <a:pPr algn="ctr"/>
            <a:r>
              <a:rPr lang="en-GB" sz="1400" dirty="0"/>
              <a:t>March 1933 </a:t>
            </a:r>
          </a:p>
        </p:txBody>
      </p:sp>
      <p:sp>
        <p:nvSpPr>
          <p:cNvPr id="48" name="TextBox 47">
            <a:extLst>
              <a:ext uri="{FF2B5EF4-FFF2-40B4-BE49-F238E27FC236}">
                <a16:creationId xmlns:a16="http://schemas.microsoft.com/office/drawing/2014/main" id="{46C5F308-B7CB-4536-8CEF-16E5E4414D7E}"/>
              </a:ext>
            </a:extLst>
          </p:cNvPr>
          <p:cNvSpPr txBox="1"/>
          <p:nvPr/>
        </p:nvSpPr>
        <p:spPr>
          <a:xfrm>
            <a:off x="4296198" y="2011226"/>
            <a:ext cx="1574276" cy="307777"/>
          </a:xfrm>
          <a:prstGeom prst="rect">
            <a:avLst/>
          </a:prstGeom>
          <a:noFill/>
        </p:spPr>
        <p:txBody>
          <a:bodyPr wrap="square" rtlCol="0">
            <a:spAutoFit/>
          </a:bodyPr>
          <a:lstStyle/>
          <a:p>
            <a:pPr algn="ctr"/>
            <a:r>
              <a:rPr lang="en-GB" sz="1400" dirty="0"/>
              <a:t>March 1933 </a:t>
            </a:r>
          </a:p>
        </p:txBody>
      </p:sp>
      <p:sp>
        <p:nvSpPr>
          <p:cNvPr id="49" name="TextBox 48">
            <a:extLst>
              <a:ext uri="{FF2B5EF4-FFF2-40B4-BE49-F238E27FC236}">
                <a16:creationId xmlns:a16="http://schemas.microsoft.com/office/drawing/2014/main" id="{FEE673EC-0F7B-4C74-8D3D-320BA8F46639}"/>
              </a:ext>
            </a:extLst>
          </p:cNvPr>
          <p:cNvSpPr txBox="1"/>
          <p:nvPr/>
        </p:nvSpPr>
        <p:spPr>
          <a:xfrm>
            <a:off x="5594750" y="2002256"/>
            <a:ext cx="1574276" cy="307777"/>
          </a:xfrm>
          <a:prstGeom prst="rect">
            <a:avLst/>
          </a:prstGeom>
          <a:noFill/>
        </p:spPr>
        <p:txBody>
          <a:bodyPr wrap="square" rtlCol="0">
            <a:spAutoFit/>
          </a:bodyPr>
          <a:lstStyle/>
          <a:p>
            <a:pPr algn="ctr"/>
            <a:r>
              <a:rPr lang="en-GB" sz="1400" dirty="0"/>
              <a:t>May 1933  </a:t>
            </a:r>
          </a:p>
        </p:txBody>
      </p:sp>
      <p:sp>
        <p:nvSpPr>
          <p:cNvPr id="50" name="TextBox 49">
            <a:extLst>
              <a:ext uri="{FF2B5EF4-FFF2-40B4-BE49-F238E27FC236}">
                <a16:creationId xmlns:a16="http://schemas.microsoft.com/office/drawing/2014/main" id="{031678D2-BF17-4E65-8238-B12AD3B4DBF0}"/>
              </a:ext>
            </a:extLst>
          </p:cNvPr>
          <p:cNvSpPr txBox="1"/>
          <p:nvPr/>
        </p:nvSpPr>
        <p:spPr>
          <a:xfrm>
            <a:off x="6681595" y="1993286"/>
            <a:ext cx="1574276" cy="307777"/>
          </a:xfrm>
          <a:prstGeom prst="rect">
            <a:avLst/>
          </a:prstGeom>
          <a:noFill/>
        </p:spPr>
        <p:txBody>
          <a:bodyPr wrap="square" rtlCol="0">
            <a:spAutoFit/>
          </a:bodyPr>
          <a:lstStyle/>
          <a:p>
            <a:pPr algn="ctr"/>
            <a:r>
              <a:rPr lang="en-GB" sz="1400" dirty="0"/>
              <a:t>July 1933  </a:t>
            </a:r>
          </a:p>
        </p:txBody>
      </p:sp>
      <p:sp>
        <p:nvSpPr>
          <p:cNvPr id="51" name="TextBox 50">
            <a:extLst>
              <a:ext uri="{FF2B5EF4-FFF2-40B4-BE49-F238E27FC236}">
                <a16:creationId xmlns:a16="http://schemas.microsoft.com/office/drawing/2014/main" id="{11768A57-0F4F-417E-9F4A-FDB3636B60FF}"/>
              </a:ext>
            </a:extLst>
          </p:cNvPr>
          <p:cNvSpPr txBox="1"/>
          <p:nvPr/>
        </p:nvSpPr>
        <p:spPr>
          <a:xfrm>
            <a:off x="10423113" y="2011226"/>
            <a:ext cx="1574276" cy="307777"/>
          </a:xfrm>
          <a:prstGeom prst="rect">
            <a:avLst/>
          </a:prstGeom>
          <a:noFill/>
        </p:spPr>
        <p:txBody>
          <a:bodyPr wrap="square" rtlCol="0">
            <a:spAutoFit/>
          </a:bodyPr>
          <a:lstStyle/>
          <a:p>
            <a:pPr algn="ctr"/>
            <a:r>
              <a:rPr lang="en-GB" sz="1400" dirty="0"/>
              <a:t>Aug 1934  </a:t>
            </a:r>
          </a:p>
        </p:txBody>
      </p:sp>
      <p:sp>
        <p:nvSpPr>
          <p:cNvPr id="52" name="TextBox 51">
            <a:extLst>
              <a:ext uri="{FF2B5EF4-FFF2-40B4-BE49-F238E27FC236}">
                <a16:creationId xmlns:a16="http://schemas.microsoft.com/office/drawing/2014/main" id="{C90AAE61-ADCE-4F03-9F07-F9CF361C2425}"/>
              </a:ext>
            </a:extLst>
          </p:cNvPr>
          <p:cNvSpPr txBox="1"/>
          <p:nvPr/>
        </p:nvSpPr>
        <p:spPr>
          <a:xfrm>
            <a:off x="9189114" y="2012411"/>
            <a:ext cx="1574276" cy="307777"/>
          </a:xfrm>
          <a:prstGeom prst="rect">
            <a:avLst/>
          </a:prstGeom>
          <a:noFill/>
        </p:spPr>
        <p:txBody>
          <a:bodyPr wrap="square" rtlCol="0">
            <a:spAutoFit/>
          </a:bodyPr>
          <a:lstStyle/>
          <a:p>
            <a:pPr algn="ctr"/>
            <a:r>
              <a:rPr lang="en-GB" sz="1400" dirty="0"/>
              <a:t>Aug 1934  </a:t>
            </a:r>
          </a:p>
        </p:txBody>
      </p:sp>
      <p:sp>
        <p:nvSpPr>
          <p:cNvPr id="53" name="TextBox 52">
            <a:extLst>
              <a:ext uri="{FF2B5EF4-FFF2-40B4-BE49-F238E27FC236}">
                <a16:creationId xmlns:a16="http://schemas.microsoft.com/office/drawing/2014/main" id="{86E688D3-55FD-4D2D-9F77-24E3B833947D}"/>
              </a:ext>
            </a:extLst>
          </p:cNvPr>
          <p:cNvSpPr txBox="1"/>
          <p:nvPr/>
        </p:nvSpPr>
        <p:spPr>
          <a:xfrm>
            <a:off x="7938122" y="2013973"/>
            <a:ext cx="1574276" cy="307777"/>
          </a:xfrm>
          <a:prstGeom prst="rect">
            <a:avLst/>
          </a:prstGeom>
          <a:noFill/>
        </p:spPr>
        <p:txBody>
          <a:bodyPr wrap="square" rtlCol="0">
            <a:spAutoFit/>
          </a:bodyPr>
          <a:lstStyle/>
          <a:p>
            <a:pPr algn="ctr"/>
            <a:r>
              <a:rPr lang="en-GB" sz="1400" dirty="0"/>
              <a:t>June 1934  </a:t>
            </a:r>
          </a:p>
        </p:txBody>
      </p:sp>
      <p:pic>
        <p:nvPicPr>
          <p:cNvPr id="65" name="Picture 2" descr="https://static.thenounproject.com/png/211230-200.png">
            <a:extLst>
              <a:ext uri="{FF2B5EF4-FFF2-40B4-BE49-F238E27FC236}">
                <a16:creationId xmlns:a16="http://schemas.microsoft.com/office/drawing/2014/main" id="{04288D04-97CF-4941-B8FD-6783488D3B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5905" y="871213"/>
            <a:ext cx="703806" cy="703806"/>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6" descr="https://static.thenounproject.com/png/1752879-200.png">
            <a:extLst>
              <a:ext uri="{FF2B5EF4-FFF2-40B4-BE49-F238E27FC236}">
                <a16:creationId xmlns:a16="http://schemas.microsoft.com/office/drawing/2014/main" id="{CF247DEB-6D53-4690-8559-CA44D17D70E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69253" y="913490"/>
            <a:ext cx="578360" cy="578360"/>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a:extLst>
              <a:ext uri="{FF2B5EF4-FFF2-40B4-BE49-F238E27FC236}">
                <a16:creationId xmlns:a16="http://schemas.microsoft.com/office/drawing/2014/main" id="{7A05CC7F-08CA-41D0-B285-240A44E15D7D}"/>
              </a:ext>
            </a:extLst>
          </p:cNvPr>
          <p:cNvGrpSpPr/>
          <p:nvPr/>
        </p:nvGrpSpPr>
        <p:grpSpPr>
          <a:xfrm>
            <a:off x="3405367" y="720594"/>
            <a:ext cx="1010278" cy="791631"/>
            <a:chOff x="3707988" y="2209342"/>
            <a:chExt cx="1010278" cy="791631"/>
          </a:xfrm>
        </p:grpSpPr>
        <p:pic>
          <p:nvPicPr>
            <p:cNvPr id="67" name="Picture 8" descr="https://static.thenounproject.com/png/1236078-200.png">
              <a:extLst>
                <a:ext uri="{FF2B5EF4-FFF2-40B4-BE49-F238E27FC236}">
                  <a16:creationId xmlns:a16="http://schemas.microsoft.com/office/drawing/2014/main" id="{45DBF5B8-C357-4A05-9673-9B86382C765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7988" y="2419499"/>
              <a:ext cx="581474" cy="581474"/>
            </a:xfrm>
            <a:prstGeom prst="rect">
              <a:avLst/>
            </a:prstGeom>
            <a:noFill/>
            <a:extLst>
              <a:ext uri="{909E8E84-426E-40DD-AFC4-6F175D3DCCD1}">
                <a14:hiddenFill xmlns:a14="http://schemas.microsoft.com/office/drawing/2010/main">
                  <a:solidFill>
                    <a:srgbClr val="FFFFFF"/>
                  </a:solidFill>
                </a14:hiddenFill>
              </a:ext>
            </a:extLst>
          </p:spPr>
        </p:pic>
        <p:sp>
          <p:nvSpPr>
            <p:cNvPr id="68" name="Rectangle 67">
              <a:extLst>
                <a:ext uri="{FF2B5EF4-FFF2-40B4-BE49-F238E27FC236}">
                  <a16:creationId xmlns:a16="http://schemas.microsoft.com/office/drawing/2014/main" id="{C46950CC-8C7B-4067-B647-CA15B4D7881D}"/>
                </a:ext>
              </a:extLst>
            </p:cNvPr>
            <p:cNvSpPr/>
            <p:nvPr/>
          </p:nvSpPr>
          <p:spPr>
            <a:xfrm>
              <a:off x="4014460" y="2209342"/>
              <a:ext cx="703806" cy="400112"/>
            </a:xfrm>
            <a:prstGeom prst="rect">
              <a:avLst/>
            </a:prstGeom>
            <a:noFill/>
          </p:spPr>
          <p:txBody>
            <a:bodyPr wrap="square" lIns="91440" tIns="45721" rIns="91440" bIns="45721">
              <a:spAutoFit/>
            </a:bodyPr>
            <a:lstStyle/>
            <a:p>
              <a:pPr algn="ctr"/>
              <a:r>
                <a:rPr lang="en-US" sz="2000" dirty="0">
                  <a:ln w="0"/>
                  <a:effectLst>
                    <a:outerShdw blurRad="38100" dist="19050" dir="2700000" algn="tl" rotWithShape="0">
                      <a:schemeClr val="dk1">
                        <a:alpha val="40000"/>
                      </a:schemeClr>
                    </a:outerShdw>
                  </a:effectLst>
                </a:rPr>
                <a:t>288</a:t>
              </a:r>
              <a:endParaRPr lang="en-US" sz="2400" dirty="0">
                <a:ln w="0"/>
                <a:effectLst>
                  <a:outerShdw blurRad="38100" dist="19050" dir="2700000" algn="tl" rotWithShape="0">
                    <a:schemeClr val="dk1">
                      <a:alpha val="40000"/>
                    </a:schemeClr>
                  </a:outerShdw>
                </a:effectLst>
              </a:endParaRPr>
            </a:p>
          </p:txBody>
        </p:sp>
      </p:grpSp>
      <p:pic>
        <p:nvPicPr>
          <p:cNvPr id="69" name="Picture 10" descr="https://static.thenounproject.com/png/2607054-200.png">
            <a:extLst>
              <a:ext uri="{FF2B5EF4-FFF2-40B4-BE49-F238E27FC236}">
                <a16:creationId xmlns:a16="http://schemas.microsoft.com/office/drawing/2014/main" id="{D1360B3F-14F1-43DA-99A2-2D886936F7F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01138" y="855237"/>
            <a:ext cx="703806" cy="703806"/>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14" descr="https://static.thenounproject.com/png/1379158-200.png">
            <a:extLst>
              <a:ext uri="{FF2B5EF4-FFF2-40B4-BE49-F238E27FC236}">
                <a16:creationId xmlns:a16="http://schemas.microsoft.com/office/drawing/2014/main" id="{DC4E438C-987A-4308-AE22-3A61A90E0B8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11101" y="743969"/>
            <a:ext cx="274149" cy="274149"/>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16" descr="https://static.thenounproject.com/png/715520-200.png">
            <a:extLst>
              <a:ext uri="{FF2B5EF4-FFF2-40B4-BE49-F238E27FC236}">
                <a16:creationId xmlns:a16="http://schemas.microsoft.com/office/drawing/2014/main" id="{C3919E1E-D5B1-4866-B9C4-E162512D9F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405887" y="988828"/>
            <a:ext cx="670751" cy="670751"/>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22" descr="https://static.thenounproject.com/png/1520907-200.png">
            <a:extLst>
              <a:ext uri="{FF2B5EF4-FFF2-40B4-BE49-F238E27FC236}">
                <a16:creationId xmlns:a16="http://schemas.microsoft.com/office/drawing/2014/main" id="{1067D77C-2652-41BD-ADBF-72F5362F3D1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871234" y="925235"/>
            <a:ext cx="724795" cy="724795"/>
          </a:xfrm>
          <a:prstGeom prst="rect">
            <a:avLst/>
          </a:prstGeom>
          <a:noFill/>
          <a:extLst>
            <a:ext uri="{909E8E84-426E-40DD-AFC4-6F175D3DCCD1}">
              <a14:hiddenFill xmlns:a14="http://schemas.microsoft.com/office/drawing/2010/main">
                <a:solidFill>
                  <a:srgbClr val="FFFFFF"/>
                </a:solidFill>
              </a14:hiddenFill>
            </a:ext>
          </a:extLst>
        </p:spPr>
      </p:pic>
      <p:pic>
        <p:nvPicPr>
          <p:cNvPr id="9218" name="Picture 2" descr="https://static.thenounproject.com/png/2301895-200.png">
            <a:extLst>
              <a:ext uri="{FF2B5EF4-FFF2-40B4-BE49-F238E27FC236}">
                <a16:creationId xmlns:a16="http://schemas.microsoft.com/office/drawing/2014/main" id="{3A246E3A-6CD9-48F6-AA00-12F710E7337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651479" y="930751"/>
            <a:ext cx="724795" cy="724795"/>
          </a:xfrm>
          <a:prstGeom prst="rect">
            <a:avLst/>
          </a:prstGeom>
          <a:noFill/>
          <a:extLst>
            <a:ext uri="{909E8E84-426E-40DD-AFC4-6F175D3DCCD1}">
              <a14:hiddenFill xmlns:a14="http://schemas.microsoft.com/office/drawing/2010/main">
                <a:solidFill>
                  <a:srgbClr val="FFFFFF"/>
                </a:solidFill>
              </a14:hiddenFill>
            </a:ext>
          </a:extLst>
        </p:spPr>
      </p:pic>
      <p:sp>
        <p:nvSpPr>
          <p:cNvPr id="77" name="TextBox 76">
            <a:extLst>
              <a:ext uri="{FF2B5EF4-FFF2-40B4-BE49-F238E27FC236}">
                <a16:creationId xmlns:a16="http://schemas.microsoft.com/office/drawing/2014/main" id="{D5BCDF20-277F-46E0-B4A9-757B5D1494A9}"/>
              </a:ext>
            </a:extLst>
          </p:cNvPr>
          <p:cNvSpPr txBox="1"/>
          <p:nvPr/>
        </p:nvSpPr>
        <p:spPr>
          <a:xfrm>
            <a:off x="1913094" y="2425886"/>
            <a:ext cx="1220884" cy="3816429"/>
          </a:xfrm>
          <a:prstGeom prst="rect">
            <a:avLst/>
          </a:prstGeom>
          <a:noFill/>
        </p:spPr>
        <p:txBody>
          <a:bodyPr wrap="square" rtlCol="0">
            <a:spAutoFit/>
          </a:bodyPr>
          <a:lstStyle/>
          <a:p>
            <a:pPr algn="ctr"/>
            <a:r>
              <a:rPr lang="en-GB" sz="1100" b="1" dirty="0"/>
              <a:t>Reichstag Fire</a:t>
            </a:r>
          </a:p>
          <a:p>
            <a:pPr algn="ctr"/>
            <a:endParaRPr lang="en-GB" sz="1100" dirty="0"/>
          </a:p>
          <a:p>
            <a:pPr algn="ctr"/>
            <a:r>
              <a:rPr lang="en-GB" sz="1100" dirty="0"/>
              <a:t>Reichstag building burned down. A Dutch communist, van der Lubbe, caught and executed.</a:t>
            </a:r>
          </a:p>
          <a:p>
            <a:pPr algn="ctr"/>
            <a:endParaRPr lang="en-GB" sz="1100" dirty="0"/>
          </a:p>
          <a:p>
            <a:pPr algn="ctr"/>
            <a:r>
              <a:rPr lang="en-GB" sz="1100" dirty="0"/>
              <a:t>Hitler used the fire as an opportunity to attack the communists, having 4,000 arrested.</a:t>
            </a:r>
          </a:p>
          <a:p>
            <a:pPr algn="ctr"/>
            <a:endParaRPr lang="en-GB" sz="1100" dirty="0"/>
          </a:p>
          <a:p>
            <a:pPr algn="ctr"/>
            <a:r>
              <a:rPr lang="en-GB" sz="1100" dirty="0"/>
              <a:t>He then used his powers to stop the KPD taking up their 81 seats in the Reichstag.</a:t>
            </a:r>
          </a:p>
        </p:txBody>
      </p:sp>
      <p:sp>
        <p:nvSpPr>
          <p:cNvPr id="79" name="TextBox 78">
            <a:extLst>
              <a:ext uri="{FF2B5EF4-FFF2-40B4-BE49-F238E27FC236}">
                <a16:creationId xmlns:a16="http://schemas.microsoft.com/office/drawing/2014/main" id="{16928F9B-BE43-4CE1-A4E8-C97FB86A0752}"/>
              </a:ext>
            </a:extLst>
          </p:cNvPr>
          <p:cNvSpPr txBox="1"/>
          <p:nvPr/>
        </p:nvSpPr>
        <p:spPr>
          <a:xfrm>
            <a:off x="3151260" y="2437553"/>
            <a:ext cx="1220884" cy="3477875"/>
          </a:xfrm>
          <a:prstGeom prst="rect">
            <a:avLst/>
          </a:prstGeom>
          <a:noFill/>
        </p:spPr>
        <p:txBody>
          <a:bodyPr wrap="square" rtlCol="0">
            <a:spAutoFit/>
          </a:bodyPr>
          <a:lstStyle/>
          <a:p>
            <a:pPr algn="ctr"/>
            <a:r>
              <a:rPr lang="en-GB" sz="1100" b="1" dirty="0"/>
              <a:t>Nazis win 288 seats in Reichstag</a:t>
            </a:r>
          </a:p>
          <a:p>
            <a:pPr algn="ctr"/>
            <a:endParaRPr lang="en-GB" sz="1100" dirty="0"/>
          </a:p>
          <a:p>
            <a:pPr algn="ctr"/>
            <a:r>
              <a:rPr lang="en-GB" sz="1100" dirty="0"/>
              <a:t>The Nazis increased their Reichstag members to 288. Having banned the KPD from taking up its 81 seats, and with the support of nationalist parties, Hitler now had a crucial two-thirds majority allowing him to make constitutional changes.</a:t>
            </a:r>
          </a:p>
        </p:txBody>
      </p:sp>
      <p:sp>
        <p:nvSpPr>
          <p:cNvPr id="80" name="TextBox 79">
            <a:extLst>
              <a:ext uri="{FF2B5EF4-FFF2-40B4-BE49-F238E27FC236}">
                <a16:creationId xmlns:a16="http://schemas.microsoft.com/office/drawing/2014/main" id="{A8870703-768A-4CE1-A10F-9DACF36D996D}"/>
              </a:ext>
            </a:extLst>
          </p:cNvPr>
          <p:cNvSpPr txBox="1"/>
          <p:nvPr/>
        </p:nvSpPr>
        <p:spPr>
          <a:xfrm>
            <a:off x="4541819" y="2431078"/>
            <a:ext cx="1220884" cy="3816429"/>
          </a:xfrm>
          <a:prstGeom prst="rect">
            <a:avLst/>
          </a:prstGeom>
          <a:noFill/>
        </p:spPr>
        <p:txBody>
          <a:bodyPr wrap="square" rtlCol="0">
            <a:spAutoFit/>
          </a:bodyPr>
          <a:lstStyle/>
          <a:p>
            <a:pPr algn="ctr"/>
            <a:r>
              <a:rPr lang="en-GB" sz="1100" b="1" dirty="0"/>
              <a:t>Enabling Act</a:t>
            </a:r>
          </a:p>
          <a:p>
            <a:pPr algn="ctr"/>
            <a:endParaRPr lang="en-GB" sz="1100" dirty="0"/>
          </a:p>
          <a:p>
            <a:pPr algn="ctr"/>
            <a:r>
              <a:rPr lang="en-GB" sz="1100" dirty="0"/>
              <a:t>Hitler proposed a law that would give Hitler the right to make laws for four years without the Reichstag’s consent.</a:t>
            </a:r>
          </a:p>
          <a:p>
            <a:pPr algn="ctr"/>
            <a:endParaRPr lang="en-GB" sz="1100" dirty="0"/>
          </a:p>
          <a:p>
            <a:pPr algn="ctr"/>
            <a:r>
              <a:rPr lang="en-GB" sz="1100" dirty="0"/>
              <a:t>Under threatening circumstances, the Enabling Act was passed by 444 votes to 94. This marked the end of democracy in Germany and the Weimar Constitution.</a:t>
            </a:r>
          </a:p>
        </p:txBody>
      </p:sp>
      <p:sp>
        <p:nvSpPr>
          <p:cNvPr id="81" name="TextBox 80">
            <a:extLst>
              <a:ext uri="{FF2B5EF4-FFF2-40B4-BE49-F238E27FC236}">
                <a16:creationId xmlns:a16="http://schemas.microsoft.com/office/drawing/2014/main" id="{5E7EA34E-A058-4914-ACA8-791A3F19A8E6}"/>
              </a:ext>
            </a:extLst>
          </p:cNvPr>
          <p:cNvSpPr txBox="1"/>
          <p:nvPr/>
        </p:nvSpPr>
        <p:spPr>
          <a:xfrm>
            <a:off x="5741668" y="2422108"/>
            <a:ext cx="1220884" cy="3139321"/>
          </a:xfrm>
          <a:prstGeom prst="rect">
            <a:avLst/>
          </a:prstGeom>
          <a:noFill/>
        </p:spPr>
        <p:txBody>
          <a:bodyPr wrap="square" rtlCol="0">
            <a:spAutoFit/>
          </a:bodyPr>
          <a:lstStyle/>
          <a:p>
            <a:pPr algn="ctr"/>
            <a:r>
              <a:rPr lang="en-GB" sz="1100" b="1" dirty="0"/>
              <a:t>Trade Unions banned</a:t>
            </a:r>
          </a:p>
          <a:p>
            <a:pPr algn="ctr"/>
            <a:endParaRPr lang="en-GB" sz="1100" dirty="0"/>
          </a:p>
          <a:p>
            <a:pPr algn="ctr"/>
            <a:r>
              <a:rPr lang="en-GB" sz="1100" dirty="0"/>
              <a:t>Hitler believed that communists controlled the unions then they could undermine the government through strikes.</a:t>
            </a:r>
          </a:p>
          <a:p>
            <a:pPr algn="ctr"/>
            <a:endParaRPr lang="en-GB" sz="1100" dirty="0"/>
          </a:p>
          <a:p>
            <a:pPr algn="ctr"/>
            <a:r>
              <a:rPr lang="en-GB" sz="1100" dirty="0"/>
              <a:t>In May 1933, the Nazis arrested trade union officials, banned trade unions and made strikes illegal.</a:t>
            </a:r>
          </a:p>
        </p:txBody>
      </p:sp>
      <p:sp>
        <p:nvSpPr>
          <p:cNvPr id="82" name="TextBox 81">
            <a:extLst>
              <a:ext uri="{FF2B5EF4-FFF2-40B4-BE49-F238E27FC236}">
                <a16:creationId xmlns:a16="http://schemas.microsoft.com/office/drawing/2014/main" id="{22367672-9596-404B-A1E5-E181929C6D6E}"/>
              </a:ext>
            </a:extLst>
          </p:cNvPr>
          <p:cNvSpPr txBox="1"/>
          <p:nvPr/>
        </p:nvSpPr>
        <p:spPr>
          <a:xfrm>
            <a:off x="6901736" y="2416259"/>
            <a:ext cx="1220884" cy="3308598"/>
          </a:xfrm>
          <a:prstGeom prst="rect">
            <a:avLst/>
          </a:prstGeom>
          <a:noFill/>
        </p:spPr>
        <p:txBody>
          <a:bodyPr wrap="square" rtlCol="0">
            <a:spAutoFit/>
          </a:bodyPr>
          <a:lstStyle/>
          <a:p>
            <a:pPr algn="ctr"/>
            <a:r>
              <a:rPr lang="en-GB" sz="1100" b="1" dirty="0"/>
              <a:t>Political Parties banned</a:t>
            </a:r>
          </a:p>
          <a:p>
            <a:pPr algn="ctr"/>
            <a:endParaRPr lang="en-GB" sz="1100" dirty="0"/>
          </a:p>
          <a:p>
            <a:pPr algn="ctr"/>
            <a:r>
              <a:rPr lang="en-GB" sz="1100" dirty="0"/>
              <a:t>The SA destroyed the newspapers of the SPD and KPD, and confiscated their funds in May.</a:t>
            </a:r>
          </a:p>
          <a:p>
            <a:pPr algn="ctr"/>
            <a:endParaRPr lang="en-GB" sz="1100" dirty="0"/>
          </a:p>
          <a:p>
            <a:pPr algn="ctr"/>
            <a:r>
              <a:rPr lang="en-GB" sz="1100" dirty="0"/>
              <a:t>In July he issued a decree making all political parties, except the NSDAP, illegal.</a:t>
            </a:r>
          </a:p>
          <a:p>
            <a:pPr algn="ctr"/>
            <a:endParaRPr lang="en-GB" sz="1100" dirty="0"/>
          </a:p>
          <a:p>
            <a:pPr algn="ctr"/>
            <a:endParaRPr lang="en-GB" sz="1100" dirty="0"/>
          </a:p>
          <a:p>
            <a:pPr algn="ctr"/>
            <a:endParaRPr lang="en-GB" sz="1100" dirty="0"/>
          </a:p>
          <a:p>
            <a:pPr algn="ctr"/>
            <a:endParaRPr lang="en-GB" sz="1100" dirty="0"/>
          </a:p>
        </p:txBody>
      </p:sp>
      <p:sp>
        <p:nvSpPr>
          <p:cNvPr id="83" name="TextBox 82">
            <a:extLst>
              <a:ext uri="{FF2B5EF4-FFF2-40B4-BE49-F238E27FC236}">
                <a16:creationId xmlns:a16="http://schemas.microsoft.com/office/drawing/2014/main" id="{19CDC15C-485C-49A5-AF89-19EE34FF1B1B}"/>
              </a:ext>
            </a:extLst>
          </p:cNvPr>
          <p:cNvSpPr txBox="1"/>
          <p:nvPr/>
        </p:nvSpPr>
        <p:spPr>
          <a:xfrm>
            <a:off x="8185111" y="2416259"/>
            <a:ext cx="1220884" cy="4832092"/>
          </a:xfrm>
          <a:prstGeom prst="rect">
            <a:avLst/>
          </a:prstGeom>
          <a:noFill/>
        </p:spPr>
        <p:txBody>
          <a:bodyPr wrap="square" rtlCol="0">
            <a:spAutoFit/>
          </a:bodyPr>
          <a:lstStyle/>
          <a:p>
            <a:pPr algn="ctr"/>
            <a:r>
              <a:rPr lang="en-GB" sz="1100" b="1" dirty="0"/>
              <a:t>‘Night of the Long Knives’</a:t>
            </a:r>
          </a:p>
          <a:p>
            <a:pPr algn="ctr"/>
            <a:endParaRPr lang="en-GB" sz="1100" dirty="0"/>
          </a:p>
          <a:p>
            <a:pPr algn="ctr"/>
            <a:r>
              <a:rPr lang="en-GB" sz="1100" dirty="0"/>
              <a:t>Hitler perceived the SA’s leader, Rohm, as a rival. Rohm leaned towards the socialists aspects of National Socialism. The SA numbered 3m men who were loyal to Rohm, putting him in a position to challenge Hitler.</a:t>
            </a:r>
          </a:p>
          <a:p>
            <a:pPr algn="ctr"/>
            <a:r>
              <a:rPr lang="en-GB" sz="1100" dirty="0"/>
              <a:t>In June 1934, Rohm and leading members of the SA were arrested and shot. The SA was now firmly under Hitler’s control.</a:t>
            </a:r>
          </a:p>
          <a:p>
            <a:pPr algn="ctr"/>
            <a:endParaRPr lang="en-GB" sz="1100" dirty="0"/>
          </a:p>
          <a:p>
            <a:pPr algn="ctr"/>
            <a:endParaRPr lang="en-GB" sz="1100" dirty="0"/>
          </a:p>
        </p:txBody>
      </p:sp>
      <p:sp>
        <p:nvSpPr>
          <p:cNvPr id="84" name="TextBox 83">
            <a:extLst>
              <a:ext uri="{FF2B5EF4-FFF2-40B4-BE49-F238E27FC236}">
                <a16:creationId xmlns:a16="http://schemas.microsoft.com/office/drawing/2014/main" id="{2198E343-7B39-4E9F-82BF-B796BADF8955}"/>
              </a:ext>
            </a:extLst>
          </p:cNvPr>
          <p:cNvSpPr txBox="1"/>
          <p:nvPr/>
        </p:nvSpPr>
        <p:spPr>
          <a:xfrm>
            <a:off x="10623191" y="2426699"/>
            <a:ext cx="1220884" cy="3139321"/>
          </a:xfrm>
          <a:prstGeom prst="rect">
            <a:avLst/>
          </a:prstGeom>
          <a:noFill/>
        </p:spPr>
        <p:txBody>
          <a:bodyPr wrap="square" rtlCol="0">
            <a:spAutoFit/>
          </a:bodyPr>
          <a:lstStyle/>
          <a:p>
            <a:pPr algn="ctr"/>
            <a:r>
              <a:rPr lang="en-GB" sz="1100" b="1" dirty="0"/>
              <a:t>Army Oath</a:t>
            </a:r>
          </a:p>
          <a:p>
            <a:pPr algn="ctr"/>
            <a:endParaRPr lang="en-GB" sz="1100" dirty="0"/>
          </a:p>
          <a:p>
            <a:pPr algn="ctr"/>
            <a:r>
              <a:rPr lang="en-GB" sz="1100" dirty="0"/>
              <a:t>The Night of the Long Knives had already eased some fears the army had about the SA and meant they would now support Hitler.</a:t>
            </a:r>
          </a:p>
          <a:p>
            <a:pPr algn="ctr"/>
            <a:endParaRPr lang="en-GB" sz="1100" dirty="0"/>
          </a:p>
          <a:p>
            <a:pPr algn="ctr"/>
            <a:r>
              <a:rPr lang="en-GB" sz="1100" dirty="0"/>
              <a:t>Upon Hindenburg’s death, Hitler had the army swear an oath of allegiance to him personally. </a:t>
            </a:r>
          </a:p>
        </p:txBody>
      </p:sp>
      <p:sp>
        <p:nvSpPr>
          <p:cNvPr id="85" name="TextBox 84">
            <a:extLst>
              <a:ext uri="{FF2B5EF4-FFF2-40B4-BE49-F238E27FC236}">
                <a16:creationId xmlns:a16="http://schemas.microsoft.com/office/drawing/2014/main" id="{11C2C300-4C65-4633-A4E8-6516A25A0DFB}"/>
              </a:ext>
            </a:extLst>
          </p:cNvPr>
          <p:cNvSpPr txBox="1"/>
          <p:nvPr/>
        </p:nvSpPr>
        <p:spPr>
          <a:xfrm>
            <a:off x="9449201" y="2416105"/>
            <a:ext cx="1220884" cy="3308598"/>
          </a:xfrm>
          <a:prstGeom prst="rect">
            <a:avLst/>
          </a:prstGeom>
          <a:noFill/>
        </p:spPr>
        <p:txBody>
          <a:bodyPr wrap="square" rtlCol="0">
            <a:spAutoFit/>
          </a:bodyPr>
          <a:lstStyle/>
          <a:p>
            <a:pPr algn="ctr"/>
            <a:r>
              <a:rPr lang="en-GB" sz="1100" b="1" dirty="0"/>
              <a:t>Death of Hindenburg – Hitler becomes Fuhrer</a:t>
            </a:r>
          </a:p>
          <a:p>
            <a:pPr algn="ctr"/>
            <a:endParaRPr lang="en-GB" sz="1100" dirty="0"/>
          </a:p>
          <a:p>
            <a:pPr algn="ctr"/>
            <a:r>
              <a:rPr lang="en-GB" sz="1100" dirty="0"/>
              <a:t>President Hindenburg died in August 1934. Soon after, Hitler combined the offices of Chancellor and President, making himself </a:t>
            </a:r>
            <a:r>
              <a:rPr lang="en-GB" sz="1100" i="1" dirty="0"/>
              <a:t>Fuhrer</a:t>
            </a:r>
            <a:r>
              <a:rPr lang="en-GB" sz="1100" dirty="0"/>
              <a:t>.</a:t>
            </a:r>
          </a:p>
          <a:p>
            <a:pPr algn="ctr"/>
            <a:endParaRPr lang="en-GB" sz="1100" dirty="0"/>
          </a:p>
          <a:p>
            <a:pPr algn="ctr"/>
            <a:r>
              <a:rPr lang="en-GB" sz="1100" dirty="0"/>
              <a:t>Hitler was now without rival as the leader of Germany. </a:t>
            </a:r>
          </a:p>
        </p:txBody>
      </p:sp>
      <p:grpSp>
        <p:nvGrpSpPr>
          <p:cNvPr id="23" name="Group 22">
            <a:extLst>
              <a:ext uri="{FF2B5EF4-FFF2-40B4-BE49-F238E27FC236}">
                <a16:creationId xmlns:a16="http://schemas.microsoft.com/office/drawing/2014/main" id="{A0F88371-A7DD-4AA4-B73F-04676F4AC677}"/>
              </a:ext>
            </a:extLst>
          </p:cNvPr>
          <p:cNvGrpSpPr/>
          <p:nvPr/>
        </p:nvGrpSpPr>
        <p:grpSpPr>
          <a:xfrm>
            <a:off x="7230979" y="868147"/>
            <a:ext cx="744047" cy="777580"/>
            <a:chOff x="7513784" y="868147"/>
            <a:chExt cx="744047" cy="777580"/>
          </a:xfrm>
        </p:grpSpPr>
        <p:pic>
          <p:nvPicPr>
            <p:cNvPr id="70" name="Picture 12" descr="https://static.thenounproject.com/png/213047-200.png">
              <a:extLst>
                <a:ext uri="{FF2B5EF4-FFF2-40B4-BE49-F238E27FC236}">
                  <a16:creationId xmlns:a16="http://schemas.microsoft.com/office/drawing/2014/main" id="{8F2DE0A7-72B1-455C-B101-D0C0EBCB2B9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13784" y="1064253"/>
              <a:ext cx="581474" cy="581474"/>
            </a:xfrm>
            <a:prstGeom prst="rect">
              <a:avLst/>
            </a:prstGeom>
            <a:noFill/>
            <a:extLst>
              <a:ext uri="{909E8E84-426E-40DD-AFC4-6F175D3DCCD1}">
                <a14:hiddenFill xmlns:a14="http://schemas.microsoft.com/office/drawing/2010/main">
                  <a:solidFill>
                    <a:srgbClr val="FFFFFF"/>
                  </a:solidFill>
                </a14:hiddenFill>
              </a:ext>
            </a:extLst>
          </p:spPr>
        </p:pic>
        <p:pic>
          <p:nvPicPr>
            <p:cNvPr id="89" name="Picture 14" descr="https://static.thenounproject.com/png/1379158-200.png">
              <a:extLst>
                <a:ext uri="{FF2B5EF4-FFF2-40B4-BE49-F238E27FC236}">
                  <a16:creationId xmlns:a16="http://schemas.microsoft.com/office/drawing/2014/main" id="{FDFD0C2E-4E10-41D4-A6DD-B530F887AC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83682" y="868147"/>
              <a:ext cx="274149" cy="274149"/>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TextBox 1">
            <a:extLst>
              <a:ext uri="{FF2B5EF4-FFF2-40B4-BE49-F238E27FC236}">
                <a16:creationId xmlns:a16="http://schemas.microsoft.com/office/drawing/2014/main" id="{B6D46636-CB5A-47A7-8E4E-DB8A9B6E6E91}"/>
              </a:ext>
            </a:extLst>
          </p:cNvPr>
          <p:cNvSpPr txBox="1"/>
          <p:nvPr/>
        </p:nvSpPr>
        <p:spPr>
          <a:xfrm>
            <a:off x="9446540" y="5817537"/>
            <a:ext cx="2425545" cy="830997"/>
          </a:xfrm>
          <a:prstGeom prst="rect">
            <a:avLst/>
          </a:prstGeom>
          <a:solidFill>
            <a:schemeClr val="tx1"/>
          </a:solidFill>
        </p:spPr>
        <p:txBody>
          <a:bodyPr wrap="square" rtlCol="0">
            <a:spAutoFit/>
          </a:bodyPr>
          <a:lstStyle/>
          <a:p>
            <a:r>
              <a:rPr lang="en-GB" sz="1200" b="1" dirty="0">
                <a:solidFill>
                  <a:schemeClr val="bg1"/>
                </a:solidFill>
              </a:rPr>
              <a:t>By the end of 1934, Hitler was in a very secure position because of his new title, the support of the army and the removal of opposition. </a:t>
            </a:r>
          </a:p>
        </p:txBody>
      </p:sp>
    </p:spTree>
    <p:extLst>
      <p:ext uri="{BB962C8B-B14F-4D97-AF65-F5344CB8AC3E}">
        <p14:creationId xmlns:p14="http://schemas.microsoft.com/office/powerpoint/2010/main" val="2682358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4460</Words>
  <Application>Microsoft Office PowerPoint</Application>
  <PresentationFormat>Widescreen</PresentationFormat>
  <Paragraphs>532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Ross Perkins</dc:creator>
  <cp:lastModifiedBy>Ross Perkins</cp:lastModifiedBy>
  <cp:revision>1</cp:revision>
  <dcterms:created xsi:type="dcterms:W3CDTF">2020-04-29T16:19:26Z</dcterms:created>
  <dcterms:modified xsi:type="dcterms:W3CDTF">2020-04-29T16:20:28Z</dcterms:modified>
</cp:coreProperties>
</file>