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1" r:id="rId4"/>
    <p:sldId id="260" r:id="rId5"/>
    <p:sldId id="262" r:id="rId6"/>
    <p:sldId id="263" r:id="rId7"/>
    <p:sldId id="256" r:id="rId8"/>
    <p:sldId id="265" r:id="rId9"/>
    <p:sldId id="266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81DE2C-D571-4F2F-BA9C-8CD48F988CB7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641F6AB7-0E98-4B89-BE87-FBAEEE107DE7}">
      <dgm:prSet phldrT="[Text]" custT="1"/>
      <dgm:spPr/>
      <dgm:t>
        <a:bodyPr/>
        <a:lstStyle/>
        <a:p>
          <a:r>
            <a:rPr lang="en-GB" sz="1400" dirty="0"/>
            <a:t>Stretcher Bearers</a:t>
          </a:r>
        </a:p>
      </dgm:t>
    </dgm:pt>
    <dgm:pt modelId="{BB94A3F3-D66C-4710-AA89-6A06C5479D85}" type="parTrans" cxnId="{AFD1FCCA-87FC-4343-9075-C55326CC755F}">
      <dgm:prSet/>
      <dgm:spPr/>
      <dgm:t>
        <a:bodyPr/>
        <a:lstStyle/>
        <a:p>
          <a:endParaRPr lang="en-GB" sz="1800"/>
        </a:p>
      </dgm:t>
    </dgm:pt>
    <dgm:pt modelId="{48A4E9A9-7862-49EC-824E-F33E5D06E388}" type="sibTrans" cxnId="{AFD1FCCA-87FC-4343-9075-C55326CC755F}">
      <dgm:prSet custT="1"/>
      <dgm:spPr/>
      <dgm:t>
        <a:bodyPr/>
        <a:lstStyle/>
        <a:p>
          <a:endParaRPr lang="en-GB" sz="1100"/>
        </a:p>
      </dgm:t>
    </dgm:pt>
    <dgm:pt modelId="{B5613F0E-19B3-4BE9-A6D9-A7C65FC08989}">
      <dgm:prSet phldrT="[Text]" custT="1"/>
      <dgm:spPr/>
      <dgm:t>
        <a:bodyPr/>
        <a:lstStyle/>
        <a:p>
          <a:r>
            <a:rPr lang="en-GB" sz="1400" dirty="0"/>
            <a:t>Regimental Aid Post</a:t>
          </a:r>
        </a:p>
      </dgm:t>
    </dgm:pt>
    <dgm:pt modelId="{5BF5FC7A-FF4C-49D2-A360-D6566412BE7C}" type="parTrans" cxnId="{CD1C54C3-0AE5-479E-901C-CCCF49046689}">
      <dgm:prSet/>
      <dgm:spPr/>
      <dgm:t>
        <a:bodyPr/>
        <a:lstStyle/>
        <a:p>
          <a:endParaRPr lang="en-GB" sz="1800"/>
        </a:p>
      </dgm:t>
    </dgm:pt>
    <dgm:pt modelId="{AB2C1D6B-5247-4D8F-B87C-8B687D855A34}" type="sibTrans" cxnId="{CD1C54C3-0AE5-479E-901C-CCCF49046689}">
      <dgm:prSet custT="1"/>
      <dgm:spPr/>
      <dgm:t>
        <a:bodyPr/>
        <a:lstStyle/>
        <a:p>
          <a:endParaRPr lang="en-GB" sz="1100"/>
        </a:p>
      </dgm:t>
    </dgm:pt>
    <dgm:pt modelId="{8A6AF61C-BA3D-4A19-BBE8-635D32EFB9C4}">
      <dgm:prSet phldrT="[Text]" custT="1"/>
      <dgm:spPr/>
      <dgm:t>
        <a:bodyPr/>
        <a:lstStyle/>
        <a:p>
          <a:r>
            <a:rPr lang="en-GB" sz="1400" dirty="0"/>
            <a:t>Field Ambulance and Dressing Station</a:t>
          </a:r>
        </a:p>
      </dgm:t>
    </dgm:pt>
    <dgm:pt modelId="{988E7A39-E822-49EF-A98E-D655182A6175}" type="parTrans" cxnId="{D170B6FB-86F2-4284-A1DD-90933C4A01AB}">
      <dgm:prSet/>
      <dgm:spPr/>
      <dgm:t>
        <a:bodyPr/>
        <a:lstStyle/>
        <a:p>
          <a:endParaRPr lang="en-GB" sz="1800"/>
        </a:p>
      </dgm:t>
    </dgm:pt>
    <dgm:pt modelId="{B9A33049-9E0F-42CC-8828-ABE2D52B791C}" type="sibTrans" cxnId="{D170B6FB-86F2-4284-A1DD-90933C4A01AB}">
      <dgm:prSet custT="1"/>
      <dgm:spPr/>
      <dgm:t>
        <a:bodyPr/>
        <a:lstStyle/>
        <a:p>
          <a:endParaRPr lang="en-GB" sz="1100"/>
        </a:p>
      </dgm:t>
    </dgm:pt>
    <dgm:pt modelId="{B568FD02-044C-4D9D-ABBC-33FCB3DDED70}">
      <dgm:prSet custT="1"/>
      <dgm:spPr/>
      <dgm:t>
        <a:bodyPr/>
        <a:lstStyle/>
        <a:p>
          <a:r>
            <a:rPr lang="en-GB" sz="1400" dirty="0"/>
            <a:t>Casualty Clearing Station</a:t>
          </a:r>
        </a:p>
      </dgm:t>
    </dgm:pt>
    <dgm:pt modelId="{B173F85C-A3EB-4764-B88B-DC82ACE1BCCD}" type="parTrans" cxnId="{8C81EC3D-C55C-4AD8-8284-B819270294C4}">
      <dgm:prSet/>
      <dgm:spPr/>
      <dgm:t>
        <a:bodyPr/>
        <a:lstStyle/>
        <a:p>
          <a:endParaRPr lang="en-GB" sz="1800"/>
        </a:p>
      </dgm:t>
    </dgm:pt>
    <dgm:pt modelId="{6678B9B7-2B0D-4AD4-BFD9-2343C4AE2521}" type="sibTrans" cxnId="{8C81EC3D-C55C-4AD8-8284-B819270294C4}">
      <dgm:prSet custT="1"/>
      <dgm:spPr/>
      <dgm:t>
        <a:bodyPr/>
        <a:lstStyle/>
        <a:p>
          <a:endParaRPr lang="en-GB" sz="1100"/>
        </a:p>
      </dgm:t>
    </dgm:pt>
    <dgm:pt modelId="{7BBB0773-EB6C-4771-B0E1-AA8F3A946301}">
      <dgm:prSet custT="1"/>
      <dgm:spPr/>
      <dgm:t>
        <a:bodyPr/>
        <a:lstStyle/>
        <a:p>
          <a:r>
            <a:rPr lang="en-GB" sz="1400" dirty="0"/>
            <a:t>Base Hospital</a:t>
          </a:r>
        </a:p>
      </dgm:t>
    </dgm:pt>
    <dgm:pt modelId="{4936EC3B-C27D-4EAA-AA83-287F2F8BCE74}" type="parTrans" cxnId="{FF0FFCB1-200D-4392-9247-EDA6C949FF0E}">
      <dgm:prSet/>
      <dgm:spPr/>
      <dgm:t>
        <a:bodyPr/>
        <a:lstStyle/>
        <a:p>
          <a:endParaRPr lang="en-GB" sz="1800"/>
        </a:p>
      </dgm:t>
    </dgm:pt>
    <dgm:pt modelId="{D9B20807-2D1F-4998-9DE1-54F5CB8DF808}" type="sibTrans" cxnId="{FF0FFCB1-200D-4392-9247-EDA6C949FF0E}">
      <dgm:prSet/>
      <dgm:spPr/>
      <dgm:t>
        <a:bodyPr/>
        <a:lstStyle/>
        <a:p>
          <a:endParaRPr lang="en-GB" sz="1800"/>
        </a:p>
      </dgm:t>
    </dgm:pt>
    <dgm:pt modelId="{3AE8C555-ED90-4BF8-A3D6-6DADEBCAC6CF}" type="pres">
      <dgm:prSet presAssocID="{3781DE2C-D571-4F2F-BA9C-8CD48F988CB7}" presName="Name0" presStyleCnt="0">
        <dgm:presLayoutVars>
          <dgm:dir/>
          <dgm:resizeHandles val="exact"/>
        </dgm:presLayoutVars>
      </dgm:prSet>
      <dgm:spPr/>
    </dgm:pt>
    <dgm:pt modelId="{FD9DF336-758A-4F51-BA57-833E44695379}" type="pres">
      <dgm:prSet presAssocID="{641F6AB7-0E98-4B89-BE87-FBAEEE107DE7}" presName="node" presStyleLbl="node1" presStyleIdx="0" presStyleCnt="5">
        <dgm:presLayoutVars>
          <dgm:bulletEnabled val="1"/>
        </dgm:presLayoutVars>
      </dgm:prSet>
      <dgm:spPr/>
    </dgm:pt>
    <dgm:pt modelId="{5B80F7F9-7294-4C0B-BCFC-6D8057D6B032}" type="pres">
      <dgm:prSet presAssocID="{48A4E9A9-7862-49EC-824E-F33E5D06E388}" presName="sibTrans" presStyleLbl="sibTrans2D1" presStyleIdx="0" presStyleCnt="4"/>
      <dgm:spPr/>
    </dgm:pt>
    <dgm:pt modelId="{FFA57830-CE03-447D-86CB-6886778532D1}" type="pres">
      <dgm:prSet presAssocID="{48A4E9A9-7862-49EC-824E-F33E5D06E388}" presName="connectorText" presStyleLbl="sibTrans2D1" presStyleIdx="0" presStyleCnt="4"/>
      <dgm:spPr/>
    </dgm:pt>
    <dgm:pt modelId="{73790364-928A-4E1F-B938-BCA75DE2BB01}" type="pres">
      <dgm:prSet presAssocID="{B5613F0E-19B3-4BE9-A6D9-A7C65FC08989}" presName="node" presStyleLbl="node1" presStyleIdx="1" presStyleCnt="5">
        <dgm:presLayoutVars>
          <dgm:bulletEnabled val="1"/>
        </dgm:presLayoutVars>
      </dgm:prSet>
      <dgm:spPr/>
    </dgm:pt>
    <dgm:pt modelId="{E7C5A04D-F150-4C3C-8FE5-61688C5E828B}" type="pres">
      <dgm:prSet presAssocID="{AB2C1D6B-5247-4D8F-B87C-8B687D855A34}" presName="sibTrans" presStyleLbl="sibTrans2D1" presStyleIdx="1" presStyleCnt="4"/>
      <dgm:spPr/>
    </dgm:pt>
    <dgm:pt modelId="{8374D50A-901E-4351-8B1C-EEC1AD64E0A1}" type="pres">
      <dgm:prSet presAssocID="{AB2C1D6B-5247-4D8F-B87C-8B687D855A34}" presName="connectorText" presStyleLbl="sibTrans2D1" presStyleIdx="1" presStyleCnt="4"/>
      <dgm:spPr/>
    </dgm:pt>
    <dgm:pt modelId="{C4B7E6F5-B4A2-4AC7-9456-0411E8ECC3D7}" type="pres">
      <dgm:prSet presAssocID="{8A6AF61C-BA3D-4A19-BBE8-635D32EFB9C4}" presName="node" presStyleLbl="node1" presStyleIdx="2" presStyleCnt="5">
        <dgm:presLayoutVars>
          <dgm:bulletEnabled val="1"/>
        </dgm:presLayoutVars>
      </dgm:prSet>
      <dgm:spPr/>
    </dgm:pt>
    <dgm:pt modelId="{82E8117D-114C-42A4-BBF1-01FDEF832B4B}" type="pres">
      <dgm:prSet presAssocID="{B9A33049-9E0F-42CC-8828-ABE2D52B791C}" presName="sibTrans" presStyleLbl="sibTrans2D1" presStyleIdx="2" presStyleCnt="4"/>
      <dgm:spPr/>
    </dgm:pt>
    <dgm:pt modelId="{C0F4AB4A-FCFA-44DA-9C36-795BECE36B26}" type="pres">
      <dgm:prSet presAssocID="{B9A33049-9E0F-42CC-8828-ABE2D52B791C}" presName="connectorText" presStyleLbl="sibTrans2D1" presStyleIdx="2" presStyleCnt="4"/>
      <dgm:spPr/>
    </dgm:pt>
    <dgm:pt modelId="{E2A2C12F-B903-443E-B77F-F76B8835FE7A}" type="pres">
      <dgm:prSet presAssocID="{B568FD02-044C-4D9D-ABBC-33FCB3DDED70}" presName="node" presStyleLbl="node1" presStyleIdx="3" presStyleCnt="5">
        <dgm:presLayoutVars>
          <dgm:bulletEnabled val="1"/>
        </dgm:presLayoutVars>
      </dgm:prSet>
      <dgm:spPr/>
    </dgm:pt>
    <dgm:pt modelId="{D8785408-8ED6-49E3-BB26-46AD9FD4F4C2}" type="pres">
      <dgm:prSet presAssocID="{6678B9B7-2B0D-4AD4-BFD9-2343C4AE2521}" presName="sibTrans" presStyleLbl="sibTrans2D1" presStyleIdx="3" presStyleCnt="4"/>
      <dgm:spPr/>
    </dgm:pt>
    <dgm:pt modelId="{7E5EAAD6-0B8F-4C76-A45A-CAC109B31BFF}" type="pres">
      <dgm:prSet presAssocID="{6678B9B7-2B0D-4AD4-BFD9-2343C4AE2521}" presName="connectorText" presStyleLbl="sibTrans2D1" presStyleIdx="3" presStyleCnt="4"/>
      <dgm:spPr/>
    </dgm:pt>
    <dgm:pt modelId="{4F9E55C6-3782-4E7E-8AC8-3E2C1114E7EC}" type="pres">
      <dgm:prSet presAssocID="{7BBB0773-EB6C-4771-B0E1-AA8F3A946301}" presName="node" presStyleLbl="node1" presStyleIdx="4" presStyleCnt="5">
        <dgm:presLayoutVars>
          <dgm:bulletEnabled val="1"/>
        </dgm:presLayoutVars>
      </dgm:prSet>
      <dgm:spPr/>
    </dgm:pt>
  </dgm:ptLst>
  <dgm:cxnLst>
    <dgm:cxn modelId="{43340307-B222-4063-AFA8-1AD9A21062E0}" type="presOf" srcId="{8A6AF61C-BA3D-4A19-BBE8-635D32EFB9C4}" destId="{C4B7E6F5-B4A2-4AC7-9456-0411E8ECC3D7}" srcOrd="0" destOrd="0" presId="urn:microsoft.com/office/officeart/2005/8/layout/process1"/>
    <dgm:cxn modelId="{1E2F220D-1D05-4CC3-80D8-1E80F0E9DD8C}" type="presOf" srcId="{B9A33049-9E0F-42CC-8828-ABE2D52B791C}" destId="{C0F4AB4A-FCFA-44DA-9C36-795BECE36B26}" srcOrd="1" destOrd="0" presId="urn:microsoft.com/office/officeart/2005/8/layout/process1"/>
    <dgm:cxn modelId="{A5C76713-14E9-41D7-8DFB-5FC90EB92345}" type="presOf" srcId="{AB2C1D6B-5247-4D8F-B87C-8B687D855A34}" destId="{8374D50A-901E-4351-8B1C-EEC1AD64E0A1}" srcOrd="1" destOrd="0" presId="urn:microsoft.com/office/officeart/2005/8/layout/process1"/>
    <dgm:cxn modelId="{A62E701F-7AA0-4B29-BF91-C239207038DB}" type="presOf" srcId="{48A4E9A9-7862-49EC-824E-F33E5D06E388}" destId="{FFA57830-CE03-447D-86CB-6886778532D1}" srcOrd="1" destOrd="0" presId="urn:microsoft.com/office/officeart/2005/8/layout/process1"/>
    <dgm:cxn modelId="{8C81EC3D-C55C-4AD8-8284-B819270294C4}" srcId="{3781DE2C-D571-4F2F-BA9C-8CD48F988CB7}" destId="{B568FD02-044C-4D9D-ABBC-33FCB3DDED70}" srcOrd="3" destOrd="0" parTransId="{B173F85C-A3EB-4764-B88B-DC82ACE1BCCD}" sibTransId="{6678B9B7-2B0D-4AD4-BFD9-2343C4AE2521}"/>
    <dgm:cxn modelId="{8BE9AE3F-5952-4862-A0CA-9755AF5443C5}" type="presOf" srcId="{7BBB0773-EB6C-4771-B0E1-AA8F3A946301}" destId="{4F9E55C6-3782-4E7E-8AC8-3E2C1114E7EC}" srcOrd="0" destOrd="0" presId="urn:microsoft.com/office/officeart/2005/8/layout/process1"/>
    <dgm:cxn modelId="{FB7B4360-604B-4A18-8382-2AE1186EE6F1}" type="presOf" srcId="{AB2C1D6B-5247-4D8F-B87C-8B687D855A34}" destId="{E7C5A04D-F150-4C3C-8FE5-61688C5E828B}" srcOrd="0" destOrd="0" presId="urn:microsoft.com/office/officeart/2005/8/layout/process1"/>
    <dgm:cxn modelId="{16BFAB4A-BFA8-4F8D-89A6-CF6E09D9E0A6}" type="presOf" srcId="{48A4E9A9-7862-49EC-824E-F33E5D06E388}" destId="{5B80F7F9-7294-4C0B-BCFC-6D8057D6B032}" srcOrd="0" destOrd="0" presId="urn:microsoft.com/office/officeart/2005/8/layout/process1"/>
    <dgm:cxn modelId="{365E6E88-1F8C-42A0-8C9D-85E35652018E}" type="presOf" srcId="{3781DE2C-D571-4F2F-BA9C-8CD48F988CB7}" destId="{3AE8C555-ED90-4BF8-A3D6-6DADEBCAC6CF}" srcOrd="0" destOrd="0" presId="urn:microsoft.com/office/officeart/2005/8/layout/process1"/>
    <dgm:cxn modelId="{8DDB5B95-2FBF-4A92-976D-701544764AC0}" type="presOf" srcId="{B568FD02-044C-4D9D-ABBC-33FCB3DDED70}" destId="{E2A2C12F-B903-443E-B77F-F76B8835FE7A}" srcOrd="0" destOrd="0" presId="urn:microsoft.com/office/officeart/2005/8/layout/process1"/>
    <dgm:cxn modelId="{CC1FD4A5-83C2-455A-B87D-B896B75EC70E}" type="presOf" srcId="{6678B9B7-2B0D-4AD4-BFD9-2343C4AE2521}" destId="{7E5EAAD6-0B8F-4C76-A45A-CAC109B31BFF}" srcOrd="1" destOrd="0" presId="urn:microsoft.com/office/officeart/2005/8/layout/process1"/>
    <dgm:cxn modelId="{FF0FFCB1-200D-4392-9247-EDA6C949FF0E}" srcId="{3781DE2C-D571-4F2F-BA9C-8CD48F988CB7}" destId="{7BBB0773-EB6C-4771-B0E1-AA8F3A946301}" srcOrd="4" destOrd="0" parTransId="{4936EC3B-C27D-4EAA-AA83-287F2F8BCE74}" sibTransId="{D9B20807-2D1F-4998-9DE1-54F5CB8DF808}"/>
    <dgm:cxn modelId="{CD1C54C3-0AE5-479E-901C-CCCF49046689}" srcId="{3781DE2C-D571-4F2F-BA9C-8CD48F988CB7}" destId="{B5613F0E-19B3-4BE9-A6D9-A7C65FC08989}" srcOrd="1" destOrd="0" parTransId="{5BF5FC7A-FF4C-49D2-A360-D6566412BE7C}" sibTransId="{AB2C1D6B-5247-4D8F-B87C-8B687D855A34}"/>
    <dgm:cxn modelId="{AFD1FCCA-87FC-4343-9075-C55326CC755F}" srcId="{3781DE2C-D571-4F2F-BA9C-8CD48F988CB7}" destId="{641F6AB7-0E98-4B89-BE87-FBAEEE107DE7}" srcOrd="0" destOrd="0" parTransId="{BB94A3F3-D66C-4710-AA89-6A06C5479D85}" sibTransId="{48A4E9A9-7862-49EC-824E-F33E5D06E388}"/>
    <dgm:cxn modelId="{F115F5D3-ACF9-4ABB-8C6D-D107350848BE}" type="presOf" srcId="{B9A33049-9E0F-42CC-8828-ABE2D52B791C}" destId="{82E8117D-114C-42A4-BBF1-01FDEF832B4B}" srcOrd="0" destOrd="0" presId="urn:microsoft.com/office/officeart/2005/8/layout/process1"/>
    <dgm:cxn modelId="{90DDFFD7-87EF-46E4-8237-AB2064E2D916}" type="presOf" srcId="{B5613F0E-19B3-4BE9-A6D9-A7C65FC08989}" destId="{73790364-928A-4E1F-B938-BCA75DE2BB01}" srcOrd="0" destOrd="0" presId="urn:microsoft.com/office/officeart/2005/8/layout/process1"/>
    <dgm:cxn modelId="{672674EE-E863-45D3-93BF-508683EE52FE}" type="presOf" srcId="{6678B9B7-2B0D-4AD4-BFD9-2343C4AE2521}" destId="{D8785408-8ED6-49E3-BB26-46AD9FD4F4C2}" srcOrd="0" destOrd="0" presId="urn:microsoft.com/office/officeart/2005/8/layout/process1"/>
    <dgm:cxn modelId="{D170B6FB-86F2-4284-A1DD-90933C4A01AB}" srcId="{3781DE2C-D571-4F2F-BA9C-8CD48F988CB7}" destId="{8A6AF61C-BA3D-4A19-BBE8-635D32EFB9C4}" srcOrd="2" destOrd="0" parTransId="{988E7A39-E822-49EF-A98E-D655182A6175}" sibTransId="{B9A33049-9E0F-42CC-8828-ABE2D52B791C}"/>
    <dgm:cxn modelId="{67AAE6FF-FB93-428B-A182-05CE06A287C2}" type="presOf" srcId="{641F6AB7-0E98-4B89-BE87-FBAEEE107DE7}" destId="{FD9DF336-758A-4F51-BA57-833E44695379}" srcOrd="0" destOrd="0" presId="urn:microsoft.com/office/officeart/2005/8/layout/process1"/>
    <dgm:cxn modelId="{2C93DB08-3BF8-4A03-B0FA-46C452B46872}" type="presParOf" srcId="{3AE8C555-ED90-4BF8-A3D6-6DADEBCAC6CF}" destId="{FD9DF336-758A-4F51-BA57-833E44695379}" srcOrd="0" destOrd="0" presId="urn:microsoft.com/office/officeart/2005/8/layout/process1"/>
    <dgm:cxn modelId="{A47BF305-6FA1-44D6-BC07-66C06C7535DC}" type="presParOf" srcId="{3AE8C555-ED90-4BF8-A3D6-6DADEBCAC6CF}" destId="{5B80F7F9-7294-4C0B-BCFC-6D8057D6B032}" srcOrd="1" destOrd="0" presId="urn:microsoft.com/office/officeart/2005/8/layout/process1"/>
    <dgm:cxn modelId="{238B62C5-20C1-42E1-B298-20877C05B972}" type="presParOf" srcId="{5B80F7F9-7294-4C0B-BCFC-6D8057D6B032}" destId="{FFA57830-CE03-447D-86CB-6886778532D1}" srcOrd="0" destOrd="0" presId="urn:microsoft.com/office/officeart/2005/8/layout/process1"/>
    <dgm:cxn modelId="{0EE5CA6E-A3BC-4591-8CCD-5D3DF759BB6F}" type="presParOf" srcId="{3AE8C555-ED90-4BF8-A3D6-6DADEBCAC6CF}" destId="{73790364-928A-4E1F-B938-BCA75DE2BB01}" srcOrd="2" destOrd="0" presId="urn:microsoft.com/office/officeart/2005/8/layout/process1"/>
    <dgm:cxn modelId="{78D78D6B-3F39-4484-AFE0-5B13D19999FF}" type="presParOf" srcId="{3AE8C555-ED90-4BF8-A3D6-6DADEBCAC6CF}" destId="{E7C5A04D-F150-4C3C-8FE5-61688C5E828B}" srcOrd="3" destOrd="0" presId="urn:microsoft.com/office/officeart/2005/8/layout/process1"/>
    <dgm:cxn modelId="{B4EBF3D7-57B4-4180-B3D6-4BC71DFE350A}" type="presParOf" srcId="{E7C5A04D-F150-4C3C-8FE5-61688C5E828B}" destId="{8374D50A-901E-4351-8B1C-EEC1AD64E0A1}" srcOrd="0" destOrd="0" presId="urn:microsoft.com/office/officeart/2005/8/layout/process1"/>
    <dgm:cxn modelId="{A6F37330-4358-4D09-B31D-70AC6AE414A1}" type="presParOf" srcId="{3AE8C555-ED90-4BF8-A3D6-6DADEBCAC6CF}" destId="{C4B7E6F5-B4A2-4AC7-9456-0411E8ECC3D7}" srcOrd="4" destOrd="0" presId="urn:microsoft.com/office/officeart/2005/8/layout/process1"/>
    <dgm:cxn modelId="{3BC0BF1B-77A3-4B4C-9B52-8637CF5DA4E9}" type="presParOf" srcId="{3AE8C555-ED90-4BF8-A3D6-6DADEBCAC6CF}" destId="{82E8117D-114C-42A4-BBF1-01FDEF832B4B}" srcOrd="5" destOrd="0" presId="urn:microsoft.com/office/officeart/2005/8/layout/process1"/>
    <dgm:cxn modelId="{68CF972A-5259-466A-AAAC-4F8AE8DB3547}" type="presParOf" srcId="{82E8117D-114C-42A4-BBF1-01FDEF832B4B}" destId="{C0F4AB4A-FCFA-44DA-9C36-795BECE36B26}" srcOrd="0" destOrd="0" presId="urn:microsoft.com/office/officeart/2005/8/layout/process1"/>
    <dgm:cxn modelId="{6136EF47-A9F2-43AF-B750-56DB90FBEACF}" type="presParOf" srcId="{3AE8C555-ED90-4BF8-A3D6-6DADEBCAC6CF}" destId="{E2A2C12F-B903-443E-B77F-F76B8835FE7A}" srcOrd="6" destOrd="0" presId="urn:microsoft.com/office/officeart/2005/8/layout/process1"/>
    <dgm:cxn modelId="{507DB5C8-BDB7-4C4F-A816-B307E50E238C}" type="presParOf" srcId="{3AE8C555-ED90-4BF8-A3D6-6DADEBCAC6CF}" destId="{D8785408-8ED6-49E3-BB26-46AD9FD4F4C2}" srcOrd="7" destOrd="0" presId="urn:microsoft.com/office/officeart/2005/8/layout/process1"/>
    <dgm:cxn modelId="{06788BC1-9F15-4836-A3DB-41F6BEABD5AC}" type="presParOf" srcId="{D8785408-8ED6-49E3-BB26-46AD9FD4F4C2}" destId="{7E5EAAD6-0B8F-4C76-A45A-CAC109B31BFF}" srcOrd="0" destOrd="0" presId="urn:microsoft.com/office/officeart/2005/8/layout/process1"/>
    <dgm:cxn modelId="{E781EA9B-30B8-4D17-ADBD-E20A079CE6B9}" type="presParOf" srcId="{3AE8C555-ED90-4BF8-A3D6-6DADEBCAC6CF}" destId="{4F9E55C6-3782-4E7E-8AC8-3E2C1114E7EC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DF336-758A-4F51-BA57-833E44695379}">
      <dsp:nvSpPr>
        <dsp:cNvPr id="0" name=""/>
        <dsp:cNvSpPr/>
      </dsp:nvSpPr>
      <dsp:spPr>
        <a:xfrm>
          <a:off x="4823" y="315947"/>
          <a:ext cx="1495305" cy="8971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Stretcher Bearers</a:t>
          </a:r>
        </a:p>
      </dsp:txBody>
      <dsp:txXfrm>
        <a:off x="31101" y="342225"/>
        <a:ext cx="1442749" cy="844627"/>
      </dsp:txXfrm>
    </dsp:sp>
    <dsp:sp modelId="{5B80F7F9-7294-4C0B-BCFC-6D8057D6B032}">
      <dsp:nvSpPr>
        <dsp:cNvPr id="0" name=""/>
        <dsp:cNvSpPr/>
      </dsp:nvSpPr>
      <dsp:spPr>
        <a:xfrm>
          <a:off x="1649659" y="579121"/>
          <a:ext cx="317004" cy="37083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1649659" y="653288"/>
        <a:ext cx="221903" cy="222501"/>
      </dsp:txXfrm>
    </dsp:sp>
    <dsp:sp modelId="{73790364-928A-4E1F-B938-BCA75DE2BB01}">
      <dsp:nvSpPr>
        <dsp:cNvPr id="0" name=""/>
        <dsp:cNvSpPr/>
      </dsp:nvSpPr>
      <dsp:spPr>
        <a:xfrm>
          <a:off x="2098251" y="315947"/>
          <a:ext cx="1495305" cy="8971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Regimental Aid Post</a:t>
          </a:r>
        </a:p>
      </dsp:txBody>
      <dsp:txXfrm>
        <a:off x="2124529" y="342225"/>
        <a:ext cx="1442749" cy="844627"/>
      </dsp:txXfrm>
    </dsp:sp>
    <dsp:sp modelId="{E7C5A04D-F150-4C3C-8FE5-61688C5E828B}">
      <dsp:nvSpPr>
        <dsp:cNvPr id="0" name=""/>
        <dsp:cNvSpPr/>
      </dsp:nvSpPr>
      <dsp:spPr>
        <a:xfrm>
          <a:off x="3743087" y="579121"/>
          <a:ext cx="317004" cy="37083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3743087" y="653288"/>
        <a:ext cx="221903" cy="222501"/>
      </dsp:txXfrm>
    </dsp:sp>
    <dsp:sp modelId="{C4B7E6F5-B4A2-4AC7-9456-0411E8ECC3D7}">
      <dsp:nvSpPr>
        <dsp:cNvPr id="0" name=""/>
        <dsp:cNvSpPr/>
      </dsp:nvSpPr>
      <dsp:spPr>
        <a:xfrm>
          <a:off x="4191679" y="315947"/>
          <a:ext cx="1495305" cy="8971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Field Ambulance and Dressing Station</a:t>
          </a:r>
        </a:p>
      </dsp:txBody>
      <dsp:txXfrm>
        <a:off x="4217957" y="342225"/>
        <a:ext cx="1442749" cy="844627"/>
      </dsp:txXfrm>
    </dsp:sp>
    <dsp:sp modelId="{82E8117D-114C-42A4-BBF1-01FDEF832B4B}">
      <dsp:nvSpPr>
        <dsp:cNvPr id="0" name=""/>
        <dsp:cNvSpPr/>
      </dsp:nvSpPr>
      <dsp:spPr>
        <a:xfrm>
          <a:off x="5836515" y="579121"/>
          <a:ext cx="317004" cy="37083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5836515" y="653288"/>
        <a:ext cx="221903" cy="222501"/>
      </dsp:txXfrm>
    </dsp:sp>
    <dsp:sp modelId="{E2A2C12F-B903-443E-B77F-F76B8835FE7A}">
      <dsp:nvSpPr>
        <dsp:cNvPr id="0" name=""/>
        <dsp:cNvSpPr/>
      </dsp:nvSpPr>
      <dsp:spPr>
        <a:xfrm>
          <a:off x="6285107" y="315947"/>
          <a:ext cx="1495305" cy="8971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Casualty Clearing Station</a:t>
          </a:r>
        </a:p>
      </dsp:txBody>
      <dsp:txXfrm>
        <a:off x="6311385" y="342225"/>
        <a:ext cx="1442749" cy="844627"/>
      </dsp:txXfrm>
    </dsp:sp>
    <dsp:sp modelId="{D8785408-8ED6-49E3-BB26-46AD9FD4F4C2}">
      <dsp:nvSpPr>
        <dsp:cNvPr id="0" name=""/>
        <dsp:cNvSpPr/>
      </dsp:nvSpPr>
      <dsp:spPr>
        <a:xfrm>
          <a:off x="7929943" y="579121"/>
          <a:ext cx="317004" cy="37083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7929943" y="653288"/>
        <a:ext cx="221903" cy="222501"/>
      </dsp:txXfrm>
    </dsp:sp>
    <dsp:sp modelId="{4F9E55C6-3782-4E7E-8AC8-3E2C1114E7EC}">
      <dsp:nvSpPr>
        <dsp:cNvPr id="0" name=""/>
        <dsp:cNvSpPr/>
      </dsp:nvSpPr>
      <dsp:spPr>
        <a:xfrm>
          <a:off x="8378535" y="315947"/>
          <a:ext cx="1495305" cy="8971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Base Hospital</a:t>
          </a:r>
        </a:p>
      </dsp:txBody>
      <dsp:txXfrm>
        <a:off x="8404813" y="342225"/>
        <a:ext cx="1442749" cy="844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10821-1978-40E0-A08E-58CE7B21070A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83AE0-2CD7-47FC-9968-4B92D04F5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672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0090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4677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1085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7382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Ligature, blood transfusion, blood groups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Carbolic Acid – hands and spray,  Sterilisation</a:t>
            </a:r>
            <a:endParaRPr dirty="0"/>
          </a:p>
        </p:txBody>
      </p:sp>
      <p:sp>
        <p:nvSpPr>
          <p:cNvPr id="160" name="Google Shape;1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6077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0528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424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DBEE7-251F-4C19-988A-8D3352FA8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E8F6A1-4EBC-499D-874B-5F6DAA0B5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ECB5E-6BE8-4F07-BE63-987046665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AD9D-4CB5-4E94-9C27-3394B235A284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684A0-B1EA-4B5E-80E0-C710F4DC9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8BF8E-2995-4E20-B67E-084975280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22C2-AFE3-4A94-B013-63FAD9ED2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00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A9750-1FC2-4898-B866-7DB138747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8E85E9-3487-41A4-901D-4AE135DA3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EA8AC-127E-4101-B293-18C4D0629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AD9D-4CB5-4E94-9C27-3394B235A284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74F49-80BD-4E60-BBED-985506233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23766-3C26-42FB-ACA7-267A669FF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22C2-AFE3-4A94-B013-63FAD9ED2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43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39145-5E95-425F-8C8C-A8504D1E8E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D8F7AA-9D77-4552-8F98-01D94528F4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200D0-99EB-426D-957D-FA4725A21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AD9D-4CB5-4E94-9C27-3394B235A284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9E6DA-ADE1-4183-A968-5A8D5C168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7E3DD-42F6-42DC-96C1-200A4B390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22C2-AFE3-4A94-B013-63FAD9ED2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82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E3047-7734-48CC-8C6F-A30338FD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B6A7E-3A82-4472-ADB5-A065CFF7F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A147C-29C3-4DC0-B77D-89405C0F0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AD9D-4CB5-4E94-9C27-3394B235A284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9D619-3D46-4EBB-A49E-B8469494F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C0855-A681-4675-B828-50BF7162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22C2-AFE3-4A94-B013-63FAD9ED2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5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6711F-93FD-49A3-91E7-A25E39269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6B9FC-0E66-4100-A1EA-0277DCD52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68D17-6D81-4DAE-B919-2D430A516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AD9D-4CB5-4E94-9C27-3394B235A284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44FD1-0696-4675-B604-6A8D00F4E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08167-AD3C-4911-A5D7-ED70144A6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22C2-AFE3-4A94-B013-63FAD9ED2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69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08CB3-82D6-4981-9CA1-EFD7501D8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666AC-7D3A-4830-B672-3C5DDE5BA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5F8A3-9F59-46DD-BD5D-139C150A9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9B5200-32A4-4F92-A5C9-465068245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AD9D-4CB5-4E94-9C27-3394B235A284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BC1D2-4867-42A7-BE5B-5A95508CE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3A26B-11BB-4AF5-B315-74C32E852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22C2-AFE3-4A94-B013-63FAD9ED2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404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82108-AC6B-49ED-98E6-575D0582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12064-51F9-4089-BFAA-ED06D4EA3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9385D-EEC7-4627-BB03-6596383A3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04850F-B8CA-4C8A-824A-BAD66141B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B6EA49-FBC4-40F4-BCDA-8EAA21252B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744744-66C9-4612-89DA-97ADE009C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AD9D-4CB5-4E94-9C27-3394B235A284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34E152-8C04-4B89-A90F-3FE1F1E02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37DC2C-A122-4B08-B7B2-1BBA65A51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22C2-AFE3-4A94-B013-63FAD9ED2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908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C7B1F-EFF9-483D-B6A4-4915E64DB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2E208-6BD8-4B3D-A00D-A0E7AE24F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AD9D-4CB5-4E94-9C27-3394B235A284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D17B89-9CB8-46CA-A574-4AA7F5755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8DB0E4-F785-4B5A-9B31-CAD3A6D93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22C2-AFE3-4A94-B013-63FAD9ED2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56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825FF0-06C4-4CFB-96F2-CBAD060E2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AD9D-4CB5-4E94-9C27-3394B235A284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EBE41A-0B05-4486-92C1-E831E78F3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443E7-8744-4603-A04D-07854442F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22C2-AFE3-4A94-B013-63FAD9ED2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990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F9193-64F4-41FD-9BA2-5414791D5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D0F37-77FF-4A76-8272-F1DF8CEF9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5D01E6-745E-43E3-BF17-F3EB34DF4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87AFC4-8AA3-4EFE-9946-06A4F6D08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AD9D-4CB5-4E94-9C27-3394B235A284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4A375-3714-4DD4-9CCA-1C3CCE8F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818266-5142-49F2-BABB-B1842C311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22C2-AFE3-4A94-B013-63FAD9ED2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96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D9410-1AEA-4F32-9645-48640D171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6B6E64-CECE-42C8-88A7-9DD51D7E35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176B6-F73A-4D06-BC4E-E8C5FCD7B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76790-CD17-44C4-8C45-7F982EF97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AD9D-4CB5-4E94-9C27-3394B235A284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E2CA98-7BB2-482C-9C5A-F0D5B7EE1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F0769-9F41-4C81-A698-FB567A8E5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222C2-AFE3-4A94-B013-63FAD9ED2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21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551059-5D1A-4EC7-96FA-D6191095E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D8CD9-11F3-48D9-B067-B0D09FA90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20B78-775F-4B0E-9772-A68B3E2846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BAD9D-4CB5-4E94-9C27-3394B235A284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AE0FA-922A-4DAE-A4C9-53063ADC8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46D75-10D4-4F21-A7AA-400B1DA5C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222C2-AFE3-4A94-B013-63FAD9ED2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75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gif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48.png"/><Relationship Id="rId18" Type="http://schemas.openxmlformats.org/officeDocument/2006/relationships/image" Target="../media/image115.jpeg"/><Relationship Id="rId26" Type="http://schemas.microsoft.com/office/2007/relationships/diagramDrawing" Target="../diagrams/drawing1.xml"/><Relationship Id="rId3" Type="http://schemas.openxmlformats.org/officeDocument/2006/relationships/image" Target="../media/image102.png"/><Relationship Id="rId21" Type="http://schemas.openxmlformats.org/officeDocument/2006/relationships/image" Target="../media/image118.jpeg"/><Relationship Id="rId7" Type="http://schemas.openxmlformats.org/officeDocument/2006/relationships/image" Target="../media/image106.png"/><Relationship Id="rId12" Type="http://schemas.openxmlformats.org/officeDocument/2006/relationships/image" Target="../media/image82.png"/><Relationship Id="rId17" Type="http://schemas.openxmlformats.org/officeDocument/2006/relationships/image" Target="../media/image114.jpeg"/><Relationship Id="rId25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13.jpeg"/><Relationship Id="rId20" Type="http://schemas.openxmlformats.org/officeDocument/2006/relationships/image" Target="../media/image117.png"/><Relationship Id="rId29" Type="http://schemas.openxmlformats.org/officeDocument/2006/relationships/image" Target="../media/image1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24" Type="http://schemas.openxmlformats.org/officeDocument/2006/relationships/diagramQuickStyle" Target="../diagrams/quickStyle1.xml"/><Relationship Id="rId5" Type="http://schemas.openxmlformats.org/officeDocument/2006/relationships/image" Target="../media/image104.png"/><Relationship Id="rId15" Type="http://schemas.openxmlformats.org/officeDocument/2006/relationships/image" Target="../media/image112.png"/><Relationship Id="rId23" Type="http://schemas.openxmlformats.org/officeDocument/2006/relationships/diagramLayout" Target="../diagrams/layout1.xml"/><Relationship Id="rId28" Type="http://schemas.openxmlformats.org/officeDocument/2006/relationships/image" Target="../media/image120.gif"/><Relationship Id="rId10" Type="http://schemas.openxmlformats.org/officeDocument/2006/relationships/image" Target="../media/image109.png"/><Relationship Id="rId19" Type="http://schemas.openxmlformats.org/officeDocument/2006/relationships/image" Target="../media/image116.jpe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4" Type="http://schemas.openxmlformats.org/officeDocument/2006/relationships/image" Target="../media/image111.png"/><Relationship Id="rId22" Type="http://schemas.openxmlformats.org/officeDocument/2006/relationships/diagramData" Target="../diagrams/data1.xml"/><Relationship Id="rId27" Type="http://schemas.openxmlformats.org/officeDocument/2006/relationships/image" Target="../media/image119.png"/><Relationship Id="rId30" Type="http://schemas.openxmlformats.org/officeDocument/2006/relationships/image" Target="../media/image1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7.jpeg"/><Relationship Id="rId15" Type="http://schemas.openxmlformats.org/officeDocument/2006/relationships/image" Target="../media/image9.jpeg"/><Relationship Id="rId10" Type="http://schemas.openxmlformats.org/officeDocument/2006/relationships/image" Target="../media/image23.png"/><Relationship Id="rId4" Type="http://schemas.openxmlformats.org/officeDocument/2006/relationships/image" Target="../media/image16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7.png"/><Relationship Id="rId18" Type="http://schemas.openxmlformats.org/officeDocument/2006/relationships/image" Target="../media/image18.jpeg"/><Relationship Id="rId3" Type="http://schemas.openxmlformats.org/officeDocument/2006/relationships/image" Target="../media/image30.jpeg"/><Relationship Id="rId21" Type="http://schemas.openxmlformats.org/officeDocument/2006/relationships/image" Target="../media/image19.png"/><Relationship Id="rId7" Type="http://schemas.openxmlformats.org/officeDocument/2006/relationships/image" Target="../media/image8.jpeg"/><Relationship Id="rId12" Type="http://schemas.openxmlformats.org/officeDocument/2006/relationships/image" Target="../media/image1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.jpe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11" Type="http://schemas.openxmlformats.org/officeDocument/2006/relationships/image" Target="../media/image36.png"/><Relationship Id="rId24" Type="http://schemas.openxmlformats.org/officeDocument/2006/relationships/image" Target="../media/image41.jpeg"/><Relationship Id="rId5" Type="http://schemas.openxmlformats.org/officeDocument/2006/relationships/image" Target="../media/image32.jpeg"/><Relationship Id="rId15" Type="http://schemas.openxmlformats.org/officeDocument/2006/relationships/image" Target="../media/image38.png"/><Relationship Id="rId23" Type="http://schemas.openxmlformats.org/officeDocument/2006/relationships/image" Target="../media/image40.png"/><Relationship Id="rId10" Type="http://schemas.openxmlformats.org/officeDocument/2006/relationships/image" Target="../media/image35.jpeg"/><Relationship Id="rId19" Type="http://schemas.openxmlformats.org/officeDocument/2006/relationships/image" Target="../media/image16.jpeg"/><Relationship Id="rId4" Type="http://schemas.openxmlformats.org/officeDocument/2006/relationships/image" Target="../media/image31.jpeg"/><Relationship Id="rId9" Type="http://schemas.openxmlformats.org/officeDocument/2006/relationships/image" Target="../media/image34.png"/><Relationship Id="rId14" Type="http://schemas.openxmlformats.org/officeDocument/2006/relationships/image" Target="../media/image6.jpeg"/><Relationship Id="rId2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5.jpeg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12" Type="http://schemas.openxmlformats.org/officeDocument/2006/relationships/image" Target="../media/image44.jpe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43.jpeg"/><Relationship Id="rId5" Type="http://schemas.openxmlformats.org/officeDocument/2006/relationships/image" Target="../media/image17.jpeg"/><Relationship Id="rId15" Type="http://schemas.openxmlformats.org/officeDocument/2006/relationships/image" Target="../media/image9.jpeg"/><Relationship Id="rId10" Type="http://schemas.openxmlformats.org/officeDocument/2006/relationships/image" Target="../media/image42.jpeg"/><Relationship Id="rId4" Type="http://schemas.openxmlformats.org/officeDocument/2006/relationships/image" Target="../media/image16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5.png"/><Relationship Id="rId18" Type="http://schemas.openxmlformats.org/officeDocument/2006/relationships/image" Target="../media/image9.jpe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1.png"/><Relationship Id="rId5" Type="http://schemas.openxmlformats.org/officeDocument/2006/relationships/image" Target="../media/image48.png"/><Relationship Id="rId15" Type="http://schemas.openxmlformats.org/officeDocument/2006/relationships/image" Target="../media/image57.jpe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1.png"/><Relationship Id="rId3" Type="http://schemas.openxmlformats.org/officeDocument/2006/relationships/image" Target="../media/image60.png"/><Relationship Id="rId7" Type="http://schemas.openxmlformats.org/officeDocument/2006/relationships/image" Target="../media/image86.png"/><Relationship Id="rId12" Type="http://schemas.openxmlformats.org/officeDocument/2006/relationships/image" Target="../media/image66.png"/><Relationship Id="rId17" Type="http://schemas.openxmlformats.org/officeDocument/2006/relationships/image" Target="../media/image9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90.png"/><Relationship Id="rId5" Type="http://schemas.openxmlformats.org/officeDocument/2006/relationships/image" Target="../media/image62.png"/><Relationship Id="rId15" Type="http://schemas.openxmlformats.org/officeDocument/2006/relationships/image" Target="../media/image93.jpeg"/><Relationship Id="rId10" Type="http://schemas.openxmlformats.org/officeDocument/2006/relationships/image" Target="../media/image89.png"/><Relationship Id="rId4" Type="http://schemas.openxmlformats.org/officeDocument/2006/relationships/image" Target="../media/image61.png"/><Relationship Id="rId9" Type="http://schemas.openxmlformats.org/officeDocument/2006/relationships/image" Target="../media/image88.png"/><Relationship Id="rId14" Type="http://schemas.openxmlformats.org/officeDocument/2006/relationships/image" Target="../media/image9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65.png"/><Relationship Id="rId3" Type="http://schemas.openxmlformats.org/officeDocument/2006/relationships/image" Target="../media/image30.jpeg"/><Relationship Id="rId7" Type="http://schemas.openxmlformats.org/officeDocument/2006/relationships/image" Target="../media/image11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11" Type="http://schemas.openxmlformats.org/officeDocument/2006/relationships/image" Target="../media/image34.png"/><Relationship Id="rId5" Type="http://schemas.openxmlformats.org/officeDocument/2006/relationships/image" Target="../media/image96.png"/><Relationship Id="rId15" Type="http://schemas.openxmlformats.org/officeDocument/2006/relationships/image" Target="../media/image87.png"/><Relationship Id="rId10" Type="http://schemas.openxmlformats.org/officeDocument/2006/relationships/image" Target="../media/image99.jpeg"/><Relationship Id="rId4" Type="http://schemas.openxmlformats.org/officeDocument/2006/relationships/image" Target="../media/image95.jpeg"/><Relationship Id="rId9" Type="http://schemas.openxmlformats.org/officeDocument/2006/relationships/image" Target="../media/image98.jpeg"/><Relationship Id="rId14" Type="http://schemas.openxmlformats.org/officeDocument/2006/relationships/image" Target="../media/image8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2FBC7AD-B5C5-4CDE-A40B-252E8E6A617F}"/>
              </a:ext>
            </a:extLst>
          </p:cNvPr>
          <p:cNvGrpSpPr/>
          <p:nvPr/>
        </p:nvGrpSpPr>
        <p:grpSpPr>
          <a:xfrm>
            <a:off x="130339" y="116632"/>
            <a:ext cx="11854515" cy="6629516"/>
            <a:chOff x="130339" y="116632"/>
            <a:chExt cx="11854515" cy="6629516"/>
          </a:xfrm>
        </p:grpSpPr>
        <p:sp>
          <p:nvSpPr>
            <p:cNvPr id="162" name="Google Shape;162;p14"/>
            <p:cNvSpPr/>
            <p:nvPr/>
          </p:nvSpPr>
          <p:spPr>
            <a:xfrm>
              <a:off x="130339" y="116632"/>
              <a:ext cx="11854515" cy="6624736"/>
            </a:xfrm>
            <a:prstGeom prst="rect">
              <a:avLst/>
            </a:prstGeom>
            <a:noFill/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4"/>
            <p:cNvSpPr txBox="1"/>
            <p:nvPr/>
          </p:nvSpPr>
          <p:spPr>
            <a:xfrm>
              <a:off x="1450345" y="179476"/>
              <a:ext cx="5864855" cy="31437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n-GB" sz="16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GCSE History Knowledge Organiser: Medieval Medicine, 1250-1500 </a:t>
              </a:r>
              <a:endParaRPr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130339" y="121412"/>
              <a:ext cx="1247318" cy="6624736"/>
            </a:xfrm>
            <a:prstGeom prst="rect">
              <a:avLst/>
            </a:prstGeom>
            <a:noFill/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4"/>
            <p:cNvSpPr txBox="1"/>
            <p:nvPr/>
          </p:nvSpPr>
          <p:spPr>
            <a:xfrm>
              <a:off x="130339" y="134196"/>
              <a:ext cx="1247318" cy="6592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n-GB" sz="1600" b="1" u="sng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Key Dates:</a:t>
              </a:r>
            </a:p>
            <a:p>
              <a:endParaRPr lang="en-GB" sz="1600" b="1" u="sng" dirty="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  <a:p>
              <a:r>
                <a:rPr lang="en-GB" sz="16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1278 – Roger Bacon imprisoned by the Church</a:t>
              </a:r>
            </a:p>
            <a:p>
              <a:endParaRPr lang="en-GB" sz="1600" dirty="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  <a:p>
              <a:r>
                <a:rPr lang="en-GB" sz="16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1348 – The Black Death arrives in Britain</a:t>
              </a:r>
            </a:p>
            <a:p>
              <a:endParaRPr lang="en-GB" sz="1600" dirty="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  <a:p>
              <a:r>
                <a:rPr lang="en-GB" sz="16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1470s – The printing press arrives in Britain</a:t>
              </a:r>
            </a:p>
            <a:p>
              <a:endParaRPr lang="en-GB" dirty="0"/>
            </a:p>
          </p:txBody>
        </p:sp>
        <p:sp>
          <p:nvSpPr>
            <p:cNvPr id="166" name="Google Shape;166;p14"/>
            <p:cNvSpPr txBox="1"/>
            <p:nvPr/>
          </p:nvSpPr>
          <p:spPr>
            <a:xfrm>
              <a:off x="5735960" y="3013503"/>
              <a:ext cx="1800200" cy="912355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REASONS FOR LACK OF CHANGE IN MEDICINE</a:t>
              </a:r>
              <a:endParaRPr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7" name="Google Shape;167;p14"/>
            <p:cNvCxnSpPr>
              <a:cxnSpLocks/>
              <a:stCxn id="166" idx="0"/>
              <a:endCxn id="168" idx="3"/>
            </p:cNvCxnSpPr>
            <p:nvPr/>
          </p:nvCxnSpPr>
          <p:spPr>
            <a:xfrm flipV="1">
              <a:off x="6636060" y="2287462"/>
              <a:ext cx="1126350" cy="726041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68" name="Google Shape;168;p14"/>
            <p:cNvSpPr/>
            <p:nvPr/>
          </p:nvSpPr>
          <p:spPr>
            <a:xfrm>
              <a:off x="7734729" y="2133805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9370552" y="1308049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2" name="Google Shape;172;p14"/>
            <p:cNvCxnSpPr>
              <a:cxnSpLocks/>
              <a:stCxn id="168" idx="0"/>
              <a:endCxn id="174" idx="4"/>
            </p:cNvCxnSpPr>
            <p:nvPr/>
          </p:nvCxnSpPr>
          <p:spPr>
            <a:xfrm flipV="1">
              <a:off x="7829240" y="1141739"/>
              <a:ext cx="660896" cy="992066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4" name="Google Shape;174;p14"/>
            <p:cNvSpPr/>
            <p:nvPr/>
          </p:nvSpPr>
          <p:spPr>
            <a:xfrm>
              <a:off x="8395625" y="961719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2" name="Google Shape;182;p14"/>
            <p:cNvCxnSpPr>
              <a:cxnSpLocks/>
              <a:stCxn id="183" idx="1"/>
              <a:endCxn id="166" idx="3"/>
            </p:cNvCxnSpPr>
            <p:nvPr/>
          </p:nvCxnSpPr>
          <p:spPr>
            <a:xfrm flipH="1" flipV="1">
              <a:off x="7536160" y="3469681"/>
              <a:ext cx="1259877" cy="703539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3" name="Google Shape;183;p14"/>
            <p:cNvSpPr/>
            <p:nvPr/>
          </p:nvSpPr>
          <p:spPr>
            <a:xfrm>
              <a:off x="8768356" y="4146857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4" name="Google Shape;184;p14"/>
            <p:cNvCxnSpPr>
              <a:cxnSpLocks/>
              <a:stCxn id="166" idx="1"/>
              <a:endCxn id="186" idx="6"/>
            </p:cNvCxnSpPr>
            <p:nvPr/>
          </p:nvCxnSpPr>
          <p:spPr>
            <a:xfrm flipH="1" flipV="1">
              <a:off x="4648631" y="2267034"/>
              <a:ext cx="1087329" cy="120264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6" name="Google Shape;186;p14"/>
            <p:cNvSpPr/>
            <p:nvPr/>
          </p:nvSpPr>
          <p:spPr>
            <a:xfrm>
              <a:off x="4459610" y="2177024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0" name="Google Shape;190;p14"/>
            <p:cNvCxnSpPr>
              <a:cxnSpLocks/>
              <a:stCxn id="191" idx="1"/>
              <a:endCxn id="183" idx="7"/>
            </p:cNvCxnSpPr>
            <p:nvPr/>
          </p:nvCxnSpPr>
          <p:spPr>
            <a:xfrm flipH="1">
              <a:off x="8929696" y="3906194"/>
              <a:ext cx="1325089" cy="267026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1" name="Google Shape;191;p14"/>
            <p:cNvSpPr/>
            <p:nvPr/>
          </p:nvSpPr>
          <p:spPr>
            <a:xfrm>
              <a:off x="10227104" y="3879831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6" name="Google Shape;196;p14"/>
            <p:cNvCxnSpPr>
              <a:cxnSpLocks/>
              <a:stCxn id="197" idx="1"/>
              <a:endCxn id="183" idx="5"/>
            </p:cNvCxnSpPr>
            <p:nvPr/>
          </p:nvCxnSpPr>
          <p:spPr>
            <a:xfrm flipH="1" flipV="1">
              <a:off x="8929696" y="4300514"/>
              <a:ext cx="1419600" cy="786914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7" name="Google Shape;197;p14"/>
            <p:cNvSpPr/>
            <p:nvPr/>
          </p:nvSpPr>
          <p:spPr>
            <a:xfrm>
              <a:off x="10321615" y="5061065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9" name="Google Shape;199;p14"/>
            <p:cNvCxnSpPr>
              <a:cxnSpLocks/>
              <a:stCxn id="200" idx="0"/>
              <a:endCxn id="166" idx="2"/>
            </p:cNvCxnSpPr>
            <p:nvPr/>
          </p:nvCxnSpPr>
          <p:spPr>
            <a:xfrm flipV="1">
              <a:off x="6626313" y="3925858"/>
              <a:ext cx="9747" cy="1053554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201" name="Google Shape;201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786689" y="4187252"/>
              <a:ext cx="993478" cy="67268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2" name="Google Shape;202;p14"/>
            <p:cNvCxnSpPr/>
            <p:nvPr/>
          </p:nvCxnSpPr>
          <p:spPr>
            <a:xfrm>
              <a:off x="4553462" y="5076825"/>
              <a:ext cx="4050791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3" name="Google Shape;203;p14"/>
            <p:cNvCxnSpPr/>
            <p:nvPr/>
          </p:nvCxnSpPr>
          <p:spPr>
            <a:xfrm rot="10800000">
              <a:off x="4553461" y="5076825"/>
              <a:ext cx="0" cy="440406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5" name="Google Shape;205;p14"/>
            <p:cNvSpPr txBox="1"/>
            <p:nvPr/>
          </p:nvSpPr>
          <p:spPr>
            <a:xfrm>
              <a:off x="3966647" y="6403301"/>
              <a:ext cx="133726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Hippocrates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6" name="Google Shape;206;p14"/>
            <p:cNvCxnSpPr/>
            <p:nvPr/>
          </p:nvCxnSpPr>
          <p:spPr>
            <a:xfrm rot="10800000">
              <a:off x="6632580" y="5076826"/>
              <a:ext cx="8778" cy="296391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8" name="Google Shape;208;p14"/>
            <p:cNvSpPr txBox="1"/>
            <p:nvPr/>
          </p:nvSpPr>
          <p:spPr>
            <a:xfrm>
              <a:off x="5897298" y="6419074"/>
              <a:ext cx="1611179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Galen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9" name="Google Shape;209;p14"/>
            <p:cNvCxnSpPr/>
            <p:nvPr/>
          </p:nvCxnSpPr>
          <p:spPr>
            <a:xfrm rot="10800000">
              <a:off x="8599863" y="5081030"/>
              <a:ext cx="8778" cy="296391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0" name="Google Shape;210;p14"/>
            <p:cNvSpPr txBox="1"/>
            <p:nvPr/>
          </p:nvSpPr>
          <p:spPr>
            <a:xfrm>
              <a:off x="8007705" y="6412702"/>
              <a:ext cx="135968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Roger Bacon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26" name="Picture 2" descr="Image result for hippocrates">
              <a:extLst>
                <a:ext uri="{FF2B5EF4-FFF2-40B4-BE49-F238E27FC236}">
                  <a16:creationId xmlns:a16="http://schemas.microsoft.com/office/drawing/2014/main" id="{3BFF6DF3-14E1-4FDB-960C-CC9BBC07AE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6019" y="5551589"/>
              <a:ext cx="594881" cy="874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galen">
              <a:extLst>
                <a:ext uri="{FF2B5EF4-FFF2-40B4-BE49-F238E27FC236}">
                  <a16:creationId xmlns:a16="http://schemas.microsoft.com/office/drawing/2014/main" id="{B79D2860-CAA6-4220-BCE1-E3EFE27E41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060" y="5510597"/>
              <a:ext cx="641497" cy="902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roger bacon">
              <a:extLst>
                <a:ext uri="{FF2B5EF4-FFF2-40B4-BE49-F238E27FC236}">
                  <a16:creationId xmlns:a16="http://schemas.microsoft.com/office/drawing/2014/main" id="{488331BF-8288-4C59-9081-ED4E3F38D5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92" r="16916"/>
            <a:stretch/>
          </p:blipFill>
          <p:spPr bwMode="auto">
            <a:xfrm>
              <a:off x="8126635" y="5597868"/>
              <a:ext cx="757437" cy="703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8" name="Google Shape;188;p14"/>
            <p:cNvSpPr txBox="1"/>
            <p:nvPr/>
          </p:nvSpPr>
          <p:spPr>
            <a:xfrm rot="3028990">
              <a:off x="4828510" y="2530882"/>
              <a:ext cx="737055" cy="4993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n-GB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Church</a:t>
              </a:r>
              <a:endParaRPr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32" name="Picture 8" descr="Image result for cross + clipart">
              <a:extLst>
                <a:ext uri="{FF2B5EF4-FFF2-40B4-BE49-F238E27FC236}">
                  <a16:creationId xmlns:a16="http://schemas.microsoft.com/office/drawing/2014/main" id="{658B8A44-91C4-440E-88B8-B744862AAB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9066" y="1659814"/>
              <a:ext cx="544712" cy="80087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1" name="Google Shape;184;p14">
              <a:extLst>
                <a:ext uri="{FF2B5EF4-FFF2-40B4-BE49-F238E27FC236}">
                  <a16:creationId xmlns:a16="http://schemas.microsoft.com/office/drawing/2014/main" id="{580F9A74-AA16-4172-B418-931EC0B2404E}"/>
                </a:ext>
              </a:extLst>
            </p:cNvPr>
            <p:cNvCxnSpPr>
              <a:cxnSpLocks/>
              <a:stCxn id="166" idx="1"/>
              <a:endCxn id="79" idx="6"/>
            </p:cNvCxnSpPr>
            <p:nvPr/>
          </p:nvCxnSpPr>
          <p:spPr>
            <a:xfrm flipH="1">
              <a:off x="3362037" y="3469681"/>
              <a:ext cx="2373923" cy="1607144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034" name="Picture 10" descr="Image result for thinking bubble clipart">
              <a:extLst>
                <a:ext uri="{FF2B5EF4-FFF2-40B4-BE49-F238E27FC236}">
                  <a16:creationId xmlns:a16="http://schemas.microsoft.com/office/drawing/2014/main" id="{45CC4D60-853E-4D46-9C15-A39768099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044" y="3324969"/>
              <a:ext cx="553902" cy="57144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Google Shape;188;p14">
              <a:extLst>
                <a:ext uri="{FF2B5EF4-FFF2-40B4-BE49-F238E27FC236}">
                  <a16:creationId xmlns:a16="http://schemas.microsoft.com/office/drawing/2014/main" id="{F5959D86-328E-477A-814D-9F1F70235800}"/>
                </a:ext>
              </a:extLst>
            </p:cNvPr>
            <p:cNvSpPr txBox="1"/>
            <p:nvPr/>
          </p:nvSpPr>
          <p:spPr>
            <a:xfrm rot="19617486">
              <a:off x="3583013" y="4038851"/>
              <a:ext cx="1718927" cy="4993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Conservative Attitudes </a:t>
              </a:r>
              <a:endParaRPr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38" name="Picture 14" descr="Image result for jail cell clipart">
              <a:extLst>
                <a:ext uri="{FF2B5EF4-FFF2-40B4-BE49-F238E27FC236}">
                  <a16:creationId xmlns:a16="http://schemas.microsoft.com/office/drawing/2014/main" id="{43FDD3FB-5E08-412A-B009-44F5E7EDC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4872" y="5489708"/>
              <a:ext cx="740961" cy="902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Image result for surgery knife clipart">
              <a:extLst>
                <a:ext uri="{FF2B5EF4-FFF2-40B4-BE49-F238E27FC236}">
                  <a16:creationId xmlns:a16="http://schemas.microsoft.com/office/drawing/2014/main" id="{6B43355C-31F3-4390-B03F-7B5B2A4461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718"/>
            <a:stretch/>
          </p:blipFill>
          <p:spPr bwMode="auto">
            <a:xfrm>
              <a:off x="9639496" y="745714"/>
              <a:ext cx="814976" cy="742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Image result for book clipart">
              <a:extLst>
                <a:ext uri="{FF2B5EF4-FFF2-40B4-BE49-F238E27FC236}">
                  <a16:creationId xmlns:a16="http://schemas.microsoft.com/office/drawing/2014/main" id="{2AE3A432-FABB-4CA3-9D66-C40E7CBF68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1" t="14731" r="4774" b="18915"/>
            <a:stretch/>
          </p:blipFill>
          <p:spPr bwMode="auto">
            <a:xfrm>
              <a:off x="8083611" y="293687"/>
              <a:ext cx="876405" cy="649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Image result for sword and shield clipart">
              <a:extLst>
                <a:ext uri="{FF2B5EF4-FFF2-40B4-BE49-F238E27FC236}">
                  <a16:creationId xmlns:a16="http://schemas.microsoft.com/office/drawing/2014/main" id="{7692743D-3524-474E-9428-B6734CC618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68" t="23199" r="17514" b="25880"/>
            <a:stretch/>
          </p:blipFill>
          <p:spPr bwMode="auto">
            <a:xfrm>
              <a:off x="10702598" y="3817181"/>
              <a:ext cx="695759" cy="672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Image result for coins clipart">
              <a:extLst>
                <a:ext uri="{FF2B5EF4-FFF2-40B4-BE49-F238E27FC236}">
                  <a16:creationId xmlns:a16="http://schemas.microsoft.com/office/drawing/2014/main" id="{6F75D608-B16D-41A2-B21C-1AF5779ADD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7958" y="4745159"/>
              <a:ext cx="915494" cy="672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Related image">
              <a:extLst>
                <a:ext uri="{FF2B5EF4-FFF2-40B4-BE49-F238E27FC236}">
                  <a16:creationId xmlns:a16="http://schemas.microsoft.com/office/drawing/2014/main" id="{DC94AA9D-B4F7-46EC-9C85-9926F558E4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8899" y="5498976"/>
              <a:ext cx="863301" cy="1067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Google Shape;186;p14">
              <a:extLst>
                <a:ext uri="{FF2B5EF4-FFF2-40B4-BE49-F238E27FC236}">
                  <a16:creationId xmlns:a16="http://schemas.microsoft.com/office/drawing/2014/main" id="{9B70127A-E4B2-4395-BA07-0B3041C139A8}"/>
                </a:ext>
              </a:extLst>
            </p:cNvPr>
            <p:cNvSpPr/>
            <p:nvPr/>
          </p:nvSpPr>
          <p:spPr>
            <a:xfrm>
              <a:off x="3173016" y="4986815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50" name="Picture 26" descr="Image result for writing book + clipart">
              <a:extLst>
                <a:ext uri="{FF2B5EF4-FFF2-40B4-BE49-F238E27FC236}">
                  <a16:creationId xmlns:a16="http://schemas.microsoft.com/office/drawing/2014/main" id="{EAD2513E-F342-48EE-B3F9-41610E1D19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737" y="2968375"/>
              <a:ext cx="877457" cy="877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Google Shape;186;p14">
              <a:extLst>
                <a:ext uri="{FF2B5EF4-FFF2-40B4-BE49-F238E27FC236}">
                  <a16:creationId xmlns:a16="http://schemas.microsoft.com/office/drawing/2014/main" id="{8E5992D3-5670-45E5-B087-F53C52378C3A}"/>
                </a:ext>
              </a:extLst>
            </p:cNvPr>
            <p:cNvSpPr/>
            <p:nvPr/>
          </p:nvSpPr>
          <p:spPr>
            <a:xfrm>
              <a:off x="2584829" y="3200016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186;p14">
              <a:extLst>
                <a:ext uri="{FF2B5EF4-FFF2-40B4-BE49-F238E27FC236}">
                  <a16:creationId xmlns:a16="http://schemas.microsoft.com/office/drawing/2014/main" id="{F63349E3-990D-4BEC-A711-2812776FEADC}"/>
                </a:ext>
              </a:extLst>
            </p:cNvPr>
            <p:cNvSpPr/>
            <p:nvPr/>
          </p:nvSpPr>
          <p:spPr>
            <a:xfrm>
              <a:off x="2594421" y="5566677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5" name="Google Shape;184;p14">
              <a:extLst>
                <a:ext uri="{FF2B5EF4-FFF2-40B4-BE49-F238E27FC236}">
                  <a16:creationId xmlns:a16="http://schemas.microsoft.com/office/drawing/2014/main" id="{DC62691D-A9A9-41D9-B928-5F03355EF3BC}"/>
                </a:ext>
              </a:extLst>
            </p:cNvPr>
            <p:cNvCxnSpPr>
              <a:cxnSpLocks/>
              <a:stCxn id="79" idx="1"/>
              <a:endCxn id="83" idx="6"/>
            </p:cNvCxnSpPr>
            <p:nvPr/>
          </p:nvCxnSpPr>
          <p:spPr>
            <a:xfrm flipH="1" flipV="1">
              <a:off x="2773850" y="3290026"/>
              <a:ext cx="426847" cy="1723152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8" name="Google Shape;184;p14">
              <a:extLst>
                <a:ext uri="{FF2B5EF4-FFF2-40B4-BE49-F238E27FC236}">
                  <a16:creationId xmlns:a16="http://schemas.microsoft.com/office/drawing/2014/main" id="{BA9E61C6-809E-4A99-AE67-7564AC7F0753}"/>
                </a:ext>
              </a:extLst>
            </p:cNvPr>
            <p:cNvCxnSpPr>
              <a:cxnSpLocks/>
              <a:stCxn id="79" idx="3"/>
              <a:endCxn id="84" idx="7"/>
            </p:cNvCxnSpPr>
            <p:nvPr/>
          </p:nvCxnSpPr>
          <p:spPr>
            <a:xfrm flipH="1">
              <a:off x="2755761" y="5140472"/>
              <a:ext cx="444936" cy="45256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1" name="Google Shape;181;p14"/>
            <p:cNvSpPr txBox="1"/>
            <p:nvPr/>
          </p:nvSpPr>
          <p:spPr>
            <a:xfrm rot="19580284">
              <a:off x="6596238" y="2426083"/>
              <a:ext cx="104641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Education</a:t>
              </a:r>
              <a:endParaRPr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52" name="Picture 28" descr="Image result for education + clipart">
              <a:extLst>
                <a:ext uri="{FF2B5EF4-FFF2-40B4-BE49-F238E27FC236}">
                  <a16:creationId xmlns:a16="http://schemas.microsoft.com/office/drawing/2014/main" id="{2B36F8B8-ED2D-4DE0-9F78-6097ED9652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92" t="4646" r="13805" b="4146"/>
            <a:stretch/>
          </p:blipFill>
          <p:spPr bwMode="auto">
            <a:xfrm>
              <a:off x="6542016" y="1580691"/>
              <a:ext cx="617561" cy="59946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9" name="Google Shape;189;p14"/>
            <p:cNvSpPr txBox="1"/>
            <p:nvPr/>
          </p:nvSpPr>
          <p:spPr>
            <a:xfrm rot="16200000">
              <a:off x="6026043" y="4262546"/>
              <a:ext cx="1140860" cy="4322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Individuals</a:t>
              </a:r>
              <a:endParaRPr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54" name="Picture 30" descr="Image result for crown clipart">
              <a:extLst>
                <a:ext uri="{FF2B5EF4-FFF2-40B4-BE49-F238E27FC236}">
                  <a16:creationId xmlns:a16="http://schemas.microsoft.com/office/drawing/2014/main" id="{24A28503-482B-4700-9868-E5CCFD066D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5" t="19048" r="1250" b="24920"/>
            <a:stretch/>
          </p:blipFill>
          <p:spPr bwMode="auto">
            <a:xfrm>
              <a:off x="8392918" y="2986705"/>
              <a:ext cx="920154" cy="54007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4" name="Google Shape;172;p14">
              <a:extLst>
                <a:ext uri="{FF2B5EF4-FFF2-40B4-BE49-F238E27FC236}">
                  <a16:creationId xmlns:a16="http://schemas.microsoft.com/office/drawing/2014/main" id="{E970B7EB-5154-42C6-8A7E-CE3CB5E38F71}"/>
                </a:ext>
              </a:extLst>
            </p:cNvPr>
            <p:cNvCxnSpPr>
              <a:cxnSpLocks/>
              <a:stCxn id="168" idx="6"/>
              <a:endCxn id="171" idx="3"/>
            </p:cNvCxnSpPr>
            <p:nvPr/>
          </p:nvCxnSpPr>
          <p:spPr>
            <a:xfrm flipV="1">
              <a:off x="7923750" y="1461706"/>
              <a:ext cx="1474483" cy="762109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D871DAD-5F4F-477E-9866-8F5BF808E25F}"/>
                </a:ext>
              </a:extLst>
            </p:cNvPr>
            <p:cNvGrpSpPr/>
            <p:nvPr/>
          </p:nvGrpSpPr>
          <p:grpSpPr>
            <a:xfrm>
              <a:off x="1581430" y="1354803"/>
              <a:ext cx="1440188" cy="841323"/>
              <a:chOff x="2060040" y="834701"/>
              <a:chExt cx="1634543" cy="946695"/>
            </a:xfrm>
          </p:grpSpPr>
          <p:pic>
            <p:nvPicPr>
              <p:cNvPr id="1056" name="Picture 32" descr="Image result for God clipart">
                <a:extLst>
                  <a:ext uri="{FF2B5EF4-FFF2-40B4-BE49-F238E27FC236}">
                    <a16:creationId xmlns:a16="http://schemas.microsoft.com/office/drawing/2014/main" id="{DD517036-E209-46BC-9AB4-FDB639035F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0040" y="911966"/>
                <a:ext cx="904320" cy="8308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8" name="Picture 34" descr="Image result for sickness clipart">
                <a:extLst>
                  <a:ext uri="{FF2B5EF4-FFF2-40B4-BE49-F238E27FC236}">
                    <a16:creationId xmlns:a16="http://schemas.microsoft.com/office/drawing/2014/main" id="{2F26A583-416B-49A0-9927-8CCF645CC5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999" t="3354" r="36203" b="75499"/>
              <a:stretch/>
            </p:blipFill>
            <p:spPr bwMode="auto">
              <a:xfrm>
                <a:off x="3103190" y="834701"/>
                <a:ext cx="591393" cy="946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800C84E-19CC-403D-B4A4-56562BC3B08D}"/>
                  </a:ext>
                </a:extLst>
              </p:cNvPr>
              <p:cNvSpPr/>
              <p:nvPr/>
            </p:nvSpPr>
            <p:spPr>
              <a:xfrm>
                <a:off x="2773386" y="1054051"/>
                <a:ext cx="466112" cy="41558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sym typeface="Wingdings" panose="05000000000000000000" pitchFamily="2" charset="2"/>
                  </a:rPr>
                  <a:t></a:t>
                </a:r>
                <a:endParaRPr lang="en-US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133" name="Google Shape;186;p14">
              <a:extLst>
                <a:ext uri="{FF2B5EF4-FFF2-40B4-BE49-F238E27FC236}">
                  <a16:creationId xmlns:a16="http://schemas.microsoft.com/office/drawing/2014/main" id="{08EA708C-55E7-41FF-BBD6-2295B3F1CF2E}"/>
                </a:ext>
              </a:extLst>
            </p:cNvPr>
            <p:cNvSpPr/>
            <p:nvPr/>
          </p:nvSpPr>
          <p:spPr>
            <a:xfrm>
              <a:off x="2287569" y="2205566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4" name="Google Shape;184;p14">
              <a:extLst>
                <a:ext uri="{FF2B5EF4-FFF2-40B4-BE49-F238E27FC236}">
                  <a16:creationId xmlns:a16="http://schemas.microsoft.com/office/drawing/2014/main" id="{F98BCC65-4F33-4725-BBF7-78639070F5C9}"/>
                </a:ext>
              </a:extLst>
            </p:cNvPr>
            <p:cNvCxnSpPr>
              <a:cxnSpLocks/>
              <a:stCxn id="186" idx="2"/>
              <a:endCxn id="133" idx="6"/>
            </p:cNvCxnSpPr>
            <p:nvPr/>
          </p:nvCxnSpPr>
          <p:spPr>
            <a:xfrm flipH="1">
              <a:off x="2476590" y="2267034"/>
              <a:ext cx="1983020" cy="28542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37" name="Picture 4" descr="Image result for galen">
              <a:extLst>
                <a:ext uri="{FF2B5EF4-FFF2-40B4-BE49-F238E27FC236}">
                  <a16:creationId xmlns:a16="http://schemas.microsoft.com/office/drawing/2014/main" id="{66B211F2-649B-47A9-902D-3C55E3AB4E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6311" y="715450"/>
              <a:ext cx="521074" cy="732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0" name="Google Shape;186;p14">
              <a:extLst>
                <a:ext uri="{FF2B5EF4-FFF2-40B4-BE49-F238E27FC236}">
                  <a16:creationId xmlns:a16="http://schemas.microsoft.com/office/drawing/2014/main" id="{9816AFE0-16EB-44B9-B56F-67FC56006E97}"/>
                </a:ext>
              </a:extLst>
            </p:cNvPr>
            <p:cNvSpPr/>
            <p:nvPr/>
          </p:nvSpPr>
          <p:spPr>
            <a:xfrm>
              <a:off x="3842049" y="1562041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1" name="Google Shape;184;p14">
              <a:extLst>
                <a:ext uri="{FF2B5EF4-FFF2-40B4-BE49-F238E27FC236}">
                  <a16:creationId xmlns:a16="http://schemas.microsoft.com/office/drawing/2014/main" id="{BC6AE231-2A3F-4024-B4CC-4BAD20AE9DD1}"/>
                </a:ext>
              </a:extLst>
            </p:cNvPr>
            <p:cNvCxnSpPr>
              <a:cxnSpLocks/>
              <a:stCxn id="186" idx="0"/>
              <a:endCxn id="140" idx="4"/>
            </p:cNvCxnSpPr>
            <p:nvPr/>
          </p:nvCxnSpPr>
          <p:spPr>
            <a:xfrm flipH="1" flipV="1">
              <a:off x="3936560" y="1742061"/>
              <a:ext cx="617561" cy="434963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EBCBB16-3993-42D9-93D9-E5871EA6DF04}"/>
                </a:ext>
              </a:extLst>
            </p:cNvPr>
            <p:cNvGrpSpPr/>
            <p:nvPr/>
          </p:nvGrpSpPr>
          <p:grpSpPr>
            <a:xfrm>
              <a:off x="1448004" y="4543227"/>
              <a:ext cx="803444" cy="967370"/>
              <a:chOff x="1450346" y="4295982"/>
              <a:chExt cx="944449" cy="1107996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41D0092-AA15-46C1-B25F-076537DAED2E}"/>
                  </a:ext>
                </a:extLst>
              </p:cNvPr>
              <p:cNvSpPr/>
              <p:nvPr/>
            </p:nvSpPr>
            <p:spPr>
              <a:xfrm>
                <a:off x="1633869" y="4295982"/>
                <a:ext cx="577402" cy="110799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66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?</a:t>
                </a:r>
              </a:p>
            </p:txBody>
          </p:sp>
          <p:sp>
            <p:nvSpPr>
              <p:cNvPr id="66" name="&quot;Not Allowed&quot; Symbol 65">
                <a:extLst>
                  <a:ext uri="{FF2B5EF4-FFF2-40B4-BE49-F238E27FC236}">
                    <a16:creationId xmlns:a16="http://schemas.microsoft.com/office/drawing/2014/main" id="{000B6194-F8C2-4704-9D6F-DC1F496EA5DC}"/>
                  </a:ext>
                </a:extLst>
              </p:cNvPr>
              <p:cNvSpPr/>
              <p:nvPr/>
            </p:nvSpPr>
            <p:spPr>
              <a:xfrm>
                <a:off x="1450346" y="4326876"/>
                <a:ext cx="944449" cy="1050545"/>
              </a:xfrm>
              <a:prstGeom prst="noSmoking">
                <a:avLst>
                  <a:gd name="adj" fmla="val 11245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5" name="Google Shape;186;p14">
              <a:extLst>
                <a:ext uri="{FF2B5EF4-FFF2-40B4-BE49-F238E27FC236}">
                  <a16:creationId xmlns:a16="http://schemas.microsoft.com/office/drawing/2014/main" id="{0903BEE7-EAF6-49E5-B14F-A18CB594ACB4}"/>
                </a:ext>
              </a:extLst>
            </p:cNvPr>
            <p:cNvSpPr/>
            <p:nvPr/>
          </p:nvSpPr>
          <p:spPr>
            <a:xfrm>
              <a:off x="2487063" y="5019960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6" name="Google Shape;184;p14">
              <a:extLst>
                <a:ext uri="{FF2B5EF4-FFF2-40B4-BE49-F238E27FC236}">
                  <a16:creationId xmlns:a16="http://schemas.microsoft.com/office/drawing/2014/main" id="{49F9FD2E-4F59-4B89-A5D2-A38E5FCA3DEB}"/>
                </a:ext>
              </a:extLst>
            </p:cNvPr>
            <p:cNvCxnSpPr>
              <a:cxnSpLocks/>
              <a:stCxn id="79" idx="2"/>
              <a:endCxn id="155" idx="6"/>
            </p:cNvCxnSpPr>
            <p:nvPr/>
          </p:nvCxnSpPr>
          <p:spPr>
            <a:xfrm flipH="1">
              <a:off x="2676084" y="5076825"/>
              <a:ext cx="496932" cy="33145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0" name="Google Shape;200;p14"/>
            <p:cNvSpPr/>
            <p:nvPr/>
          </p:nvSpPr>
          <p:spPr>
            <a:xfrm>
              <a:off x="6531802" y="4979412"/>
              <a:ext cx="189021" cy="180020"/>
            </a:xfrm>
            <a:prstGeom prst="ellipse">
              <a:avLst/>
            </a:prstGeom>
            <a:solidFill>
              <a:schemeClr val="bg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189;p14">
              <a:extLst>
                <a:ext uri="{FF2B5EF4-FFF2-40B4-BE49-F238E27FC236}">
                  <a16:creationId xmlns:a16="http://schemas.microsoft.com/office/drawing/2014/main" id="{EE1A1C7F-F7E5-4BBE-BDD3-80F63BE59918}"/>
                </a:ext>
              </a:extLst>
            </p:cNvPr>
            <p:cNvSpPr txBox="1"/>
            <p:nvPr/>
          </p:nvSpPr>
          <p:spPr>
            <a:xfrm rot="1861922">
              <a:off x="7610117" y="3553161"/>
              <a:ext cx="1140860" cy="4322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Government</a:t>
              </a:r>
              <a:endParaRPr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154DF26-D65D-46DA-BE30-7F57D356B66D}"/>
                </a:ext>
              </a:extLst>
            </p:cNvPr>
            <p:cNvSpPr txBox="1"/>
            <p:nvPr/>
          </p:nvSpPr>
          <p:spPr>
            <a:xfrm>
              <a:off x="9036360" y="179476"/>
              <a:ext cx="1126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Physicians learned from Galen’s work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597CA6C-90D2-4AA0-8262-B43D934FC278}"/>
                </a:ext>
              </a:extLst>
            </p:cNvPr>
            <p:cNvSpPr txBox="1"/>
            <p:nvPr/>
          </p:nvSpPr>
          <p:spPr>
            <a:xfrm>
              <a:off x="10570777" y="815375"/>
              <a:ext cx="11263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Dissections on humans rare – only carried out to prove Galen correct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D0B1BF6-3C75-4899-97EE-CFBBD780B2CA}"/>
                </a:ext>
              </a:extLst>
            </p:cNvPr>
            <p:cNvSpPr txBox="1"/>
            <p:nvPr/>
          </p:nvSpPr>
          <p:spPr>
            <a:xfrm>
              <a:off x="10705847" y="2650482"/>
              <a:ext cx="11263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King’s main duties – upholding law, defending the country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DDF1C9B-B903-4FBC-8FBD-36FA0FA0F4C6}"/>
                </a:ext>
              </a:extLst>
            </p:cNvPr>
            <p:cNvSpPr txBox="1"/>
            <p:nvPr/>
          </p:nvSpPr>
          <p:spPr>
            <a:xfrm>
              <a:off x="10750478" y="5468765"/>
              <a:ext cx="1126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Taxes not spent on public health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C8AD69F-3C6F-420B-A7EB-8FF240EC6CC7}"/>
                </a:ext>
              </a:extLst>
            </p:cNvPr>
            <p:cNvSpPr txBox="1"/>
            <p:nvPr/>
          </p:nvSpPr>
          <p:spPr>
            <a:xfrm>
              <a:off x="2542410" y="6135703"/>
              <a:ext cx="11263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Fear of Hell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9ADF5DF-1E10-4E98-B03F-1EAF7AA27119}"/>
                </a:ext>
              </a:extLst>
            </p:cNvPr>
            <p:cNvSpPr txBox="1"/>
            <p:nvPr/>
          </p:nvSpPr>
          <p:spPr>
            <a:xfrm>
              <a:off x="1752578" y="2629827"/>
              <a:ext cx="1126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Books copied out by hand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B96D988-052D-45EB-A65F-25B89975C4D3}"/>
                </a:ext>
              </a:extLst>
            </p:cNvPr>
            <p:cNvSpPr txBox="1"/>
            <p:nvPr/>
          </p:nvSpPr>
          <p:spPr>
            <a:xfrm>
              <a:off x="1413450" y="3860222"/>
              <a:ext cx="15327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People reluctant to question traditional ideas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38EED82-E2D2-4482-AEBD-FCCCE98B3B0B}"/>
                </a:ext>
              </a:extLst>
            </p:cNvPr>
            <p:cNvSpPr txBox="1"/>
            <p:nvPr/>
          </p:nvSpPr>
          <p:spPr>
            <a:xfrm>
              <a:off x="1537255" y="690115"/>
              <a:ext cx="1532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God sends disease to punish humanity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7BB3EED-AF7A-427C-9C9A-4129EC06B3B4}"/>
                </a:ext>
              </a:extLst>
            </p:cNvPr>
            <p:cNvSpPr txBox="1"/>
            <p:nvPr/>
          </p:nvSpPr>
          <p:spPr>
            <a:xfrm>
              <a:off x="4309839" y="618543"/>
              <a:ext cx="1532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Church supports Galen’s ideas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93366A-A576-44CB-B01D-4687AB88AFC0}"/>
              </a:ext>
            </a:extLst>
          </p:cNvPr>
          <p:cNvGrpSpPr/>
          <p:nvPr/>
        </p:nvGrpSpPr>
        <p:grpSpPr>
          <a:xfrm>
            <a:off x="149977" y="116632"/>
            <a:ext cx="11755511" cy="6872796"/>
            <a:chOff x="149977" y="116632"/>
            <a:chExt cx="11755511" cy="6872796"/>
          </a:xfrm>
        </p:grpSpPr>
        <p:sp>
          <p:nvSpPr>
            <p:cNvPr id="315" name="Google Shape;315;p17"/>
            <p:cNvSpPr/>
            <p:nvPr/>
          </p:nvSpPr>
          <p:spPr>
            <a:xfrm>
              <a:off x="187038" y="116632"/>
              <a:ext cx="11718450" cy="6624736"/>
            </a:xfrm>
            <a:prstGeom prst="rect">
              <a:avLst/>
            </a:prstGeom>
            <a:noFill/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7"/>
            <p:cNvSpPr txBox="1"/>
            <p:nvPr/>
          </p:nvSpPr>
          <p:spPr>
            <a:xfrm>
              <a:off x="1597340" y="226236"/>
              <a:ext cx="7432124" cy="33855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n-GB" sz="16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GCSE History Knowledge Organiser: Surgery on the Western Front, 1914-1918</a:t>
              </a:r>
              <a:endParaRPr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7"/>
            <p:cNvSpPr/>
            <p:nvPr/>
          </p:nvSpPr>
          <p:spPr>
            <a:xfrm>
              <a:off x="149977" y="116632"/>
              <a:ext cx="1368152" cy="6624736"/>
            </a:xfrm>
            <a:prstGeom prst="rect">
              <a:avLst/>
            </a:prstGeom>
            <a:noFill/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7"/>
            <p:cNvSpPr txBox="1"/>
            <p:nvPr/>
          </p:nvSpPr>
          <p:spPr>
            <a:xfrm>
              <a:off x="187038" y="158768"/>
              <a:ext cx="1368152" cy="64325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n-GB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Key Dates:</a:t>
              </a:r>
            </a:p>
            <a:p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Autumn 1914 – First Battle of Ypres</a:t>
              </a:r>
            </a:p>
            <a:p>
              <a:endPara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endPara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endPara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Spring 1915 – Second Battle of Ypres</a:t>
              </a:r>
            </a:p>
            <a:p>
              <a:endPara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endPara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endPara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1916 – Battle of the Somme</a:t>
              </a:r>
            </a:p>
            <a:p>
              <a:endPara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endPara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endPara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1917 – Battle of Arras</a:t>
              </a:r>
            </a:p>
            <a:p>
              <a:endPara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endPara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endPara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1917 – Battle of Cambrai</a:t>
              </a:r>
            </a:p>
            <a:p>
              <a:endPara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endPara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319;p17">
              <a:extLst>
                <a:ext uri="{FF2B5EF4-FFF2-40B4-BE49-F238E27FC236}">
                  <a16:creationId xmlns:a16="http://schemas.microsoft.com/office/drawing/2014/main" id="{15D2A562-A9EF-4AFE-ADD7-F88CBD6C81D4}"/>
                </a:ext>
              </a:extLst>
            </p:cNvPr>
            <p:cNvSpPr txBox="1"/>
            <p:nvPr/>
          </p:nvSpPr>
          <p:spPr>
            <a:xfrm>
              <a:off x="5583198" y="3345681"/>
              <a:ext cx="2265040" cy="338554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World War I, 1914-1918</a:t>
              </a:r>
              <a:endParaRPr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4" name="Google Shape;324;p17">
              <a:extLst>
                <a:ext uri="{FF2B5EF4-FFF2-40B4-BE49-F238E27FC236}">
                  <a16:creationId xmlns:a16="http://schemas.microsoft.com/office/drawing/2014/main" id="{56D2C7F1-E137-41EF-B97C-6D7C8935C04D}"/>
                </a:ext>
              </a:extLst>
            </p:cNvPr>
            <p:cNvCxnSpPr>
              <a:cxnSpLocks/>
              <a:endCxn id="105" idx="5"/>
            </p:cNvCxnSpPr>
            <p:nvPr/>
          </p:nvCxnSpPr>
          <p:spPr>
            <a:xfrm flipH="1" flipV="1">
              <a:off x="4967991" y="2749904"/>
              <a:ext cx="615208" cy="777086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5" name="Google Shape;325;p17">
              <a:extLst>
                <a:ext uri="{FF2B5EF4-FFF2-40B4-BE49-F238E27FC236}">
                  <a16:creationId xmlns:a16="http://schemas.microsoft.com/office/drawing/2014/main" id="{CB57D0A6-24BD-47DB-AAC3-149B6968EC9A}"/>
                </a:ext>
              </a:extLst>
            </p:cNvPr>
            <p:cNvSpPr/>
            <p:nvPr/>
          </p:nvSpPr>
          <p:spPr>
            <a:xfrm>
              <a:off x="4806652" y="2596247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338;p17">
              <a:extLst>
                <a:ext uri="{FF2B5EF4-FFF2-40B4-BE49-F238E27FC236}">
                  <a16:creationId xmlns:a16="http://schemas.microsoft.com/office/drawing/2014/main" id="{48E4F9B2-FB14-40E6-901F-92E7648E8B73}"/>
                </a:ext>
              </a:extLst>
            </p:cNvPr>
            <p:cNvSpPr txBox="1"/>
            <p:nvPr/>
          </p:nvSpPr>
          <p:spPr>
            <a:xfrm rot="3143292">
              <a:off x="4978675" y="2935838"/>
              <a:ext cx="94285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Injuries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1" name="Google Shape;344;p17">
              <a:extLst>
                <a:ext uri="{FF2B5EF4-FFF2-40B4-BE49-F238E27FC236}">
                  <a16:creationId xmlns:a16="http://schemas.microsoft.com/office/drawing/2014/main" id="{45FFB2C0-9626-47A9-AC71-4A5DD83389AE}"/>
                </a:ext>
              </a:extLst>
            </p:cNvPr>
            <p:cNvCxnSpPr>
              <a:cxnSpLocks/>
              <a:stCxn id="105" idx="3"/>
              <a:endCxn id="112" idx="6"/>
            </p:cNvCxnSpPr>
            <p:nvPr/>
          </p:nvCxnSpPr>
          <p:spPr>
            <a:xfrm flipH="1">
              <a:off x="3147106" y="2749904"/>
              <a:ext cx="1687227" cy="792752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2" name="Google Shape;345;p17">
              <a:extLst>
                <a:ext uri="{FF2B5EF4-FFF2-40B4-BE49-F238E27FC236}">
                  <a16:creationId xmlns:a16="http://schemas.microsoft.com/office/drawing/2014/main" id="{628F20B7-FE88-461F-8B94-25E47581A0EE}"/>
                </a:ext>
              </a:extLst>
            </p:cNvPr>
            <p:cNvSpPr/>
            <p:nvPr/>
          </p:nvSpPr>
          <p:spPr>
            <a:xfrm>
              <a:off x="2958085" y="3452646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346;p17">
              <a:extLst>
                <a:ext uri="{FF2B5EF4-FFF2-40B4-BE49-F238E27FC236}">
                  <a16:creationId xmlns:a16="http://schemas.microsoft.com/office/drawing/2014/main" id="{C50693A3-08FB-4BE0-A657-11947D3B8C7E}"/>
                </a:ext>
              </a:extLst>
            </p:cNvPr>
            <p:cNvSpPr txBox="1"/>
            <p:nvPr/>
          </p:nvSpPr>
          <p:spPr>
            <a:xfrm>
              <a:off x="2471279" y="3839177"/>
              <a:ext cx="72008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Trench Foot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4" name="Google Shape;347;p17">
              <a:extLst>
                <a:ext uri="{FF2B5EF4-FFF2-40B4-BE49-F238E27FC236}">
                  <a16:creationId xmlns:a16="http://schemas.microsoft.com/office/drawing/2014/main" id="{DAE68D0A-621A-490E-A661-C83B37556E5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43960" y="3330555"/>
              <a:ext cx="548159" cy="41918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5" name="Google Shape;348;p17">
              <a:extLst>
                <a:ext uri="{FF2B5EF4-FFF2-40B4-BE49-F238E27FC236}">
                  <a16:creationId xmlns:a16="http://schemas.microsoft.com/office/drawing/2014/main" id="{610CB28B-CD7F-4807-9D9E-144C5A8BEC0D}"/>
                </a:ext>
              </a:extLst>
            </p:cNvPr>
            <p:cNvCxnSpPr>
              <a:cxnSpLocks/>
              <a:stCxn id="105" idx="2"/>
              <a:endCxn id="121" idx="6"/>
            </p:cNvCxnSpPr>
            <p:nvPr/>
          </p:nvCxnSpPr>
          <p:spPr>
            <a:xfrm flipH="1" flipV="1">
              <a:off x="3085387" y="2432129"/>
              <a:ext cx="1721265" cy="25412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6" name="Google Shape;349;p17">
              <a:extLst>
                <a:ext uri="{FF2B5EF4-FFF2-40B4-BE49-F238E27FC236}">
                  <a16:creationId xmlns:a16="http://schemas.microsoft.com/office/drawing/2014/main" id="{B30D27C4-84DE-4D63-87C7-B22C8B98F624}"/>
                </a:ext>
              </a:extLst>
            </p:cNvPr>
            <p:cNvSpPr txBox="1"/>
            <p:nvPr/>
          </p:nvSpPr>
          <p:spPr>
            <a:xfrm>
              <a:off x="2100542" y="2593244"/>
              <a:ext cx="72008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Trench Fever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350;p17">
              <a:extLst>
                <a:ext uri="{FF2B5EF4-FFF2-40B4-BE49-F238E27FC236}">
                  <a16:creationId xmlns:a16="http://schemas.microsoft.com/office/drawing/2014/main" id="{F599DB8A-94DF-4A3D-949B-A52ED7D6DABA}"/>
                </a:ext>
              </a:extLst>
            </p:cNvPr>
            <p:cNvSpPr txBox="1"/>
            <p:nvPr/>
          </p:nvSpPr>
          <p:spPr>
            <a:xfrm>
              <a:off x="3601119" y="617174"/>
              <a:ext cx="1703171" cy="444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Shrapnel Wounds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351;p17">
              <a:extLst>
                <a:ext uri="{FF2B5EF4-FFF2-40B4-BE49-F238E27FC236}">
                  <a16:creationId xmlns:a16="http://schemas.microsoft.com/office/drawing/2014/main" id="{EF5A53D4-ABAF-41B0-B468-DBC60E7783DA}"/>
                </a:ext>
              </a:extLst>
            </p:cNvPr>
            <p:cNvSpPr txBox="1"/>
            <p:nvPr/>
          </p:nvSpPr>
          <p:spPr>
            <a:xfrm>
              <a:off x="2002519" y="1302921"/>
              <a:ext cx="1398942" cy="5717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Disfigurements</a:t>
              </a:r>
              <a:b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and Burns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9" name="Google Shape;352;p17">
              <a:extLst>
                <a:ext uri="{FF2B5EF4-FFF2-40B4-BE49-F238E27FC236}">
                  <a16:creationId xmlns:a16="http://schemas.microsoft.com/office/drawing/2014/main" id="{0B607466-91A5-47AD-ADC5-1E7D0B53AFC6}"/>
                </a:ext>
              </a:extLst>
            </p:cNvPr>
            <p:cNvCxnSpPr>
              <a:cxnSpLocks/>
              <a:stCxn id="105" idx="1"/>
              <a:endCxn id="122" idx="5"/>
            </p:cNvCxnSpPr>
            <p:nvPr/>
          </p:nvCxnSpPr>
          <p:spPr>
            <a:xfrm flipH="1" flipV="1">
              <a:off x="3706088" y="1464094"/>
              <a:ext cx="1128245" cy="1158516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0" name="Google Shape;353;p17">
              <a:extLst>
                <a:ext uri="{FF2B5EF4-FFF2-40B4-BE49-F238E27FC236}">
                  <a16:creationId xmlns:a16="http://schemas.microsoft.com/office/drawing/2014/main" id="{912C3779-68DE-4CE8-9A53-FE9735624D4B}"/>
                </a:ext>
              </a:extLst>
            </p:cNvPr>
            <p:cNvCxnSpPr>
              <a:cxnSpLocks/>
              <a:stCxn id="105" idx="0"/>
              <a:endCxn id="123" idx="4"/>
            </p:cNvCxnSpPr>
            <p:nvPr/>
          </p:nvCxnSpPr>
          <p:spPr>
            <a:xfrm flipH="1" flipV="1">
              <a:off x="4739822" y="1760305"/>
              <a:ext cx="161340" cy="835943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1" name="Google Shape;354;p17">
              <a:extLst>
                <a:ext uri="{FF2B5EF4-FFF2-40B4-BE49-F238E27FC236}">
                  <a16:creationId xmlns:a16="http://schemas.microsoft.com/office/drawing/2014/main" id="{C59EE1A7-52BB-48E7-9856-C008FD197EAB}"/>
                </a:ext>
              </a:extLst>
            </p:cNvPr>
            <p:cNvSpPr/>
            <p:nvPr/>
          </p:nvSpPr>
          <p:spPr>
            <a:xfrm>
              <a:off x="2896366" y="2342119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355;p17">
              <a:extLst>
                <a:ext uri="{FF2B5EF4-FFF2-40B4-BE49-F238E27FC236}">
                  <a16:creationId xmlns:a16="http://schemas.microsoft.com/office/drawing/2014/main" id="{0518C07C-332E-47F4-AF2E-363CCF820A7D}"/>
                </a:ext>
              </a:extLst>
            </p:cNvPr>
            <p:cNvSpPr/>
            <p:nvPr/>
          </p:nvSpPr>
          <p:spPr>
            <a:xfrm>
              <a:off x="3544748" y="1310437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356;p17">
              <a:extLst>
                <a:ext uri="{FF2B5EF4-FFF2-40B4-BE49-F238E27FC236}">
                  <a16:creationId xmlns:a16="http://schemas.microsoft.com/office/drawing/2014/main" id="{F7DC920F-4707-40DB-A96A-E56B5A6ED97D}"/>
                </a:ext>
              </a:extLst>
            </p:cNvPr>
            <p:cNvSpPr/>
            <p:nvPr/>
          </p:nvSpPr>
          <p:spPr>
            <a:xfrm>
              <a:off x="4645312" y="1580284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4" name="Google Shape;357;p17">
              <a:extLst>
                <a:ext uri="{FF2B5EF4-FFF2-40B4-BE49-F238E27FC236}">
                  <a16:creationId xmlns:a16="http://schemas.microsoft.com/office/drawing/2014/main" id="{A4659E2C-0D44-41EE-BFC7-8679889CB12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077020" y="2008434"/>
              <a:ext cx="516839" cy="517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358;p17">
              <a:extLst>
                <a:ext uri="{FF2B5EF4-FFF2-40B4-BE49-F238E27FC236}">
                  <a16:creationId xmlns:a16="http://schemas.microsoft.com/office/drawing/2014/main" id="{E1A59E56-6114-4831-A78D-536610FF55A1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129674" y="753672"/>
              <a:ext cx="518634" cy="5176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359;p17">
              <a:extLst>
                <a:ext uri="{FF2B5EF4-FFF2-40B4-BE49-F238E27FC236}">
                  <a16:creationId xmlns:a16="http://schemas.microsoft.com/office/drawing/2014/main" id="{0E8DBE4D-31C3-4CC3-A6D1-5B03DA055CE4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545810" y="991795"/>
              <a:ext cx="534352" cy="47463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7" name="Google Shape;362;p17">
              <a:extLst>
                <a:ext uri="{FF2B5EF4-FFF2-40B4-BE49-F238E27FC236}">
                  <a16:creationId xmlns:a16="http://schemas.microsoft.com/office/drawing/2014/main" id="{E4A4DACD-9A93-41F4-8CB4-465FEB5D7E87}"/>
                </a:ext>
              </a:extLst>
            </p:cNvPr>
            <p:cNvCxnSpPr>
              <a:cxnSpLocks/>
              <a:stCxn id="105" idx="4"/>
              <a:endCxn id="128" idx="7"/>
            </p:cNvCxnSpPr>
            <p:nvPr/>
          </p:nvCxnSpPr>
          <p:spPr>
            <a:xfrm flipH="1">
              <a:off x="3823240" y="2776267"/>
              <a:ext cx="1077923" cy="1059215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8" name="Google Shape;363;p17">
              <a:extLst>
                <a:ext uri="{FF2B5EF4-FFF2-40B4-BE49-F238E27FC236}">
                  <a16:creationId xmlns:a16="http://schemas.microsoft.com/office/drawing/2014/main" id="{9D00812D-1B85-49E6-BFE8-DCFB164976B7}"/>
                </a:ext>
              </a:extLst>
            </p:cNvPr>
            <p:cNvSpPr/>
            <p:nvPr/>
          </p:nvSpPr>
          <p:spPr>
            <a:xfrm>
              <a:off x="3661900" y="3809119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364;p17">
              <a:extLst>
                <a:ext uri="{FF2B5EF4-FFF2-40B4-BE49-F238E27FC236}">
                  <a16:creationId xmlns:a16="http://schemas.microsoft.com/office/drawing/2014/main" id="{C02A5F4B-17C1-4DA9-9641-557EC26961C6}"/>
                </a:ext>
              </a:extLst>
            </p:cNvPr>
            <p:cNvSpPr txBox="1"/>
            <p:nvPr/>
          </p:nvSpPr>
          <p:spPr>
            <a:xfrm>
              <a:off x="3806975" y="3845076"/>
              <a:ext cx="7200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Gas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7" name="Google Shape;365;p17">
              <a:extLst>
                <a:ext uri="{FF2B5EF4-FFF2-40B4-BE49-F238E27FC236}">
                  <a16:creationId xmlns:a16="http://schemas.microsoft.com/office/drawing/2014/main" id="{918456D4-9699-4365-BB22-EF695089CE9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325520" y="4224736"/>
              <a:ext cx="464819" cy="3717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366;p17">
              <a:extLst>
                <a:ext uri="{FF2B5EF4-FFF2-40B4-BE49-F238E27FC236}">
                  <a16:creationId xmlns:a16="http://schemas.microsoft.com/office/drawing/2014/main" id="{B31AF4D4-3AA0-49AE-982B-CADA26491D3D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924500" y="4182356"/>
              <a:ext cx="473860" cy="4071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390;p17">
              <a:extLst>
                <a:ext uri="{FF2B5EF4-FFF2-40B4-BE49-F238E27FC236}">
                  <a16:creationId xmlns:a16="http://schemas.microsoft.com/office/drawing/2014/main" id="{8DD1CF5A-A7BB-40E0-85F2-E08957F6D721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812944" y="686937"/>
              <a:ext cx="471441" cy="6022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393;p17">
              <a:extLst>
                <a:ext uri="{FF2B5EF4-FFF2-40B4-BE49-F238E27FC236}">
                  <a16:creationId xmlns:a16="http://schemas.microsoft.com/office/drawing/2014/main" id="{5170F3CE-A1C5-498B-9A7D-1D14C831C518}"/>
                </a:ext>
              </a:extLst>
            </p:cNvPr>
            <p:cNvSpPr txBox="1"/>
            <p:nvPr/>
          </p:nvSpPr>
          <p:spPr>
            <a:xfrm>
              <a:off x="5304291" y="2034342"/>
              <a:ext cx="8724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Head 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2" name="Google Shape;395;p17">
              <a:extLst>
                <a:ext uri="{FF2B5EF4-FFF2-40B4-BE49-F238E27FC236}">
                  <a16:creationId xmlns:a16="http://schemas.microsoft.com/office/drawing/2014/main" id="{0F95A325-60F8-416E-84BF-399B171D267E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400163" y="1382012"/>
              <a:ext cx="560247" cy="69119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4" name="Google Shape;353;p17">
              <a:extLst>
                <a:ext uri="{FF2B5EF4-FFF2-40B4-BE49-F238E27FC236}">
                  <a16:creationId xmlns:a16="http://schemas.microsoft.com/office/drawing/2014/main" id="{8A6E4A67-E71C-4FFD-A978-A5E07F58F5B5}"/>
                </a:ext>
              </a:extLst>
            </p:cNvPr>
            <p:cNvCxnSpPr>
              <a:cxnSpLocks/>
              <a:stCxn id="105" idx="7"/>
              <a:endCxn id="141" idx="1"/>
            </p:cNvCxnSpPr>
            <p:nvPr/>
          </p:nvCxnSpPr>
          <p:spPr>
            <a:xfrm flipV="1">
              <a:off x="4967991" y="2188230"/>
              <a:ext cx="336300" cy="43438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0" name="Google Shape;356;p17">
              <a:extLst>
                <a:ext uri="{FF2B5EF4-FFF2-40B4-BE49-F238E27FC236}">
                  <a16:creationId xmlns:a16="http://schemas.microsoft.com/office/drawing/2014/main" id="{F767B093-6B1F-406E-8169-4697268E9528}"/>
                </a:ext>
              </a:extLst>
            </p:cNvPr>
            <p:cNvSpPr/>
            <p:nvPr/>
          </p:nvSpPr>
          <p:spPr>
            <a:xfrm>
              <a:off x="5245273" y="2047077"/>
              <a:ext cx="189021" cy="180020"/>
            </a:xfrm>
            <a:prstGeom prst="ellipse">
              <a:avLst/>
            </a:prstGeom>
            <a:solidFill>
              <a:schemeClr val="bg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2" name="Google Shape;323;p17">
              <a:extLst>
                <a:ext uri="{FF2B5EF4-FFF2-40B4-BE49-F238E27FC236}">
                  <a16:creationId xmlns:a16="http://schemas.microsoft.com/office/drawing/2014/main" id="{0AF9D618-AC3B-4B2A-8E35-19A0CA63DC9E}"/>
                </a:ext>
              </a:extLst>
            </p:cNvPr>
            <p:cNvCxnSpPr>
              <a:cxnSpLocks/>
              <a:stCxn id="101" idx="3"/>
              <a:endCxn id="154" idx="3"/>
            </p:cNvCxnSpPr>
            <p:nvPr/>
          </p:nvCxnSpPr>
          <p:spPr>
            <a:xfrm flipV="1">
              <a:off x="7848238" y="3056022"/>
              <a:ext cx="766527" cy="458936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3" name="Google Shape;326;p17">
              <a:extLst>
                <a:ext uri="{FF2B5EF4-FFF2-40B4-BE49-F238E27FC236}">
                  <a16:creationId xmlns:a16="http://schemas.microsoft.com/office/drawing/2014/main" id="{B5DC032E-C29C-4E9D-BD88-2DAE560CD978}"/>
                </a:ext>
              </a:extLst>
            </p:cNvPr>
            <p:cNvSpPr/>
            <p:nvPr/>
          </p:nvSpPr>
          <p:spPr>
            <a:xfrm>
              <a:off x="7998242" y="1430553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327;p17">
              <a:extLst>
                <a:ext uri="{FF2B5EF4-FFF2-40B4-BE49-F238E27FC236}">
                  <a16:creationId xmlns:a16="http://schemas.microsoft.com/office/drawing/2014/main" id="{5B2FE9D4-F38D-4337-ABDA-410C30F15546}"/>
                </a:ext>
              </a:extLst>
            </p:cNvPr>
            <p:cNvSpPr/>
            <p:nvPr/>
          </p:nvSpPr>
          <p:spPr>
            <a:xfrm>
              <a:off x="8587084" y="2902365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340;p17">
              <a:extLst>
                <a:ext uri="{FF2B5EF4-FFF2-40B4-BE49-F238E27FC236}">
                  <a16:creationId xmlns:a16="http://schemas.microsoft.com/office/drawing/2014/main" id="{F5753710-D3BE-435F-915C-5F13FAB5680A}"/>
                </a:ext>
              </a:extLst>
            </p:cNvPr>
            <p:cNvSpPr txBox="1"/>
            <p:nvPr/>
          </p:nvSpPr>
          <p:spPr>
            <a:xfrm rot="19384192">
              <a:off x="7140282" y="2664809"/>
              <a:ext cx="143107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Improvements in Treatment</a:t>
              </a:r>
              <a:endParaRPr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7" name="Google Shape;367;p17">
              <a:extLst>
                <a:ext uri="{FF2B5EF4-FFF2-40B4-BE49-F238E27FC236}">
                  <a16:creationId xmlns:a16="http://schemas.microsoft.com/office/drawing/2014/main" id="{2EA39A05-FA18-4955-8419-D34399C96B39}"/>
                </a:ext>
              </a:extLst>
            </p:cNvPr>
            <p:cNvCxnSpPr>
              <a:cxnSpLocks/>
              <a:stCxn id="154" idx="0"/>
              <a:endCxn id="153" idx="4"/>
            </p:cNvCxnSpPr>
            <p:nvPr/>
          </p:nvCxnSpPr>
          <p:spPr>
            <a:xfrm flipH="1" flipV="1">
              <a:off x="8092753" y="1610573"/>
              <a:ext cx="588842" cy="1291792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8" name="Google Shape;368;p17">
              <a:extLst>
                <a:ext uri="{FF2B5EF4-FFF2-40B4-BE49-F238E27FC236}">
                  <a16:creationId xmlns:a16="http://schemas.microsoft.com/office/drawing/2014/main" id="{0F2E22CE-AFF9-4B28-A1C9-159AFFB22ECA}"/>
                </a:ext>
              </a:extLst>
            </p:cNvPr>
            <p:cNvCxnSpPr>
              <a:cxnSpLocks/>
              <a:stCxn id="154" idx="7"/>
              <a:endCxn id="161" idx="3"/>
            </p:cNvCxnSpPr>
            <p:nvPr/>
          </p:nvCxnSpPr>
          <p:spPr>
            <a:xfrm flipV="1">
              <a:off x="8748424" y="1778360"/>
              <a:ext cx="137217" cy="115036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9" name="Google Shape;369;p17">
              <a:extLst>
                <a:ext uri="{FF2B5EF4-FFF2-40B4-BE49-F238E27FC236}">
                  <a16:creationId xmlns:a16="http://schemas.microsoft.com/office/drawing/2014/main" id="{0CB59836-D14F-4881-84A2-13EE5A5EA881}"/>
                </a:ext>
              </a:extLst>
            </p:cNvPr>
            <p:cNvCxnSpPr>
              <a:cxnSpLocks/>
              <a:stCxn id="154" idx="6"/>
              <a:endCxn id="162" idx="2"/>
            </p:cNvCxnSpPr>
            <p:nvPr/>
          </p:nvCxnSpPr>
          <p:spPr>
            <a:xfrm flipV="1">
              <a:off x="8776105" y="2153045"/>
              <a:ext cx="519530" cy="83933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0" name="Google Shape;370;p17">
              <a:extLst>
                <a:ext uri="{FF2B5EF4-FFF2-40B4-BE49-F238E27FC236}">
                  <a16:creationId xmlns:a16="http://schemas.microsoft.com/office/drawing/2014/main" id="{A9F3DAAE-BA02-476B-8EA1-E7E1A72449E0}"/>
                </a:ext>
              </a:extLst>
            </p:cNvPr>
            <p:cNvCxnSpPr>
              <a:cxnSpLocks/>
              <a:stCxn id="164" idx="2"/>
              <a:endCxn id="154" idx="5"/>
            </p:cNvCxnSpPr>
            <p:nvPr/>
          </p:nvCxnSpPr>
          <p:spPr>
            <a:xfrm flipH="1" flipV="1">
              <a:off x="8748424" y="3056022"/>
              <a:ext cx="379805" cy="2667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61" name="Google Shape;371;p17">
              <a:extLst>
                <a:ext uri="{FF2B5EF4-FFF2-40B4-BE49-F238E27FC236}">
                  <a16:creationId xmlns:a16="http://schemas.microsoft.com/office/drawing/2014/main" id="{1549F404-CB0E-4088-B7AC-FCDE1A01756D}"/>
                </a:ext>
              </a:extLst>
            </p:cNvPr>
            <p:cNvSpPr/>
            <p:nvPr/>
          </p:nvSpPr>
          <p:spPr>
            <a:xfrm>
              <a:off x="8857960" y="1624703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372;p17">
              <a:extLst>
                <a:ext uri="{FF2B5EF4-FFF2-40B4-BE49-F238E27FC236}">
                  <a16:creationId xmlns:a16="http://schemas.microsoft.com/office/drawing/2014/main" id="{3D26C0DA-B002-403F-B529-C7B4C90000E0}"/>
                </a:ext>
              </a:extLst>
            </p:cNvPr>
            <p:cNvSpPr/>
            <p:nvPr/>
          </p:nvSpPr>
          <p:spPr>
            <a:xfrm>
              <a:off x="9295635" y="2063035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374;p17">
              <a:extLst>
                <a:ext uri="{FF2B5EF4-FFF2-40B4-BE49-F238E27FC236}">
                  <a16:creationId xmlns:a16="http://schemas.microsoft.com/office/drawing/2014/main" id="{1310BDD0-85F7-4CEE-9AB4-1C5A468CC27A}"/>
                </a:ext>
              </a:extLst>
            </p:cNvPr>
            <p:cNvSpPr/>
            <p:nvPr/>
          </p:nvSpPr>
          <p:spPr>
            <a:xfrm>
              <a:off x="9128229" y="2992689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375;p17">
              <a:extLst>
                <a:ext uri="{FF2B5EF4-FFF2-40B4-BE49-F238E27FC236}">
                  <a16:creationId xmlns:a16="http://schemas.microsoft.com/office/drawing/2014/main" id="{4A6026EB-0C70-48F3-A584-84303968BBF0}"/>
                </a:ext>
              </a:extLst>
            </p:cNvPr>
            <p:cNvSpPr txBox="1"/>
            <p:nvPr/>
          </p:nvSpPr>
          <p:spPr>
            <a:xfrm>
              <a:off x="6664258" y="792672"/>
              <a:ext cx="1133478" cy="589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Carrel-Dakin Method 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6" name="Google Shape;376;p17">
              <a:extLst>
                <a:ext uri="{FF2B5EF4-FFF2-40B4-BE49-F238E27FC236}">
                  <a16:creationId xmlns:a16="http://schemas.microsoft.com/office/drawing/2014/main" id="{F586E698-ADE6-4893-9CF0-503243020D15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7816466" y="611558"/>
              <a:ext cx="575221" cy="618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377;p17">
              <a:extLst>
                <a:ext uri="{FF2B5EF4-FFF2-40B4-BE49-F238E27FC236}">
                  <a16:creationId xmlns:a16="http://schemas.microsoft.com/office/drawing/2014/main" id="{7AF1C84F-9163-4F04-9DDE-91A05ED6EE6D}"/>
                </a:ext>
              </a:extLst>
            </p:cNvPr>
            <p:cNvSpPr txBox="1"/>
            <p:nvPr/>
          </p:nvSpPr>
          <p:spPr>
            <a:xfrm>
              <a:off x="9225458" y="572864"/>
              <a:ext cx="8724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X-Rays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378;p17">
              <a:extLst>
                <a:ext uri="{FF2B5EF4-FFF2-40B4-BE49-F238E27FC236}">
                  <a16:creationId xmlns:a16="http://schemas.microsoft.com/office/drawing/2014/main" id="{15426437-B0B8-43D2-A39F-DB73A11482AC}"/>
                </a:ext>
              </a:extLst>
            </p:cNvPr>
            <p:cNvSpPr txBox="1"/>
            <p:nvPr/>
          </p:nvSpPr>
          <p:spPr>
            <a:xfrm>
              <a:off x="9165094" y="3577567"/>
              <a:ext cx="127158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Blood Bank/ Transfusion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379;p17">
              <a:extLst>
                <a:ext uri="{FF2B5EF4-FFF2-40B4-BE49-F238E27FC236}">
                  <a16:creationId xmlns:a16="http://schemas.microsoft.com/office/drawing/2014/main" id="{06ED729E-87D9-4179-8BC2-D8BE7013209C}"/>
                </a:ext>
              </a:extLst>
            </p:cNvPr>
            <p:cNvSpPr txBox="1"/>
            <p:nvPr/>
          </p:nvSpPr>
          <p:spPr>
            <a:xfrm>
              <a:off x="9583130" y="1957657"/>
              <a:ext cx="87248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Plastic Surgery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0" name="Google Shape;380;p17">
              <a:extLst>
                <a:ext uri="{FF2B5EF4-FFF2-40B4-BE49-F238E27FC236}">
                  <a16:creationId xmlns:a16="http://schemas.microsoft.com/office/drawing/2014/main" id="{0EFF8E69-30AA-4A3B-B866-AFB77C859826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8734786" y="792672"/>
              <a:ext cx="649970" cy="7066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381;p17">
              <a:extLst>
                <a:ext uri="{FF2B5EF4-FFF2-40B4-BE49-F238E27FC236}">
                  <a16:creationId xmlns:a16="http://schemas.microsoft.com/office/drawing/2014/main" id="{B33DC0CF-C177-4AA4-8D38-EB3BBB1779B1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9564587" y="2744432"/>
              <a:ext cx="750554" cy="7505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382;p17">
              <a:extLst>
                <a:ext uri="{FF2B5EF4-FFF2-40B4-BE49-F238E27FC236}">
                  <a16:creationId xmlns:a16="http://schemas.microsoft.com/office/drawing/2014/main" id="{FE7568AA-0FFB-4C8B-A9A7-6E6BC4085C8B}"/>
                </a:ext>
              </a:extLst>
            </p:cNvPr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9548348" y="1306096"/>
              <a:ext cx="547685" cy="58434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4" name="Google Shape;400;p17">
              <a:extLst>
                <a:ext uri="{FF2B5EF4-FFF2-40B4-BE49-F238E27FC236}">
                  <a16:creationId xmlns:a16="http://schemas.microsoft.com/office/drawing/2014/main" id="{0DEC852C-C825-4FC4-9CE9-CC9B73D2FFEB}"/>
                </a:ext>
              </a:extLst>
            </p:cNvPr>
            <p:cNvCxnSpPr>
              <a:cxnSpLocks/>
              <a:stCxn id="185" idx="1"/>
              <a:endCxn id="154" idx="4"/>
            </p:cNvCxnSpPr>
            <p:nvPr/>
          </p:nvCxnSpPr>
          <p:spPr>
            <a:xfrm flipH="1" flipV="1">
              <a:off x="8681595" y="3082385"/>
              <a:ext cx="178198" cy="750745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5" name="Google Shape;404;p17">
              <a:extLst>
                <a:ext uri="{FF2B5EF4-FFF2-40B4-BE49-F238E27FC236}">
                  <a16:creationId xmlns:a16="http://schemas.microsoft.com/office/drawing/2014/main" id="{EA3CDEAF-37FF-41DD-8182-3DFE1D35003D}"/>
                </a:ext>
              </a:extLst>
            </p:cNvPr>
            <p:cNvSpPr/>
            <p:nvPr/>
          </p:nvSpPr>
          <p:spPr>
            <a:xfrm>
              <a:off x="8832112" y="3806767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405;p17">
              <a:extLst>
                <a:ext uri="{FF2B5EF4-FFF2-40B4-BE49-F238E27FC236}">
                  <a16:creationId xmlns:a16="http://schemas.microsoft.com/office/drawing/2014/main" id="{4A9FAD6D-5517-462A-B882-E0CFE0E1B42D}"/>
                </a:ext>
              </a:extLst>
            </p:cNvPr>
            <p:cNvSpPr txBox="1"/>
            <p:nvPr/>
          </p:nvSpPr>
          <p:spPr>
            <a:xfrm>
              <a:off x="9341370" y="4437320"/>
              <a:ext cx="126140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Skin Grafts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7" name="Google Shape;413;p17">
              <a:extLst>
                <a:ext uri="{FF2B5EF4-FFF2-40B4-BE49-F238E27FC236}">
                  <a16:creationId xmlns:a16="http://schemas.microsoft.com/office/drawing/2014/main" id="{512700DC-59CC-4408-AE4A-6246E206A02A}"/>
                </a:ext>
              </a:extLst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8942839" y="4115043"/>
              <a:ext cx="589433" cy="65067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3" name="Google Shape;400;p17">
              <a:extLst>
                <a:ext uri="{FF2B5EF4-FFF2-40B4-BE49-F238E27FC236}">
                  <a16:creationId xmlns:a16="http://schemas.microsoft.com/office/drawing/2014/main" id="{8E9B8B25-3F36-4FC2-854D-8CC6BE3C3915}"/>
                </a:ext>
              </a:extLst>
            </p:cNvPr>
            <p:cNvCxnSpPr>
              <a:cxnSpLocks/>
              <a:stCxn id="197" idx="0"/>
              <a:endCxn id="154" idx="4"/>
            </p:cNvCxnSpPr>
            <p:nvPr/>
          </p:nvCxnSpPr>
          <p:spPr>
            <a:xfrm flipV="1">
              <a:off x="8235345" y="3082385"/>
              <a:ext cx="446250" cy="778653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7" name="Google Shape;404;p17">
              <a:extLst>
                <a:ext uri="{FF2B5EF4-FFF2-40B4-BE49-F238E27FC236}">
                  <a16:creationId xmlns:a16="http://schemas.microsoft.com/office/drawing/2014/main" id="{0DE0A8F1-AF7F-4B56-B8C7-5891744BD09D}"/>
                </a:ext>
              </a:extLst>
            </p:cNvPr>
            <p:cNvSpPr/>
            <p:nvPr/>
          </p:nvSpPr>
          <p:spPr>
            <a:xfrm>
              <a:off x="8140834" y="3861038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54" name="Picture 6" descr="Image result for leg cast clipart">
              <a:extLst>
                <a:ext uri="{FF2B5EF4-FFF2-40B4-BE49-F238E27FC236}">
                  <a16:creationId xmlns:a16="http://schemas.microsoft.com/office/drawing/2014/main" id="{D25217F3-DBE4-4041-8DE9-D7DDC9B0C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4613" y="4148950"/>
              <a:ext cx="718958" cy="718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0" name="Google Shape;405;p17">
              <a:extLst>
                <a:ext uri="{FF2B5EF4-FFF2-40B4-BE49-F238E27FC236}">
                  <a16:creationId xmlns:a16="http://schemas.microsoft.com/office/drawing/2014/main" id="{6FC09725-8737-421D-A090-EC19AE4538E6}"/>
                </a:ext>
              </a:extLst>
            </p:cNvPr>
            <p:cNvSpPr txBox="1"/>
            <p:nvPr/>
          </p:nvSpPr>
          <p:spPr>
            <a:xfrm>
              <a:off x="6747766" y="4224736"/>
              <a:ext cx="126140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Thomas Splint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56" name="Picture 8" descr="Image result for skull and crossbones clipart">
              <a:extLst>
                <a:ext uri="{FF2B5EF4-FFF2-40B4-BE49-F238E27FC236}">
                  <a16:creationId xmlns:a16="http://schemas.microsoft.com/office/drawing/2014/main" id="{39A66879-F0C9-40FB-BCB9-A5547F659A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650" y="3413120"/>
              <a:ext cx="622094" cy="622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Related image">
              <a:extLst>
                <a:ext uri="{FF2B5EF4-FFF2-40B4-BE49-F238E27FC236}">
                  <a16:creationId xmlns:a16="http://schemas.microsoft.com/office/drawing/2014/main" id="{753B71E6-BCEF-4CE8-9172-ADBD0F5163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000" y="5816913"/>
              <a:ext cx="889085" cy="589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Image result for dig spade clipart">
              <a:extLst>
                <a:ext uri="{FF2B5EF4-FFF2-40B4-BE49-F238E27FC236}">
                  <a16:creationId xmlns:a16="http://schemas.microsoft.com/office/drawing/2014/main" id="{98E01C76-C292-4EFE-95F8-48020E501F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30" t="14294" r="12926" b="13326"/>
            <a:stretch/>
          </p:blipFill>
          <p:spPr bwMode="auto">
            <a:xfrm>
              <a:off x="504110" y="4492424"/>
              <a:ext cx="622094" cy="585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Image result for hill clipart">
              <a:extLst>
                <a:ext uri="{FF2B5EF4-FFF2-40B4-BE49-F238E27FC236}">
                  <a16:creationId xmlns:a16="http://schemas.microsoft.com/office/drawing/2014/main" id="{527B511A-4C64-4D9C-8AC3-8CF21FE274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1" b="17358"/>
            <a:stretch/>
          </p:blipFill>
          <p:spPr bwMode="auto">
            <a:xfrm>
              <a:off x="375224" y="1094101"/>
              <a:ext cx="752762" cy="542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Image result for gas mask clipart">
              <a:extLst>
                <a:ext uri="{FF2B5EF4-FFF2-40B4-BE49-F238E27FC236}">
                  <a16:creationId xmlns:a16="http://schemas.microsoft.com/office/drawing/2014/main" id="{AAB6E561-51E1-4000-BB21-E52AE820AC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52" t="12089" r="8443" b="18776"/>
            <a:stretch/>
          </p:blipFill>
          <p:spPr bwMode="auto">
            <a:xfrm>
              <a:off x="478134" y="2323034"/>
              <a:ext cx="648070" cy="589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049" name="Diagram 2048">
              <a:extLst>
                <a:ext uri="{FF2B5EF4-FFF2-40B4-BE49-F238E27FC236}">
                  <a16:creationId xmlns:a16="http://schemas.microsoft.com/office/drawing/2014/main" id="{CF0294FE-C212-4EEA-9D2F-B0AFB3850F0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30810415"/>
                </p:ext>
              </p:extLst>
            </p:nvPr>
          </p:nvGraphicFramePr>
          <p:xfrm>
            <a:off x="1779935" y="5460350"/>
            <a:ext cx="9878665" cy="152907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2" r:lo="rId23" r:qs="rId24" r:cs="rId25"/>
            </a:graphicData>
          </a:graphic>
        </p:graphicFrame>
        <p:sp>
          <p:nvSpPr>
            <p:cNvPr id="207" name="Google Shape;405;p17">
              <a:extLst>
                <a:ext uri="{FF2B5EF4-FFF2-40B4-BE49-F238E27FC236}">
                  <a16:creationId xmlns:a16="http://schemas.microsoft.com/office/drawing/2014/main" id="{1D814226-3057-4782-BE29-237862978DD8}"/>
                </a:ext>
              </a:extLst>
            </p:cNvPr>
            <p:cNvSpPr txBox="1"/>
            <p:nvPr/>
          </p:nvSpPr>
          <p:spPr>
            <a:xfrm>
              <a:off x="1510014" y="4867662"/>
              <a:ext cx="188148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400" b="1" u="sng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Evacuation Route</a:t>
              </a:r>
              <a:endParaRPr sz="14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66" name="Picture 18" descr="Image result for stretcher clipart">
              <a:extLst>
                <a:ext uri="{FF2B5EF4-FFF2-40B4-BE49-F238E27FC236}">
                  <a16:creationId xmlns:a16="http://schemas.microsoft.com/office/drawing/2014/main" id="{34BB9FFC-64B3-435B-A10E-7047EC844F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9846" y="5315485"/>
              <a:ext cx="962438" cy="575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8" name="Picture 20" descr="Image result for first aid clipart black and white">
              <a:extLst>
                <a:ext uri="{FF2B5EF4-FFF2-40B4-BE49-F238E27FC236}">
                  <a16:creationId xmlns:a16="http://schemas.microsoft.com/office/drawing/2014/main" id="{70A657E1-B2A2-4D39-BFAD-4DF7298884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029" y="5300426"/>
              <a:ext cx="605323" cy="605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2" name="Picture 24" descr="Image result for casualty clearing stations clipart">
              <a:extLst>
                <a:ext uri="{FF2B5EF4-FFF2-40B4-BE49-F238E27FC236}">
                  <a16:creationId xmlns:a16="http://schemas.microsoft.com/office/drawing/2014/main" id="{DC72A53B-F2E3-4F48-BB14-94EDAF4F55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648" t="6579" b="66819"/>
            <a:stretch/>
          </p:blipFill>
          <p:spPr bwMode="auto">
            <a:xfrm>
              <a:off x="6345048" y="5235830"/>
              <a:ext cx="733520" cy="631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4" name="Picture 26" descr="Image result for casualty clearing stations clipart">
              <a:extLst>
                <a:ext uri="{FF2B5EF4-FFF2-40B4-BE49-F238E27FC236}">
                  <a16:creationId xmlns:a16="http://schemas.microsoft.com/office/drawing/2014/main" id="{0DBF23B4-C4A7-4E03-BDB6-E7F575FD9F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3" t="65889" r="69357" b="9423"/>
            <a:stretch/>
          </p:blipFill>
          <p:spPr bwMode="auto">
            <a:xfrm>
              <a:off x="8305610" y="5244174"/>
              <a:ext cx="1011311" cy="677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6" name="Picture 28" descr="Image result for casualty clearing stations clipart">
              <a:extLst>
                <a:ext uri="{FF2B5EF4-FFF2-40B4-BE49-F238E27FC236}">
                  <a16:creationId xmlns:a16="http://schemas.microsoft.com/office/drawing/2014/main" id="{CC36E921-CD95-4A65-BD1C-4AFC29337A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26" t="66593" b="7223"/>
            <a:stretch/>
          </p:blipFill>
          <p:spPr bwMode="auto">
            <a:xfrm>
              <a:off x="10411579" y="5192711"/>
              <a:ext cx="953843" cy="789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7" name="Google Shape;362;p17">
              <a:extLst>
                <a:ext uri="{FF2B5EF4-FFF2-40B4-BE49-F238E27FC236}">
                  <a16:creationId xmlns:a16="http://schemas.microsoft.com/office/drawing/2014/main" id="{269622F7-FE43-43EA-BE4E-04D5C298DB69}"/>
                </a:ext>
              </a:extLst>
            </p:cNvPr>
            <p:cNvCxnSpPr>
              <a:cxnSpLocks/>
              <a:stCxn id="105" idx="4"/>
            </p:cNvCxnSpPr>
            <p:nvPr/>
          </p:nvCxnSpPr>
          <p:spPr>
            <a:xfrm>
              <a:off x="4901163" y="2776267"/>
              <a:ext cx="51802" cy="1084771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6" name="Google Shape;363;p17">
              <a:extLst>
                <a:ext uri="{FF2B5EF4-FFF2-40B4-BE49-F238E27FC236}">
                  <a16:creationId xmlns:a16="http://schemas.microsoft.com/office/drawing/2014/main" id="{724C8DBE-2249-4988-8FE2-76D3348DC5EB}"/>
                </a:ext>
              </a:extLst>
            </p:cNvPr>
            <p:cNvSpPr/>
            <p:nvPr/>
          </p:nvSpPr>
          <p:spPr>
            <a:xfrm>
              <a:off x="4848464" y="3840689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50" name="Picture 2" descr="Related image">
              <a:extLst>
                <a:ext uri="{FF2B5EF4-FFF2-40B4-BE49-F238E27FC236}">
                  <a16:creationId xmlns:a16="http://schemas.microsoft.com/office/drawing/2014/main" id="{B261473A-FB82-4B9B-A718-269FC37B1E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5998" y="4096913"/>
              <a:ext cx="581790" cy="527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" name="Google Shape;364;p17">
              <a:extLst>
                <a:ext uri="{FF2B5EF4-FFF2-40B4-BE49-F238E27FC236}">
                  <a16:creationId xmlns:a16="http://schemas.microsoft.com/office/drawing/2014/main" id="{00B35B3F-C1DC-47C1-BF3A-2ECDC3072940}"/>
                </a:ext>
              </a:extLst>
            </p:cNvPr>
            <p:cNvSpPr txBox="1"/>
            <p:nvPr/>
          </p:nvSpPr>
          <p:spPr>
            <a:xfrm>
              <a:off x="4894408" y="4575898"/>
              <a:ext cx="900252" cy="407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Fractures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404FE10-1CAF-4BCC-921D-10690D1B6BF3}"/>
                </a:ext>
              </a:extLst>
            </p:cNvPr>
            <p:cNvSpPr/>
            <p:nvPr/>
          </p:nvSpPr>
          <p:spPr>
            <a:xfrm>
              <a:off x="881384" y="1029055"/>
              <a:ext cx="444352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5673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09EEA84-BA4D-4263-9EFC-01F4F9F560FB}"/>
              </a:ext>
            </a:extLst>
          </p:cNvPr>
          <p:cNvGrpSpPr/>
          <p:nvPr/>
        </p:nvGrpSpPr>
        <p:grpSpPr>
          <a:xfrm>
            <a:off x="116217" y="121412"/>
            <a:ext cx="11873547" cy="6682799"/>
            <a:chOff x="116217" y="121412"/>
            <a:chExt cx="11873547" cy="6682799"/>
          </a:xfrm>
        </p:grpSpPr>
        <p:sp>
          <p:nvSpPr>
            <p:cNvPr id="164" name="Google Shape;164;p14"/>
            <p:cNvSpPr/>
            <p:nvPr/>
          </p:nvSpPr>
          <p:spPr>
            <a:xfrm>
              <a:off x="130339" y="121412"/>
              <a:ext cx="1312312" cy="6624736"/>
            </a:xfrm>
            <a:prstGeom prst="rect">
              <a:avLst/>
            </a:prstGeom>
            <a:noFill/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4"/>
            <p:cNvSpPr txBox="1"/>
            <p:nvPr/>
          </p:nvSpPr>
          <p:spPr>
            <a:xfrm>
              <a:off x="116217" y="179476"/>
              <a:ext cx="1372771" cy="662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n-GB" sz="1100" b="1" u="sng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Keywords:</a:t>
              </a:r>
              <a:endParaRPr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-GB" sz="11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Miasma:</a:t>
              </a:r>
            </a:p>
            <a:p>
              <a:r>
                <a:rPr lang="en-GB" sz="1100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Bad air that was believed to cause sickness</a:t>
              </a:r>
            </a:p>
            <a:p>
              <a:endParaRPr lang="en-GB" sz="1100" b="1" dirty="0">
                <a:solidFill>
                  <a:schemeClr val="dk1"/>
                </a:solidFill>
                <a:cs typeface="Calibri"/>
                <a:sym typeface="Calibri"/>
              </a:endParaRPr>
            </a:p>
            <a:p>
              <a:r>
                <a:rPr lang="en-GB" sz="1100" b="1" dirty="0">
                  <a:solidFill>
                    <a:schemeClr val="dk1"/>
                  </a:solidFill>
                  <a:cs typeface="Calibri"/>
                  <a:sym typeface="Calibri"/>
                </a:rPr>
                <a:t>Four Humours:</a:t>
              </a:r>
            </a:p>
            <a:p>
              <a:r>
                <a:rPr lang="en-GB" sz="1100" dirty="0">
                  <a:solidFill>
                    <a:schemeClr val="dk1"/>
                  </a:solidFill>
                  <a:cs typeface="Calibri"/>
                  <a:sym typeface="Calibri"/>
                </a:rPr>
                <a:t>The theory that imbalanced humours caused sickness</a:t>
              </a:r>
            </a:p>
            <a:p>
              <a:endParaRPr lang="en-GB" sz="1100" b="1" dirty="0">
                <a:solidFill>
                  <a:schemeClr val="dk1"/>
                </a:solidFill>
                <a:cs typeface="Calibri"/>
                <a:sym typeface="Calibri"/>
              </a:endParaRPr>
            </a:p>
            <a:p>
              <a:r>
                <a:rPr lang="en-GB" sz="1100" b="1" dirty="0">
                  <a:solidFill>
                    <a:schemeClr val="dk1"/>
                  </a:solidFill>
                  <a:cs typeface="Calibri"/>
                  <a:sym typeface="Calibri"/>
                </a:rPr>
                <a:t>God’s Punishment:</a:t>
              </a:r>
            </a:p>
            <a:p>
              <a:r>
                <a:rPr lang="en-GB" sz="1100" dirty="0">
                  <a:solidFill>
                    <a:schemeClr val="dk1"/>
                  </a:solidFill>
                  <a:cs typeface="Calibri"/>
                  <a:sym typeface="Calibri"/>
                </a:rPr>
                <a:t>The belief that people became sick because God punished them for their sins</a:t>
              </a:r>
            </a:p>
            <a:p>
              <a:endParaRPr lang="en-GB" sz="1100" dirty="0">
                <a:solidFill>
                  <a:schemeClr val="dk1"/>
                </a:solidFill>
                <a:cs typeface="Calibri"/>
                <a:sym typeface="Calibri"/>
              </a:endParaRPr>
            </a:p>
            <a:p>
              <a:r>
                <a:rPr lang="en-GB" sz="1100" b="1" dirty="0">
                  <a:solidFill>
                    <a:schemeClr val="dk1"/>
                  </a:solidFill>
                  <a:cs typeface="Calibri"/>
                  <a:sym typeface="Calibri"/>
                </a:rPr>
                <a:t>Flagellants: </a:t>
              </a:r>
              <a:br>
                <a:rPr lang="en-GB" sz="1100" dirty="0">
                  <a:solidFill>
                    <a:schemeClr val="dk1"/>
                  </a:solidFill>
                  <a:cs typeface="Calibri"/>
                  <a:sym typeface="Calibri"/>
                </a:rPr>
              </a:br>
              <a:r>
                <a:rPr lang="en-GB" sz="1100" dirty="0">
                  <a:solidFill>
                    <a:schemeClr val="dk1"/>
                  </a:solidFill>
                  <a:cs typeface="Calibri"/>
                  <a:sym typeface="Calibri"/>
                </a:rPr>
                <a:t>People who whipped themselves to show God they were sorry</a:t>
              </a:r>
            </a:p>
            <a:p>
              <a:endParaRPr lang="en-GB" sz="1100" b="1" dirty="0">
                <a:solidFill>
                  <a:schemeClr val="dk1"/>
                </a:solidFill>
                <a:cs typeface="Calibri"/>
                <a:sym typeface="Calibri"/>
              </a:endParaRPr>
            </a:p>
            <a:p>
              <a:r>
                <a:rPr lang="en-GB" sz="1100" b="1" dirty="0" err="1">
                  <a:solidFill>
                    <a:schemeClr val="dk1"/>
                  </a:solidFill>
                  <a:cs typeface="Calibri"/>
                  <a:sym typeface="Calibri"/>
                </a:rPr>
                <a:t>Rakers</a:t>
              </a:r>
              <a:r>
                <a:rPr lang="en-GB" sz="1100" b="1" dirty="0">
                  <a:solidFill>
                    <a:schemeClr val="dk1"/>
                  </a:solidFill>
                  <a:cs typeface="Calibri"/>
                  <a:sym typeface="Calibri"/>
                </a:rPr>
                <a:t>:</a:t>
              </a:r>
            </a:p>
            <a:p>
              <a:r>
                <a:rPr lang="en-GB" sz="1100" dirty="0">
                  <a:solidFill>
                    <a:schemeClr val="dk1"/>
                  </a:solidFill>
                  <a:cs typeface="Calibri"/>
                  <a:sym typeface="Calibri"/>
                </a:rPr>
                <a:t>People paid to sweep towns’ streets</a:t>
              </a:r>
            </a:p>
            <a:p>
              <a:endParaRPr lang="en-GB" sz="1100" dirty="0">
                <a:solidFill>
                  <a:schemeClr val="dk1"/>
                </a:solidFill>
                <a:cs typeface="Calibri"/>
                <a:sym typeface="Calibri"/>
              </a:endParaRPr>
            </a:p>
            <a:p>
              <a:r>
                <a:rPr lang="en-GB" sz="1100" b="1" dirty="0">
                  <a:solidFill>
                    <a:schemeClr val="dk1"/>
                  </a:solidFill>
                  <a:cs typeface="Calibri"/>
                  <a:sym typeface="Calibri"/>
                </a:rPr>
                <a:t>Regimen </a:t>
              </a:r>
              <a:r>
                <a:rPr lang="en-GB" sz="1100" b="1" dirty="0" err="1">
                  <a:solidFill>
                    <a:schemeClr val="dk1"/>
                  </a:solidFill>
                  <a:cs typeface="Calibri"/>
                  <a:sym typeface="Calibri"/>
                </a:rPr>
                <a:t>Sanitatis</a:t>
              </a:r>
              <a:br>
                <a:rPr lang="en-GB" sz="1100" b="1" dirty="0">
                  <a:solidFill>
                    <a:schemeClr val="dk1"/>
                  </a:solidFill>
                  <a:cs typeface="Calibri"/>
                  <a:sym typeface="Calibri"/>
                </a:rPr>
              </a:br>
              <a:r>
                <a:rPr lang="en-GB" sz="1100" dirty="0">
                  <a:solidFill>
                    <a:schemeClr val="dk1"/>
                  </a:solidFill>
                  <a:cs typeface="Calibri"/>
                  <a:sym typeface="Calibri"/>
                </a:rPr>
                <a:t>Instructions given by physicians for keeping healthy: included moderate exercise and not over-eating</a:t>
              </a:r>
              <a:endParaRPr lang="en-GB" sz="1100" b="1" dirty="0">
                <a:solidFill>
                  <a:schemeClr val="dk1"/>
                </a:solidFill>
                <a:cs typeface="Calibri"/>
                <a:sym typeface="Calibri"/>
              </a:endParaRPr>
            </a:p>
            <a:p>
              <a:endParaRPr lang="en-GB" sz="1100" b="1" dirty="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  <a:p>
              <a:endParaRPr lang="en-GB" sz="1200" dirty="0"/>
            </a:p>
          </p:txBody>
        </p:sp>
        <p:sp>
          <p:nvSpPr>
            <p:cNvPr id="166" name="Google Shape;166;p14"/>
            <p:cNvSpPr txBox="1"/>
            <p:nvPr/>
          </p:nvSpPr>
          <p:spPr>
            <a:xfrm>
              <a:off x="5447434" y="808798"/>
              <a:ext cx="1800200" cy="912355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FEATURES OF MEDIEVAL MEDICINE</a:t>
              </a:r>
              <a:endParaRPr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10837499" y="2539248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10796024" y="3841957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0" name="Google Shape;190;p14"/>
            <p:cNvCxnSpPr>
              <a:cxnSpLocks/>
              <a:stCxn id="191" idx="0"/>
              <a:endCxn id="183" idx="3"/>
            </p:cNvCxnSpPr>
            <p:nvPr/>
          </p:nvCxnSpPr>
          <p:spPr>
            <a:xfrm flipV="1">
              <a:off x="10113666" y="3995614"/>
              <a:ext cx="710039" cy="73972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1" name="Google Shape;191;p14"/>
            <p:cNvSpPr/>
            <p:nvPr/>
          </p:nvSpPr>
          <p:spPr>
            <a:xfrm>
              <a:off x="10019155" y="4735334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6" name="Google Shape;196;p14"/>
            <p:cNvCxnSpPr>
              <a:cxnSpLocks/>
              <a:stCxn id="197" idx="1"/>
              <a:endCxn id="183" idx="5"/>
            </p:cNvCxnSpPr>
            <p:nvPr/>
          </p:nvCxnSpPr>
          <p:spPr>
            <a:xfrm flipH="1" flipV="1">
              <a:off x="10957364" y="3995614"/>
              <a:ext cx="547336" cy="766083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7" name="Google Shape;197;p14"/>
            <p:cNvSpPr/>
            <p:nvPr/>
          </p:nvSpPr>
          <p:spPr>
            <a:xfrm>
              <a:off x="11477019" y="4735334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9" name="Google Shape;199;p14"/>
            <p:cNvCxnSpPr>
              <a:cxnSpLocks/>
              <a:endCxn id="166" idx="2"/>
            </p:cNvCxnSpPr>
            <p:nvPr/>
          </p:nvCxnSpPr>
          <p:spPr>
            <a:xfrm flipH="1" flipV="1">
              <a:off x="6347534" y="1721153"/>
              <a:ext cx="8375" cy="54874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0" name="Google Shape;200;p14"/>
            <p:cNvSpPr/>
            <p:nvPr/>
          </p:nvSpPr>
          <p:spPr>
            <a:xfrm>
              <a:off x="6261398" y="2561481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C3818BA-18D5-4624-8FBF-9FA778EF2951}"/>
                </a:ext>
              </a:extLst>
            </p:cNvPr>
            <p:cNvGrpSpPr/>
            <p:nvPr/>
          </p:nvGrpSpPr>
          <p:grpSpPr>
            <a:xfrm>
              <a:off x="2789650" y="2245806"/>
              <a:ext cx="8161888" cy="385975"/>
              <a:chOff x="4871554" y="5049341"/>
              <a:chExt cx="5503413" cy="440406"/>
            </a:xfrm>
          </p:grpSpPr>
          <p:cxnSp>
            <p:nvCxnSpPr>
              <p:cNvPr id="202" name="Google Shape;202;p14"/>
              <p:cNvCxnSpPr>
                <a:cxnSpLocks/>
              </p:cNvCxnSpPr>
              <p:nvPr/>
            </p:nvCxnSpPr>
            <p:spPr>
              <a:xfrm>
                <a:off x="4871554" y="5076825"/>
                <a:ext cx="5503413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3" name="Google Shape;203;p14"/>
              <p:cNvCxnSpPr/>
              <p:nvPr/>
            </p:nvCxnSpPr>
            <p:spPr>
              <a:xfrm rot="10800000">
                <a:off x="4871555" y="5049341"/>
                <a:ext cx="0" cy="440406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6" name="Google Shape;206;p14"/>
              <p:cNvCxnSpPr>
                <a:cxnSpLocks/>
              </p:cNvCxnSpPr>
              <p:nvPr/>
            </p:nvCxnSpPr>
            <p:spPr>
              <a:xfrm flipV="1">
                <a:off x="7276219" y="5076825"/>
                <a:ext cx="0" cy="314862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9" name="Google Shape;209;p14"/>
              <p:cNvCxnSpPr/>
              <p:nvPr/>
            </p:nvCxnSpPr>
            <p:spPr>
              <a:xfrm rot="10800000">
                <a:off x="10361801" y="5076825"/>
                <a:ext cx="8778" cy="296391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81" name="Google Shape;181;p14"/>
            <p:cNvSpPr txBox="1"/>
            <p:nvPr/>
          </p:nvSpPr>
          <p:spPr>
            <a:xfrm>
              <a:off x="5481069" y="1913201"/>
              <a:ext cx="104641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CAUSES</a:t>
              </a:r>
              <a:endParaRPr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4"/>
            <p:cNvSpPr txBox="1"/>
            <p:nvPr/>
          </p:nvSpPr>
          <p:spPr>
            <a:xfrm>
              <a:off x="7863845" y="4149117"/>
              <a:ext cx="1682216" cy="4322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TREATMENT AND PREVENTION</a:t>
              </a:r>
              <a:endParaRPr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50" name="Picture 2" descr="Image result for smelly clipart">
              <a:extLst>
                <a:ext uri="{FF2B5EF4-FFF2-40B4-BE49-F238E27FC236}">
                  <a16:creationId xmlns:a16="http://schemas.microsoft.com/office/drawing/2014/main" id="{8A408E9A-AFD9-4B36-836B-7E6A2690D8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79" t="7201" r="28357" b="5220"/>
            <a:stretch/>
          </p:blipFill>
          <p:spPr bwMode="auto">
            <a:xfrm>
              <a:off x="2560934" y="2967359"/>
              <a:ext cx="457431" cy="930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452BFBB-4934-4802-9A50-F975314D4120}"/>
                </a:ext>
              </a:extLst>
            </p:cNvPr>
            <p:cNvGrpSpPr/>
            <p:nvPr/>
          </p:nvGrpSpPr>
          <p:grpSpPr>
            <a:xfrm>
              <a:off x="5635814" y="2787713"/>
              <a:ext cx="1440188" cy="841323"/>
              <a:chOff x="2060040" y="834701"/>
              <a:chExt cx="1634543" cy="946695"/>
            </a:xfrm>
          </p:grpSpPr>
          <p:pic>
            <p:nvPicPr>
              <p:cNvPr id="73" name="Picture 32" descr="Image result for God clipart">
                <a:extLst>
                  <a:ext uri="{FF2B5EF4-FFF2-40B4-BE49-F238E27FC236}">
                    <a16:creationId xmlns:a16="http://schemas.microsoft.com/office/drawing/2014/main" id="{7B16F15D-266B-47BA-954B-FD4E3DC28D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0040" y="911966"/>
                <a:ext cx="904320" cy="8308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34" descr="Image result for sickness clipart">
                <a:extLst>
                  <a:ext uri="{FF2B5EF4-FFF2-40B4-BE49-F238E27FC236}">
                    <a16:creationId xmlns:a16="http://schemas.microsoft.com/office/drawing/2014/main" id="{C18BE41B-D7B1-494B-8582-967768C7CF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999" t="3354" r="36203" b="75499"/>
              <a:stretch/>
            </p:blipFill>
            <p:spPr bwMode="auto">
              <a:xfrm>
                <a:off x="3103190" y="834701"/>
                <a:ext cx="591393" cy="946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7EEF9949-2197-4AB0-BB92-79BA7DDF6A0D}"/>
                  </a:ext>
                </a:extLst>
              </p:cNvPr>
              <p:cNvSpPr/>
              <p:nvPr/>
            </p:nvSpPr>
            <p:spPr>
              <a:xfrm>
                <a:off x="2837165" y="1054051"/>
                <a:ext cx="338554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=</a:t>
                </a:r>
              </a:p>
            </p:txBody>
          </p:sp>
        </p:grpSp>
        <p:pic>
          <p:nvPicPr>
            <p:cNvPr id="2052" name="Picture 4" descr="Image result for four humours clipart">
              <a:extLst>
                <a:ext uri="{FF2B5EF4-FFF2-40B4-BE49-F238E27FC236}">
                  <a16:creationId xmlns:a16="http://schemas.microsoft.com/office/drawing/2014/main" id="{4A1331AA-83FE-476D-B47F-B644A91F14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0636" y="2942781"/>
              <a:ext cx="759798" cy="761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" name="Google Shape;200;p14">
              <a:extLst>
                <a:ext uri="{FF2B5EF4-FFF2-40B4-BE49-F238E27FC236}">
                  <a16:creationId xmlns:a16="http://schemas.microsoft.com/office/drawing/2014/main" id="{A613FEEC-D7BE-43B7-AE44-D14853B61B9B}"/>
                </a:ext>
              </a:extLst>
            </p:cNvPr>
            <p:cNvSpPr/>
            <p:nvPr/>
          </p:nvSpPr>
          <p:spPr>
            <a:xfrm>
              <a:off x="2711494" y="2607693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83;p14">
              <a:extLst>
                <a:ext uri="{FF2B5EF4-FFF2-40B4-BE49-F238E27FC236}">
                  <a16:creationId xmlns:a16="http://schemas.microsoft.com/office/drawing/2014/main" id="{4C384896-97C0-490D-B443-331B50B478E0}"/>
                </a:ext>
              </a:extLst>
            </p:cNvPr>
            <p:cNvSpPr/>
            <p:nvPr/>
          </p:nvSpPr>
          <p:spPr>
            <a:xfrm>
              <a:off x="6266873" y="3751947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5" name="Google Shape;190;p14">
              <a:extLst>
                <a:ext uri="{FF2B5EF4-FFF2-40B4-BE49-F238E27FC236}">
                  <a16:creationId xmlns:a16="http://schemas.microsoft.com/office/drawing/2014/main" id="{EB5DE6F4-32A9-453C-BC72-414E01229E2C}"/>
                </a:ext>
              </a:extLst>
            </p:cNvPr>
            <p:cNvCxnSpPr>
              <a:cxnSpLocks/>
              <a:stCxn id="106" idx="7"/>
              <a:endCxn id="104" idx="3"/>
            </p:cNvCxnSpPr>
            <p:nvPr/>
          </p:nvCxnSpPr>
          <p:spPr>
            <a:xfrm flipV="1">
              <a:off x="5198604" y="3905604"/>
              <a:ext cx="1095950" cy="903736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6" name="Google Shape;191;p14">
              <a:extLst>
                <a:ext uri="{FF2B5EF4-FFF2-40B4-BE49-F238E27FC236}">
                  <a16:creationId xmlns:a16="http://schemas.microsoft.com/office/drawing/2014/main" id="{C1474525-2C11-4E3C-84F0-18F14070C6CE}"/>
                </a:ext>
              </a:extLst>
            </p:cNvPr>
            <p:cNvSpPr/>
            <p:nvPr/>
          </p:nvSpPr>
          <p:spPr>
            <a:xfrm>
              <a:off x="5037264" y="4782977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7" name="Google Shape;196;p14">
              <a:extLst>
                <a:ext uri="{FF2B5EF4-FFF2-40B4-BE49-F238E27FC236}">
                  <a16:creationId xmlns:a16="http://schemas.microsoft.com/office/drawing/2014/main" id="{2641FA31-FF89-4667-9764-754BFFF422D9}"/>
                </a:ext>
              </a:extLst>
            </p:cNvPr>
            <p:cNvCxnSpPr>
              <a:cxnSpLocks/>
              <a:stCxn id="108" idx="1"/>
              <a:endCxn id="104" idx="5"/>
            </p:cNvCxnSpPr>
            <p:nvPr/>
          </p:nvCxnSpPr>
          <p:spPr>
            <a:xfrm flipH="1" flipV="1">
              <a:off x="6428213" y="3905604"/>
              <a:ext cx="980294" cy="946103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8" name="Google Shape;197;p14">
              <a:extLst>
                <a:ext uri="{FF2B5EF4-FFF2-40B4-BE49-F238E27FC236}">
                  <a16:creationId xmlns:a16="http://schemas.microsoft.com/office/drawing/2014/main" id="{0428E527-2601-4B3F-8B91-86263973CC55}"/>
                </a:ext>
              </a:extLst>
            </p:cNvPr>
            <p:cNvSpPr/>
            <p:nvPr/>
          </p:nvSpPr>
          <p:spPr>
            <a:xfrm>
              <a:off x="7380826" y="4825344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83;p14">
              <a:extLst>
                <a:ext uri="{FF2B5EF4-FFF2-40B4-BE49-F238E27FC236}">
                  <a16:creationId xmlns:a16="http://schemas.microsoft.com/office/drawing/2014/main" id="{8E75B3C7-25A9-49A4-BB90-87DA690871C7}"/>
                </a:ext>
              </a:extLst>
            </p:cNvPr>
            <p:cNvSpPr/>
            <p:nvPr/>
          </p:nvSpPr>
          <p:spPr>
            <a:xfrm>
              <a:off x="2711494" y="3995614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0" name="Google Shape;190;p14">
              <a:extLst>
                <a:ext uri="{FF2B5EF4-FFF2-40B4-BE49-F238E27FC236}">
                  <a16:creationId xmlns:a16="http://schemas.microsoft.com/office/drawing/2014/main" id="{8785EED2-109A-4E8E-9A73-A7E3C7DE2C9C}"/>
                </a:ext>
              </a:extLst>
            </p:cNvPr>
            <p:cNvCxnSpPr>
              <a:cxnSpLocks/>
              <a:stCxn id="111" idx="0"/>
              <a:endCxn id="109" idx="2"/>
            </p:cNvCxnSpPr>
            <p:nvPr/>
          </p:nvCxnSpPr>
          <p:spPr>
            <a:xfrm flipV="1">
              <a:off x="1787578" y="4085624"/>
              <a:ext cx="923916" cy="69247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1" name="Google Shape;191;p14">
              <a:extLst>
                <a:ext uri="{FF2B5EF4-FFF2-40B4-BE49-F238E27FC236}">
                  <a16:creationId xmlns:a16="http://schemas.microsoft.com/office/drawing/2014/main" id="{BE6BCDCE-5A46-437B-84F4-7BC5765F4795}"/>
                </a:ext>
              </a:extLst>
            </p:cNvPr>
            <p:cNvSpPr/>
            <p:nvPr/>
          </p:nvSpPr>
          <p:spPr>
            <a:xfrm>
              <a:off x="1693067" y="4778102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2" name="Google Shape;196;p14">
              <a:extLst>
                <a:ext uri="{FF2B5EF4-FFF2-40B4-BE49-F238E27FC236}">
                  <a16:creationId xmlns:a16="http://schemas.microsoft.com/office/drawing/2014/main" id="{0770447B-65FE-457D-9F02-7898C3F8690D}"/>
                </a:ext>
              </a:extLst>
            </p:cNvPr>
            <p:cNvCxnSpPr>
              <a:cxnSpLocks/>
              <a:stCxn id="113" idx="1"/>
              <a:endCxn id="109" idx="6"/>
            </p:cNvCxnSpPr>
            <p:nvPr/>
          </p:nvCxnSpPr>
          <p:spPr>
            <a:xfrm flipH="1" flipV="1">
              <a:off x="2900515" y="4085624"/>
              <a:ext cx="836045" cy="719923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3" name="Google Shape;197;p14">
              <a:extLst>
                <a:ext uri="{FF2B5EF4-FFF2-40B4-BE49-F238E27FC236}">
                  <a16:creationId xmlns:a16="http://schemas.microsoft.com/office/drawing/2014/main" id="{72E0574B-F288-4531-9289-D93382FE3DE4}"/>
                </a:ext>
              </a:extLst>
            </p:cNvPr>
            <p:cNvSpPr/>
            <p:nvPr/>
          </p:nvSpPr>
          <p:spPr>
            <a:xfrm>
              <a:off x="3708879" y="4779184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6" name="Picture 34" descr="Image result for sickness clipart">
              <a:extLst>
                <a:ext uri="{FF2B5EF4-FFF2-40B4-BE49-F238E27FC236}">
                  <a16:creationId xmlns:a16="http://schemas.microsoft.com/office/drawing/2014/main" id="{86229FAE-31C1-480B-BE56-EBD82C53E5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99" t="3354" r="36203" b="75499"/>
            <a:stretch/>
          </p:blipFill>
          <p:spPr bwMode="auto">
            <a:xfrm>
              <a:off x="11323965" y="4968424"/>
              <a:ext cx="521074" cy="841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Image result for bleeding clipart black and white">
              <a:extLst>
                <a:ext uri="{FF2B5EF4-FFF2-40B4-BE49-F238E27FC236}">
                  <a16:creationId xmlns:a16="http://schemas.microsoft.com/office/drawing/2014/main" id="{77A58AAE-96D8-46F4-A482-168A0A1AB2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9598" y="5090510"/>
              <a:ext cx="769087" cy="769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Image result for prayer clipart">
              <a:extLst>
                <a:ext uri="{FF2B5EF4-FFF2-40B4-BE49-F238E27FC236}">
                  <a16:creationId xmlns:a16="http://schemas.microsoft.com/office/drawing/2014/main" id="{D3AE6711-D4CA-4AB2-85BF-F7B8C6B081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1502" y="5107516"/>
              <a:ext cx="509567" cy="792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Related image">
              <a:extLst>
                <a:ext uri="{FF2B5EF4-FFF2-40B4-BE49-F238E27FC236}">
                  <a16:creationId xmlns:a16="http://schemas.microsoft.com/office/drawing/2014/main" id="{4EDFD9EC-0AC0-41F0-B059-C20908FF25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5536" y="5118647"/>
              <a:ext cx="1049929" cy="841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Image result for whip clipart">
              <a:extLst>
                <a:ext uri="{FF2B5EF4-FFF2-40B4-BE49-F238E27FC236}">
                  <a16:creationId xmlns:a16="http://schemas.microsoft.com/office/drawing/2014/main" id="{3FE834EF-5F3B-425B-8AD0-7513DF0D41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9923" y="5104623"/>
              <a:ext cx="1163772" cy="841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6" name="Google Shape;196;p14">
              <a:extLst>
                <a:ext uri="{FF2B5EF4-FFF2-40B4-BE49-F238E27FC236}">
                  <a16:creationId xmlns:a16="http://schemas.microsoft.com/office/drawing/2014/main" id="{4FF33828-B419-4085-AE3F-720D03A8498C}"/>
                </a:ext>
              </a:extLst>
            </p:cNvPr>
            <p:cNvCxnSpPr>
              <a:cxnSpLocks/>
              <a:endCxn id="104" idx="4"/>
            </p:cNvCxnSpPr>
            <p:nvPr/>
          </p:nvCxnSpPr>
          <p:spPr>
            <a:xfrm flipH="1" flipV="1">
              <a:off x="6361384" y="3931967"/>
              <a:ext cx="11794" cy="82973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9" name="Google Shape;197;p14">
              <a:extLst>
                <a:ext uri="{FF2B5EF4-FFF2-40B4-BE49-F238E27FC236}">
                  <a16:creationId xmlns:a16="http://schemas.microsoft.com/office/drawing/2014/main" id="{316F7FE3-C767-478D-95A8-ECB0B928B418}"/>
                </a:ext>
              </a:extLst>
            </p:cNvPr>
            <p:cNvSpPr/>
            <p:nvPr/>
          </p:nvSpPr>
          <p:spPr>
            <a:xfrm>
              <a:off x="6290500" y="4755778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66" name="Picture 18" descr="Image result for flower clipart">
              <a:extLst>
                <a:ext uri="{FF2B5EF4-FFF2-40B4-BE49-F238E27FC236}">
                  <a16:creationId xmlns:a16="http://schemas.microsoft.com/office/drawing/2014/main" id="{B7916C0D-B507-4B1D-81FB-029E3F4F2B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3755" y="5225678"/>
              <a:ext cx="824919" cy="824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8" name="Picture 20" descr="Image result for incense + clipart">
              <a:extLst>
                <a:ext uri="{FF2B5EF4-FFF2-40B4-BE49-F238E27FC236}">
                  <a16:creationId xmlns:a16="http://schemas.microsoft.com/office/drawing/2014/main" id="{C0A99C35-BFB1-4F0D-AA94-6B20BB9AEC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9778" y="5169945"/>
              <a:ext cx="824919" cy="824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0" name="Picture 22" descr="Image result for broom + clipart">
              <a:extLst>
                <a:ext uri="{FF2B5EF4-FFF2-40B4-BE49-F238E27FC236}">
                  <a16:creationId xmlns:a16="http://schemas.microsoft.com/office/drawing/2014/main" id="{2ED8A804-3506-49E5-B9B3-2B6141A540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113" y="5090121"/>
              <a:ext cx="763840" cy="904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8" name="Google Shape;196;p14">
              <a:extLst>
                <a:ext uri="{FF2B5EF4-FFF2-40B4-BE49-F238E27FC236}">
                  <a16:creationId xmlns:a16="http://schemas.microsoft.com/office/drawing/2014/main" id="{2C34D783-FD3D-49F1-98B7-7988D34D386E}"/>
                </a:ext>
              </a:extLst>
            </p:cNvPr>
            <p:cNvCxnSpPr>
              <a:cxnSpLocks/>
              <a:stCxn id="151" idx="0"/>
              <a:endCxn id="109" idx="4"/>
            </p:cNvCxnSpPr>
            <p:nvPr/>
          </p:nvCxnSpPr>
          <p:spPr>
            <a:xfrm flipH="1" flipV="1">
              <a:off x="2806005" y="4175634"/>
              <a:ext cx="8459" cy="600275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1" name="Google Shape;197;p14">
              <a:extLst>
                <a:ext uri="{FF2B5EF4-FFF2-40B4-BE49-F238E27FC236}">
                  <a16:creationId xmlns:a16="http://schemas.microsoft.com/office/drawing/2014/main" id="{C66D0AB5-33C9-43DD-895D-AF0D09ACCBBA}"/>
                </a:ext>
              </a:extLst>
            </p:cNvPr>
            <p:cNvSpPr/>
            <p:nvPr/>
          </p:nvSpPr>
          <p:spPr>
            <a:xfrm>
              <a:off x="2719953" y="4775909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3;p14">
              <a:extLst>
                <a:ext uri="{FF2B5EF4-FFF2-40B4-BE49-F238E27FC236}">
                  <a16:creationId xmlns:a16="http://schemas.microsoft.com/office/drawing/2014/main" id="{3EE35F5E-04E6-43BD-A52C-62C721F37532}"/>
                </a:ext>
              </a:extLst>
            </p:cNvPr>
            <p:cNvSpPr txBox="1"/>
            <p:nvPr/>
          </p:nvSpPr>
          <p:spPr>
            <a:xfrm>
              <a:off x="1450345" y="179476"/>
              <a:ext cx="5864855" cy="31437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n-GB" sz="16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GCSE History Knowledge Organiser: Medieval Medicine, 1250-1500 </a:t>
              </a:r>
              <a:endParaRPr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56EEFD2-FE1B-4968-9FA2-831F85753F8F}"/>
                </a:ext>
              </a:extLst>
            </p:cNvPr>
            <p:cNvGrpSpPr/>
            <p:nvPr/>
          </p:nvGrpSpPr>
          <p:grpSpPr>
            <a:xfrm>
              <a:off x="7569847" y="254442"/>
              <a:ext cx="4275192" cy="1791937"/>
              <a:chOff x="7569847" y="254442"/>
              <a:chExt cx="4275192" cy="1791937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72C582B-3612-43D8-85CC-041B853DE3ED}"/>
                  </a:ext>
                </a:extLst>
              </p:cNvPr>
              <p:cNvSpPr/>
              <p:nvPr/>
            </p:nvSpPr>
            <p:spPr>
              <a:xfrm>
                <a:off x="7569847" y="254442"/>
                <a:ext cx="4275192" cy="179193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GB" sz="1400" dirty="0"/>
                  <a:t>HEALERS IN THE MIDDLE AGES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400" dirty="0"/>
                  <a:t>Physician</a:t>
                </a:r>
                <a:br>
                  <a:rPr lang="en-GB" sz="1400" dirty="0"/>
                </a:br>
                <a:endParaRPr lang="en-GB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400" dirty="0"/>
                  <a:t>Apothecary</a:t>
                </a:r>
                <a:br>
                  <a:rPr lang="en-GB" sz="1400" dirty="0"/>
                </a:br>
                <a:endParaRPr lang="en-GB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400" dirty="0"/>
                  <a:t>Barber Surgeon</a:t>
                </a:r>
                <a:br>
                  <a:rPr lang="en-GB" sz="1400" dirty="0"/>
                </a:br>
                <a:endParaRPr lang="en-GB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400" dirty="0"/>
                  <a:t>Women</a:t>
                </a:r>
              </a:p>
            </p:txBody>
          </p:sp>
          <p:pic>
            <p:nvPicPr>
              <p:cNvPr id="1026" name="Picture 2" descr="Image result for conical flask clipart">
                <a:extLst>
                  <a:ext uri="{FF2B5EF4-FFF2-40B4-BE49-F238E27FC236}">
                    <a16:creationId xmlns:a16="http://schemas.microsoft.com/office/drawing/2014/main" id="{B6B01591-6C15-45A6-884E-C11CEC0A1E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96740" y="725655"/>
                <a:ext cx="645195" cy="6451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18" descr="Image result for book clipart">
                <a:extLst>
                  <a:ext uri="{FF2B5EF4-FFF2-40B4-BE49-F238E27FC236}">
                    <a16:creationId xmlns:a16="http://schemas.microsoft.com/office/drawing/2014/main" id="{7FFA4961-6FCB-47BF-9352-6BF30701F2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21" t="14731" r="4774" b="18915"/>
              <a:stretch/>
            </p:blipFill>
            <p:spPr bwMode="auto">
              <a:xfrm>
                <a:off x="10097510" y="345718"/>
                <a:ext cx="644583" cy="4778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Related image">
                <a:extLst>
                  <a:ext uri="{FF2B5EF4-FFF2-40B4-BE49-F238E27FC236}">
                    <a16:creationId xmlns:a16="http://schemas.microsoft.com/office/drawing/2014/main" id="{25CB5B00-0894-4E50-B11B-756DD16B6F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19155" y="1058469"/>
                <a:ext cx="739720" cy="7397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Google Shape;396;p17">
                <a:extLst>
                  <a:ext uri="{FF2B5EF4-FFF2-40B4-BE49-F238E27FC236}">
                    <a16:creationId xmlns:a16="http://schemas.microsoft.com/office/drawing/2014/main" id="{74CB06C7-9C71-4EDC-ABE6-1E5E4F6BE3E3}"/>
                  </a:ext>
                </a:extLst>
              </p:cNvPr>
              <p:cNvPicPr preferRelativeResize="0"/>
              <p:nvPr/>
            </p:nvPicPr>
            <p:blipFill rotWithShape="1">
              <a:blip r:embed="rId17">
                <a:alphaModFix/>
              </a:blip>
              <a:srcRect/>
              <a:stretch/>
            </p:blipFill>
            <p:spPr>
              <a:xfrm>
                <a:off x="11093634" y="1487562"/>
                <a:ext cx="416646" cy="4806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7" name="Google Shape;181;p14">
              <a:extLst>
                <a:ext uri="{FF2B5EF4-FFF2-40B4-BE49-F238E27FC236}">
                  <a16:creationId xmlns:a16="http://schemas.microsoft.com/office/drawing/2014/main" id="{2F9266CA-6655-45D9-B5C4-600FFDAB89CA}"/>
                </a:ext>
              </a:extLst>
            </p:cNvPr>
            <p:cNvSpPr txBox="1"/>
            <p:nvPr/>
          </p:nvSpPr>
          <p:spPr>
            <a:xfrm>
              <a:off x="3179880" y="3184066"/>
              <a:ext cx="104641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Miasma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181;p14">
              <a:extLst>
                <a:ext uri="{FF2B5EF4-FFF2-40B4-BE49-F238E27FC236}">
                  <a16:creationId xmlns:a16="http://schemas.microsoft.com/office/drawing/2014/main" id="{C6A1ECFD-4716-4742-BCED-5551C1F8C011}"/>
                </a:ext>
              </a:extLst>
            </p:cNvPr>
            <p:cNvSpPr txBox="1"/>
            <p:nvPr/>
          </p:nvSpPr>
          <p:spPr>
            <a:xfrm>
              <a:off x="7289738" y="3110830"/>
              <a:ext cx="104641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God’s Punishment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81;p14">
              <a:extLst>
                <a:ext uri="{FF2B5EF4-FFF2-40B4-BE49-F238E27FC236}">
                  <a16:creationId xmlns:a16="http://schemas.microsoft.com/office/drawing/2014/main" id="{21BFA2FF-D761-4D2D-943F-10F03A777FEA}"/>
                </a:ext>
              </a:extLst>
            </p:cNvPr>
            <p:cNvSpPr txBox="1"/>
            <p:nvPr/>
          </p:nvSpPr>
          <p:spPr>
            <a:xfrm>
              <a:off x="9229999" y="3107783"/>
              <a:ext cx="1046412" cy="532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Imbalance of Humours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181;p14">
              <a:extLst>
                <a:ext uri="{FF2B5EF4-FFF2-40B4-BE49-F238E27FC236}">
                  <a16:creationId xmlns:a16="http://schemas.microsoft.com/office/drawing/2014/main" id="{CB3B0E16-C175-4C10-A5A3-D2370D33DC89}"/>
                </a:ext>
              </a:extLst>
            </p:cNvPr>
            <p:cNvSpPr txBox="1"/>
            <p:nvPr/>
          </p:nvSpPr>
          <p:spPr>
            <a:xfrm>
              <a:off x="1436932" y="6186361"/>
              <a:ext cx="824919" cy="311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Posies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181;p14">
              <a:extLst>
                <a:ext uri="{FF2B5EF4-FFF2-40B4-BE49-F238E27FC236}">
                  <a16:creationId xmlns:a16="http://schemas.microsoft.com/office/drawing/2014/main" id="{E792C6A8-4DDA-4CDB-BC27-40652ED834EC}"/>
                </a:ext>
              </a:extLst>
            </p:cNvPr>
            <p:cNvSpPr txBox="1"/>
            <p:nvPr/>
          </p:nvSpPr>
          <p:spPr>
            <a:xfrm>
              <a:off x="2358674" y="6186361"/>
              <a:ext cx="824919" cy="311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Incense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181;p14">
              <a:extLst>
                <a:ext uri="{FF2B5EF4-FFF2-40B4-BE49-F238E27FC236}">
                  <a16:creationId xmlns:a16="http://schemas.microsoft.com/office/drawing/2014/main" id="{B3712710-74FE-4021-A5D7-737D68AF69BA}"/>
                </a:ext>
              </a:extLst>
            </p:cNvPr>
            <p:cNvSpPr txBox="1"/>
            <p:nvPr/>
          </p:nvSpPr>
          <p:spPr>
            <a:xfrm>
              <a:off x="3390929" y="6186361"/>
              <a:ext cx="824919" cy="311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Rakers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181;p14">
              <a:extLst>
                <a:ext uri="{FF2B5EF4-FFF2-40B4-BE49-F238E27FC236}">
                  <a16:creationId xmlns:a16="http://schemas.microsoft.com/office/drawing/2014/main" id="{144AFF1A-89F5-4A3D-9373-ABBE80C13FCF}"/>
                </a:ext>
              </a:extLst>
            </p:cNvPr>
            <p:cNvSpPr txBox="1"/>
            <p:nvPr/>
          </p:nvSpPr>
          <p:spPr>
            <a:xfrm>
              <a:off x="4835571" y="6198351"/>
              <a:ext cx="824919" cy="311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Prayer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181;p14">
              <a:extLst>
                <a:ext uri="{FF2B5EF4-FFF2-40B4-BE49-F238E27FC236}">
                  <a16:creationId xmlns:a16="http://schemas.microsoft.com/office/drawing/2014/main" id="{DD4B01FB-AD0C-41F2-81F1-024A3B217814}"/>
                </a:ext>
              </a:extLst>
            </p:cNvPr>
            <p:cNvSpPr txBox="1"/>
            <p:nvPr/>
          </p:nvSpPr>
          <p:spPr>
            <a:xfrm>
              <a:off x="5936111" y="6188075"/>
              <a:ext cx="824919" cy="311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Fasting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181;p14">
              <a:extLst>
                <a:ext uri="{FF2B5EF4-FFF2-40B4-BE49-F238E27FC236}">
                  <a16:creationId xmlns:a16="http://schemas.microsoft.com/office/drawing/2014/main" id="{28572389-4E60-4356-A13C-FCE2D4EA21D4}"/>
                </a:ext>
              </a:extLst>
            </p:cNvPr>
            <p:cNvSpPr txBox="1"/>
            <p:nvPr/>
          </p:nvSpPr>
          <p:spPr>
            <a:xfrm>
              <a:off x="6968366" y="6188075"/>
              <a:ext cx="1265844" cy="322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Flagellation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81;p14">
              <a:extLst>
                <a:ext uri="{FF2B5EF4-FFF2-40B4-BE49-F238E27FC236}">
                  <a16:creationId xmlns:a16="http://schemas.microsoft.com/office/drawing/2014/main" id="{D30B0F17-CCC5-48EF-B86C-804895401DCD}"/>
                </a:ext>
              </a:extLst>
            </p:cNvPr>
            <p:cNvSpPr txBox="1"/>
            <p:nvPr/>
          </p:nvSpPr>
          <p:spPr>
            <a:xfrm>
              <a:off x="9546062" y="6173483"/>
              <a:ext cx="982564" cy="311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Bloodletting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181;p14">
              <a:extLst>
                <a:ext uri="{FF2B5EF4-FFF2-40B4-BE49-F238E27FC236}">
                  <a16:creationId xmlns:a16="http://schemas.microsoft.com/office/drawing/2014/main" id="{D137F9B4-DF11-4BA6-A564-E056D85634D1}"/>
                </a:ext>
              </a:extLst>
            </p:cNvPr>
            <p:cNvSpPr txBox="1"/>
            <p:nvPr/>
          </p:nvSpPr>
          <p:spPr>
            <a:xfrm>
              <a:off x="10831657" y="6115856"/>
              <a:ext cx="1158107" cy="4346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Purging/</a:t>
              </a:r>
              <a:b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Laxatives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3684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7FABBF9-5EF0-4485-9D1D-578F92BCE44A}"/>
              </a:ext>
            </a:extLst>
          </p:cNvPr>
          <p:cNvGrpSpPr/>
          <p:nvPr/>
        </p:nvGrpSpPr>
        <p:grpSpPr>
          <a:xfrm>
            <a:off x="130339" y="116632"/>
            <a:ext cx="11854515" cy="6629516"/>
            <a:chOff x="130339" y="116632"/>
            <a:chExt cx="11854515" cy="66295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454682E-7C76-43CF-9C3C-68E13461F110}"/>
                </a:ext>
              </a:extLst>
            </p:cNvPr>
            <p:cNvGrpSpPr/>
            <p:nvPr/>
          </p:nvGrpSpPr>
          <p:grpSpPr>
            <a:xfrm>
              <a:off x="2077647" y="882180"/>
              <a:ext cx="9362110" cy="5521244"/>
              <a:chOff x="2077647" y="882180"/>
              <a:chExt cx="9362110" cy="5521244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89B4BC7E-0C06-41AB-85F5-8F8856749E19}"/>
                  </a:ext>
                </a:extLst>
              </p:cNvPr>
              <p:cNvGrpSpPr/>
              <p:nvPr/>
            </p:nvGrpSpPr>
            <p:grpSpPr>
              <a:xfrm>
                <a:off x="2077647" y="882180"/>
                <a:ext cx="9362110" cy="5521244"/>
                <a:chOff x="2077647" y="882180"/>
                <a:chExt cx="9362110" cy="5521244"/>
              </a:xfrm>
            </p:grpSpPr>
            <p:pic>
              <p:nvPicPr>
                <p:cNvPr id="5122" name="Picture 2" descr="Image result for fishbone diagram blank">
                  <a:extLst>
                    <a:ext uri="{FF2B5EF4-FFF2-40B4-BE49-F238E27FC236}">
                      <a16:creationId xmlns:a16="http://schemas.microsoft.com/office/drawing/2014/main" id="{E1AAC804-44B7-4522-9AD5-6F59EDCFC4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77647" y="882180"/>
                  <a:ext cx="9362110" cy="55212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7" name="Google Shape;189;p14">
                  <a:extLst>
                    <a:ext uri="{FF2B5EF4-FFF2-40B4-BE49-F238E27FC236}">
                      <a16:creationId xmlns:a16="http://schemas.microsoft.com/office/drawing/2014/main" id="{03757F53-366C-49D9-8391-59A587B29FDA}"/>
                    </a:ext>
                  </a:extLst>
                </p:cNvPr>
                <p:cNvSpPr txBox="1"/>
                <p:nvPr/>
              </p:nvSpPr>
              <p:spPr>
                <a:xfrm>
                  <a:off x="2481085" y="1182557"/>
                  <a:ext cx="866963" cy="4322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algn="ctr"/>
                  <a:r>
                    <a:rPr lang="en-GB" sz="1100" b="1" dirty="0">
                      <a:solidFill>
                        <a:srgbClr val="00B05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Individuals</a:t>
                  </a:r>
                  <a:endParaRPr sz="1400" b="1" dirty="0">
                    <a:solidFill>
                      <a:srgbClr val="00B05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" name="Google Shape;189;p14">
                  <a:extLst>
                    <a:ext uri="{FF2B5EF4-FFF2-40B4-BE49-F238E27FC236}">
                      <a16:creationId xmlns:a16="http://schemas.microsoft.com/office/drawing/2014/main" id="{2DBC8092-788D-4DFC-8A65-A2AE6E05F867}"/>
                    </a:ext>
                  </a:extLst>
                </p:cNvPr>
                <p:cNvSpPr txBox="1"/>
                <p:nvPr/>
              </p:nvSpPr>
              <p:spPr>
                <a:xfrm>
                  <a:off x="9778563" y="3080808"/>
                  <a:ext cx="1428153" cy="12515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algn="ctr"/>
                  <a:r>
                    <a:rPr lang="en-GB" sz="1100" b="1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Why was there </a:t>
                  </a:r>
                  <a:r>
                    <a:rPr lang="en-GB" sz="1100" b="1" dirty="0">
                      <a:solidFill>
                        <a:srgbClr val="00B05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progress in medical knowledge </a:t>
                  </a:r>
                  <a:r>
                    <a:rPr lang="en-GB" sz="1100" b="1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BUT </a:t>
                  </a:r>
                  <a:r>
                    <a:rPr lang="en-GB" sz="1100" b="1" dirty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continuity in treatment and prevention?</a:t>
                  </a:r>
                  <a:endParaRPr sz="1400" b="1" dirty="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189;p14">
                  <a:extLst>
                    <a:ext uri="{FF2B5EF4-FFF2-40B4-BE49-F238E27FC236}">
                      <a16:creationId xmlns:a16="http://schemas.microsoft.com/office/drawing/2014/main" id="{50B44302-54A9-49AA-A984-BFBAB9D65C6F}"/>
                    </a:ext>
                  </a:extLst>
                </p:cNvPr>
                <p:cNvSpPr txBox="1"/>
                <p:nvPr/>
              </p:nvSpPr>
              <p:spPr>
                <a:xfrm>
                  <a:off x="4437321" y="1182557"/>
                  <a:ext cx="1587795" cy="4322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algn="ctr"/>
                  <a:r>
                    <a:rPr lang="en-GB" sz="1100" b="1" dirty="0">
                      <a:solidFill>
                        <a:srgbClr val="00B05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Progressive Attitudes</a:t>
                  </a:r>
                  <a:endParaRPr sz="1400" b="1" dirty="0">
                    <a:solidFill>
                      <a:srgbClr val="00B05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189;p14">
                  <a:extLst>
                    <a:ext uri="{FF2B5EF4-FFF2-40B4-BE49-F238E27FC236}">
                      <a16:creationId xmlns:a16="http://schemas.microsoft.com/office/drawing/2014/main" id="{83A0ED45-2015-485D-9548-B8617C52710A}"/>
                    </a:ext>
                  </a:extLst>
                </p:cNvPr>
                <p:cNvSpPr txBox="1"/>
                <p:nvPr/>
              </p:nvSpPr>
              <p:spPr>
                <a:xfrm>
                  <a:off x="6968024" y="1159954"/>
                  <a:ext cx="866963" cy="4322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algn="ctr"/>
                  <a:r>
                    <a:rPr lang="en-GB" sz="1100" b="1" dirty="0">
                      <a:solidFill>
                        <a:srgbClr val="00B05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Technology</a:t>
                  </a:r>
                  <a:endParaRPr sz="1400" b="1" dirty="0">
                    <a:solidFill>
                      <a:srgbClr val="00B05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89;p14">
                  <a:extLst>
                    <a:ext uri="{FF2B5EF4-FFF2-40B4-BE49-F238E27FC236}">
                      <a16:creationId xmlns:a16="http://schemas.microsoft.com/office/drawing/2014/main" id="{469DAC54-AF58-4CDC-982F-4EE3C654B20E}"/>
                    </a:ext>
                  </a:extLst>
                </p:cNvPr>
                <p:cNvSpPr txBox="1"/>
                <p:nvPr/>
              </p:nvSpPr>
              <p:spPr>
                <a:xfrm>
                  <a:off x="4470763" y="5768429"/>
                  <a:ext cx="1399208" cy="2963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algn="ctr"/>
                  <a:r>
                    <a:rPr lang="en-GB" sz="1100" b="1" dirty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Lack of Knowledge</a:t>
                  </a:r>
                  <a:endParaRPr sz="1400" b="1" dirty="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" name="Google Shape;189;p14">
                  <a:extLst>
                    <a:ext uri="{FF2B5EF4-FFF2-40B4-BE49-F238E27FC236}">
                      <a16:creationId xmlns:a16="http://schemas.microsoft.com/office/drawing/2014/main" id="{055E071F-AC9B-46A9-B117-A78EDA5399CD}"/>
                    </a:ext>
                  </a:extLst>
                </p:cNvPr>
                <p:cNvSpPr txBox="1"/>
                <p:nvPr/>
              </p:nvSpPr>
              <p:spPr>
                <a:xfrm>
                  <a:off x="6484257" y="5759693"/>
                  <a:ext cx="1834495" cy="4322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algn="ctr"/>
                  <a:r>
                    <a:rPr lang="en-GB" sz="1100" b="1" dirty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Conservative Attitudes</a:t>
                  </a:r>
                  <a:endParaRPr sz="1400" b="1" dirty="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2117B50-0C8B-45DF-B868-491E5C55C02F}"/>
                  </a:ext>
                </a:extLst>
              </p:cNvPr>
              <p:cNvSpPr/>
              <p:nvPr/>
            </p:nvSpPr>
            <p:spPr>
              <a:xfrm>
                <a:off x="2077647" y="3710804"/>
                <a:ext cx="2214874" cy="263093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2" name="Google Shape;162;p14"/>
            <p:cNvSpPr/>
            <p:nvPr/>
          </p:nvSpPr>
          <p:spPr>
            <a:xfrm>
              <a:off x="130339" y="116632"/>
              <a:ext cx="11854515" cy="6624736"/>
            </a:xfrm>
            <a:prstGeom prst="rect">
              <a:avLst/>
            </a:prstGeom>
            <a:noFill/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4"/>
            <p:cNvSpPr txBox="1"/>
            <p:nvPr/>
          </p:nvSpPr>
          <p:spPr>
            <a:xfrm>
              <a:off x="1599753" y="238058"/>
              <a:ext cx="6134169" cy="31437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n-GB" sz="16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GCSE History Knowledge Organiser: Renaissance Medicine, 1500-1700 </a:t>
              </a:r>
              <a:endParaRPr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130339" y="121412"/>
              <a:ext cx="1402212" cy="6624736"/>
            </a:xfrm>
            <a:prstGeom prst="rect">
              <a:avLst/>
            </a:prstGeom>
            <a:noFill/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4"/>
            <p:cNvSpPr txBox="1"/>
            <p:nvPr/>
          </p:nvSpPr>
          <p:spPr>
            <a:xfrm>
              <a:off x="138179" y="174696"/>
              <a:ext cx="1318606" cy="65038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n-GB" sz="1200" b="1" u="sng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Key Dates:</a:t>
              </a:r>
            </a:p>
            <a:p>
              <a:r>
                <a:rPr lang="en-GB" sz="12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1470s – The printing press arrives in Britain</a:t>
              </a:r>
            </a:p>
            <a:p>
              <a:endParaRPr lang="en-GB" sz="1200" dirty="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  <a:p>
              <a:r>
                <a:rPr lang="en-GB" sz="12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1543 – Vesalius publishes </a:t>
              </a:r>
              <a:r>
                <a:rPr lang="en-GB" sz="1200" i="1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Fabric of the Human Body</a:t>
              </a:r>
            </a:p>
            <a:p>
              <a:endParaRPr lang="en-GB" sz="1200" i="1" dirty="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  <a:p>
              <a:r>
                <a:rPr lang="en-GB" sz="12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1628 – William Harvey publishes his work on the circulatory system</a:t>
              </a:r>
            </a:p>
            <a:p>
              <a:endParaRPr lang="en-GB" sz="1200" dirty="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  <a:p>
              <a:r>
                <a:rPr lang="en-GB" sz="12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1660 – The Royal Society is founded</a:t>
              </a:r>
            </a:p>
            <a:p>
              <a:endParaRPr lang="en-GB" sz="1200" dirty="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  <a:p>
              <a:r>
                <a:rPr lang="en-GB" sz="12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1665 – The Great Plague in London</a:t>
              </a:r>
            </a:p>
            <a:p>
              <a:endParaRPr lang="en-GB" sz="1200" dirty="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  <a:p>
              <a:r>
                <a:rPr lang="en-GB" sz="1200" dirty="0">
                  <a:solidFill>
                    <a:schemeClr val="dk1"/>
                  </a:solidFill>
                  <a:cs typeface="Calibri"/>
                  <a:sym typeface="Calibri"/>
                </a:rPr>
                <a:t>1676 - Thomas Sydenham publishes </a:t>
              </a:r>
              <a:r>
                <a:rPr lang="en-GB" sz="1200" i="1" dirty="0" err="1">
                  <a:solidFill>
                    <a:schemeClr val="dk1"/>
                  </a:solidFill>
                  <a:cs typeface="Calibri"/>
                  <a:sym typeface="Calibri"/>
                </a:rPr>
                <a:t>Observationes</a:t>
              </a:r>
              <a:r>
                <a:rPr lang="en-GB" sz="1200" i="1" dirty="0">
                  <a:solidFill>
                    <a:schemeClr val="dk1"/>
                  </a:solidFill>
                  <a:cs typeface="Calibri"/>
                  <a:sym typeface="Calibri"/>
                </a:rPr>
                <a:t> </a:t>
              </a:r>
              <a:r>
                <a:rPr lang="en-GB" sz="1200" i="1" dirty="0" err="1">
                  <a:solidFill>
                    <a:schemeClr val="dk1"/>
                  </a:solidFill>
                  <a:cs typeface="Calibri"/>
                  <a:sym typeface="Calibri"/>
                </a:rPr>
                <a:t>Medicae</a:t>
              </a:r>
              <a:endParaRPr lang="en-GB" sz="1200" i="1" dirty="0">
                <a:solidFill>
                  <a:schemeClr val="dk1"/>
                </a:solidFill>
                <a:cs typeface="Calibri"/>
                <a:sym typeface="Calibri"/>
              </a:endParaRPr>
            </a:p>
            <a:p>
              <a:endParaRPr lang="en-GB" sz="1200" i="1" dirty="0">
                <a:solidFill>
                  <a:schemeClr val="dk1"/>
                </a:solidFill>
                <a:cs typeface="Calibri"/>
                <a:sym typeface="Calibri"/>
              </a:endParaRPr>
            </a:p>
            <a:p>
              <a:r>
                <a:rPr lang="en-GB" sz="1200" dirty="0">
                  <a:solidFill>
                    <a:schemeClr val="dk1"/>
                  </a:solidFill>
                  <a:cs typeface="Calibri"/>
                  <a:sym typeface="Calibri"/>
                </a:rPr>
                <a:t>1683 - Anton van Leeuwenhoek discovers bacteria but nobody realises their significance</a:t>
              </a:r>
            </a:p>
            <a:p>
              <a:endParaRPr lang="en-GB" sz="1200" i="1" dirty="0">
                <a:solidFill>
                  <a:schemeClr val="dk1"/>
                </a:solidFill>
                <a:cs typeface="Calibri"/>
                <a:sym typeface="Calibri"/>
              </a:endParaRPr>
            </a:p>
          </p:txBody>
        </p:sp>
        <p:pic>
          <p:nvPicPr>
            <p:cNvPr id="66" name="Picture 4" descr="Image result for vesalius">
              <a:extLst>
                <a:ext uri="{FF2B5EF4-FFF2-40B4-BE49-F238E27FC236}">
                  <a16:creationId xmlns:a16="http://schemas.microsoft.com/office/drawing/2014/main" id="{67BB018B-D485-44A3-92FF-FCDA8391D0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8041" y="1667986"/>
              <a:ext cx="456707" cy="5139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6" descr="Image result for thomas sydenham">
              <a:extLst>
                <a:ext uri="{FF2B5EF4-FFF2-40B4-BE49-F238E27FC236}">
                  <a16:creationId xmlns:a16="http://schemas.microsoft.com/office/drawing/2014/main" id="{20E6E481-5917-47B1-8760-5A8EC2CCA0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8838" y="2912615"/>
              <a:ext cx="438861" cy="5939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8" descr="Related image">
              <a:extLst>
                <a:ext uri="{FF2B5EF4-FFF2-40B4-BE49-F238E27FC236}">
                  <a16:creationId xmlns:a16="http://schemas.microsoft.com/office/drawing/2014/main" id="{FE8D9CC9-D961-41AC-9CD8-58ADFCB224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089" y="2262368"/>
              <a:ext cx="482610" cy="5697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6" descr="Image result for surgery knife clipart">
              <a:extLst>
                <a:ext uri="{FF2B5EF4-FFF2-40B4-BE49-F238E27FC236}">
                  <a16:creationId xmlns:a16="http://schemas.microsoft.com/office/drawing/2014/main" id="{BD2AF7FE-20FA-46AA-8E9F-117BA6C158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718"/>
            <a:stretch/>
          </p:blipFill>
          <p:spPr bwMode="auto">
            <a:xfrm>
              <a:off x="3834359" y="1614811"/>
              <a:ext cx="476756" cy="434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20" descr="Image result for crown clipart">
              <a:extLst>
                <a:ext uri="{FF2B5EF4-FFF2-40B4-BE49-F238E27FC236}">
                  <a16:creationId xmlns:a16="http://schemas.microsoft.com/office/drawing/2014/main" id="{17D7A16C-2F6B-4949-9462-F785CB6A66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7428" y="2298630"/>
              <a:ext cx="483085" cy="483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4" descr="Image result for atomic clipart">
              <a:extLst>
                <a:ext uri="{FF2B5EF4-FFF2-40B4-BE49-F238E27FC236}">
                  <a16:creationId xmlns:a16="http://schemas.microsoft.com/office/drawing/2014/main" id="{2173CAEE-3B67-478B-800E-222E9DA74B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4912" y="3001526"/>
              <a:ext cx="458031" cy="432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10" descr="Image result for printing press clipart">
              <a:extLst>
                <a:ext uri="{FF2B5EF4-FFF2-40B4-BE49-F238E27FC236}">
                  <a16:creationId xmlns:a16="http://schemas.microsoft.com/office/drawing/2014/main" id="{86ABEE05-2EA7-46C0-B1A8-E91D64FDC1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3229" y="1737787"/>
              <a:ext cx="563649" cy="622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12" descr="Image result for water pumps clipart">
              <a:extLst>
                <a:ext uri="{FF2B5EF4-FFF2-40B4-BE49-F238E27FC236}">
                  <a16:creationId xmlns:a16="http://schemas.microsoft.com/office/drawing/2014/main" id="{DBBBD698-0A81-4F4D-B860-E6C295778E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2264" y="2532569"/>
              <a:ext cx="622594" cy="622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Google Shape;201;p14">
              <a:extLst>
                <a:ext uri="{FF2B5EF4-FFF2-40B4-BE49-F238E27FC236}">
                  <a16:creationId xmlns:a16="http://schemas.microsoft.com/office/drawing/2014/main" id="{9F6C156B-F9F0-4EED-9693-731C3CC504BA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698438" y="766723"/>
              <a:ext cx="432255" cy="3434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Picture 2" descr="Image result for technology clipart">
              <a:extLst>
                <a:ext uri="{FF2B5EF4-FFF2-40B4-BE49-F238E27FC236}">
                  <a16:creationId xmlns:a16="http://schemas.microsoft.com/office/drawing/2014/main" id="{F8E6DA33-73BF-4AAA-963A-C6CEF7515B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3139" y="663728"/>
              <a:ext cx="376732" cy="401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10" descr="Image result for thinking bubble clipart">
              <a:extLst>
                <a:ext uri="{FF2B5EF4-FFF2-40B4-BE49-F238E27FC236}">
                  <a16:creationId xmlns:a16="http://schemas.microsoft.com/office/drawing/2014/main" id="{082E424F-7862-4C60-8992-213569559E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2943" y="693422"/>
              <a:ext cx="389510" cy="40184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18" descr="Related image">
              <a:extLst>
                <a:ext uri="{FF2B5EF4-FFF2-40B4-BE49-F238E27FC236}">
                  <a16:creationId xmlns:a16="http://schemas.microsoft.com/office/drawing/2014/main" id="{B55542B3-FD68-47CA-8AF9-F644D2ABF7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7582" y="6194272"/>
              <a:ext cx="391165" cy="391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10" descr="Image result for thinking bubble clipart">
              <a:extLst>
                <a:ext uri="{FF2B5EF4-FFF2-40B4-BE49-F238E27FC236}">
                  <a16:creationId xmlns:a16="http://schemas.microsoft.com/office/drawing/2014/main" id="{31DFBE95-C0E4-4D9F-BB38-0A00CDCCDA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665" y="6229604"/>
              <a:ext cx="389510" cy="40184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01169BE8-EA3D-4E76-A4FA-FD2D277C2AE7}"/>
                </a:ext>
              </a:extLst>
            </p:cNvPr>
            <p:cNvGrpSpPr/>
            <p:nvPr/>
          </p:nvGrpSpPr>
          <p:grpSpPr>
            <a:xfrm>
              <a:off x="6174846" y="4280927"/>
              <a:ext cx="732764" cy="704497"/>
              <a:chOff x="8976229" y="3602448"/>
              <a:chExt cx="822444" cy="833356"/>
            </a:xfrm>
          </p:grpSpPr>
          <p:pic>
            <p:nvPicPr>
              <p:cNvPr id="104" name="Picture 4" descr="Image result for galen">
                <a:extLst>
                  <a:ext uri="{FF2B5EF4-FFF2-40B4-BE49-F238E27FC236}">
                    <a16:creationId xmlns:a16="http://schemas.microsoft.com/office/drawing/2014/main" id="{48DB268F-CA44-4535-82DF-9B2853514F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77599" y="3703044"/>
                <a:ext cx="521074" cy="732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26" descr="Image result for heart clipart">
                <a:extLst>
                  <a:ext uri="{FF2B5EF4-FFF2-40B4-BE49-F238E27FC236}">
                    <a16:creationId xmlns:a16="http://schemas.microsoft.com/office/drawing/2014/main" id="{F799551E-0B26-4366-8897-B870383F6A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76229" y="3602448"/>
                <a:ext cx="457200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3" name="Picture 2" descr="Image result for smelly clipart">
              <a:extLst>
                <a:ext uri="{FF2B5EF4-FFF2-40B4-BE49-F238E27FC236}">
                  <a16:creationId xmlns:a16="http://schemas.microsoft.com/office/drawing/2014/main" id="{EA20B94C-52A1-4F25-BEE2-C53BE25CF6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79" t="7201" r="28357" b="5220"/>
            <a:stretch/>
          </p:blipFill>
          <p:spPr bwMode="auto">
            <a:xfrm>
              <a:off x="3550723" y="5141487"/>
              <a:ext cx="392637" cy="79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5AE3E9E0-36D6-49F3-9558-AA8D1E80D49F}"/>
                </a:ext>
              </a:extLst>
            </p:cNvPr>
            <p:cNvGrpSpPr/>
            <p:nvPr/>
          </p:nvGrpSpPr>
          <p:grpSpPr>
            <a:xfrm>
              <a:off x="3288136" y="3814100"/>
              <a:ext cx="1236189" cy="704496"/>
              <a:chOff x="2060040" y="834701"/>
              <a:chExt cx="1634543" cy="946695"/>
            </a:xfrm>
          </p:grpSpPr>
          <p:pic>
            <p:nvPicPr>
              <p:cNvPr id="85" name="Picture 32" descr="Image result for God clipart">
                <a:extLst>
                  <a:ext uri="{FF2B5EF4-FFF2-40B4-BE49-F238E27FC236}">
                    <a16:creationId xmlns:a16="http://schemas.microsoft.com/office/drawing/2014/main" id="{10218841-D13E-4E4D-A9CE-F439B5E236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0040" y="911966"/>
                <a:ext cx="904320" cy="8308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34" descr="Image result for sickness clipart">
                <a:extLst>
                  <a:ext uri="{FF2B5EF4-FFF2-40B4-BE49-F238E27FC236}">
                    <a16:creationId xmlns:a16="http://schemas.microsoft.com/office/drawing/2014/main" id="{159FF86F-13A2-4C5F-8EA8-28D78AA5EA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999" t="3354" r="36203" b="75499"/>
              <a:stretch/>
            </p:blipFill>
            <p:spPr bwMode="auto">
              <a:xfrm>
                <a:off x="3103190" y="834701"/>
                <a:ext cx="591393" cy="946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C350E000-1699-469D-819D-C8FB89655CE5}"/>
                  </a:ext>
                </a:extLst>
              </p:cNvPr>
              <p:cNvSpPr/>
              <p:nvPr/>
            </p:nvSpPr>
            <p:spPr>
              <a:xfrm>
                <a:off x="2837165" y="1054051"/>
                <a:ext cx="338554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=</a:t>
                </a:r>
              </a:p>
            </p:txBody>
          </p:sp>
        </p:grpSp>
        <p:pic>
          <p:nvPicPr>
            <p:cNvPr id="98" name="Picture 4" descr="Image result for four humours clipart">
              <a:extLst>
                <a:ext uri="{FF2B5EF4-FFF2-40B4-BE49-F238E27FC236}">
                  <a16:creationId xmlns:a16="http://schemas.microsoft.com/office/drawing/2014/main" id="{CFDBE34D-A819-4F4A-8B35-5F520DED6D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675" y="4531132"/>
              <a:ext cx="652175" cy="653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3A5A8B-0E50-4A9E-A27F-1A135265804B}"/>
                </a:ext>
              </a:extLst>
            </p:cNvPr>
            <p:cNvSpPr txBox="1"/>
            <p:nvPr/>
          </p:nvSpPr>
          <p:spPr>
            <a:xfrm>
              <a:off x="2077647" y="1628964"/>
              <a:ext cx="7553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Andreas Vesalius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95E11C6-267C-4AA6-8CA0-D64991A60396}"/>
                </a:ext>
              </a:extLst>
            </p:cNvPr>
            <p:cNvSpPr txBox="1"/>
            <p:nvPr/>
          </p:nvSpPr>
          <p:spPr>
            <a:xfrm>
              <a:off x="2103398" y="2401672"/>
              <a:ext cx="7553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William Harvey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B41A6C9-06FC-4B11-87C1-BF4967E89499}"/>
                </a:ext>
              </a:extLst>
            </p:cNvPr>
            <p:cNvSpPr txBox="1"/>
            <p:nvPr/>
          </p:nvSpPr>
          <p:spPr>
            <a:xfrm>
              <a:off x="2130047" y="3033029"/>
              <a:ext cx="10485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Thomas Sydenham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C7CA679-0735-4C75-9532-9E0EDBD39BF8}"/>
                </a:ext>
              </a:extLst>
            </p:cNvPr>
            <p:cNvSpPr txBox="1"/>
            <p:nvPr/>
          </p:nvSpPr>
          <p:spPr>
            <a:xfrm>
              <a:off x="4322279" y="1603369"/>
              <a:ext cx="920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Public dissections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E63D14E-71A2-4FEA-A570-2E972EC6CEE9}"/>
                </a:ext>
              </a:extLst>
            </p:cNvPr>
            <p:cNvSpPr txBox="1"/>
            <p:nvPr/>
          </p:nvSpPr>
          <p:spPr>
            <a:xfrm>
              <a:off x="4680513" y="2262368"/>
              <a:ext cx="920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Royal Society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8C95579-A58A-48FE-B60A-A8466B2E9FB1}"/>
                </a:ext>
              </a:extLst>
            </p:cNvPr>
            <p:cNvSpPr txBox="1"/>
            <p:nvPr/>
          </p:nvSpPr>
          <p:spPr>
            <a:xfrm>
              <a:off x="5034270" y="2994018"/>
              <a:ext cx="920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Scientific Method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0DF99E3-A2C1-4F1C-9C2F-142E2F1F559F}"/>
                </a:ext>
              </a:extLst>
            </p:cNvPr>
            <p:cNvSpPr txBox="1"/>
            <p:nvPr/>
          </p:nvSpPr>
          <p:spPr>
            <a:xfrm>
              <a:off x="6865449" y="2262368"/>
              <a:ext cx="920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Mechanical Pumps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5E38109-EE2A-4184-88F5-086CD76C78EC}"/>
                </a:ext>
              </a:extLst>
            </p:cNvPr>
            <p:cNvSpPr txBox="1"/>
            <p:nvPr/>
          </p:nvSpPr>
          <p:spPr>
            <a:xfrm>
              <a:off x="6476878" y="1561295"/>
              <a:ext cx="920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Printing Press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93A19AE-6801-4597-A40F-E05AD9F32397}"/>
                </a:ext>
              </a:extLst>
            </p:cNvPr>
            <p:cNvSpPr txBox="1"/>
            <p:nvPr/>
          </p:nvSpPr>
          <p:spPr>
            <a:xfrm>
              <a:off x="4745657" y="3802884"/>
              <a:ext cx="11675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God’s Punishment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999BBEE-1249-4215-AF91-824985742A41}"/>
                </a:ext>
              </a:extLst>
            </p:cNvPr>
            <p:cNvSpPr txBox="1"/>
            <p:nvPr/>
          </p:nvSpPr>
          <p:spPr>
            <a:xfrm>
              <a:off x="4491873" y="4521281"/>
              <a:ext cx="920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Four Humours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7D3A2C6-7E64-4F93-9A3F-AC81845A2218}"/>
                </a:ext>
              </a:extLst>
            </p:cNvPr>
            <p:cNvSpPr txBox="1"/>
            <p:nvPr/>
          </p:nvSpPr>
          <p:spPr>
            <a:xfrm>
              <a:off x="4131913" y="5254631"/>
              <a:ext cx="9205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Miasma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935A946-7FFE-40FD-BF7A-8DC119CD0CC6}"/>
                </a:ext>
              </a:extLst>
            </p:cNvPr>
            <p:cNvSpPr txBox="1"/>
            <p:nvPr/>
          </p:nvSpPr>
          <p:spPr>
            <a:xfrm>
              <a:off x="6622595" y="3816730"/>
              <a:ext cx="1406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Continuing respect for Galen’s ideas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14D968C-2522-421D-931C-97B5B190869C}"/>
                </a:ext>
              </a:extLst>
            </p:cNvPr>
            <p:cNvSpPr txBox="1"/>
            <p:nvPr/>
          </p:nvSpPr>
          <p:spPr>
            <a:xfrm>
              <a:off x="6139490" y="5173326"/>
              <a:ext cx="1406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Influence of the Church</a:t>
              </a:r>
            </a:p>
          </p:txBody>
        </p:sp>
        <p:pic>
          <p:nvPicPr>
            <p:cNvPr id="76" name="Picture 8" descr="Image result for cross + clipart">
              <a:extLst>
                <a:ext uri="{FF2B5EF4-FFF2-40B4-BE49-F238E27FC236}">
                  <a16:creationId xmlns:a16="http://schemas.microsoft.com/office/drawing/2014/main" id="{06C9139D-5386-416B-914C-6744CCFB25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8837" y="4978778"/>
              <a:ext cx="407347" cy="59891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D3EE112-6CC5-425D-9E63-CEBAEFEB91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91670" y="3729913"/>
              <a:ext cx="932804" cy="187264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BBD32E4-1928-40A7-A506-84242DF69AF0}"/>
                </a:ext>
              </a:extLst>
            </p:cNvPr>
            <p:cNvSpPr/>
            <p:nvPr/>
          </p:nvSpPr>
          <p:spPr>
            <a:xfrm>
              <a:off x="1598942" y="5668609"/>
              <a:ext cx="1783347" cy="628043"/>
            </a:xfrm>
            <a:prstGeom prst="round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1200" b="1" dirty="0">
                  <a:solidFill>
                    <a:srgbClr val="FF0000"/>
                  </a:solidFill>
                </a:rPr>
                <a:t>Anatomical discoveries did not further understanding of causes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01787C7F-4B85-45F5-AAA9-1F46BB434635}"/>
                </a:ext>
              </a:extLst>
            </p:cNvPr>
            <p:cNvCxnSpPr>
              <a:cxnSpLocks/>
            </p:cNvCxnSpPr>
            <p:nvPr/>
          </p:nvCxnSpPr>
          <p:spPr>
            <a:xfrm>
              <a:off x="2216717" y="4324573"/>
              <a:ext cx="842991" cy="1794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DEFA4876-C1D7-48E0-8EA1-416EEB0039BE}"/>
                </a:ext>
              </a:extLst>
            </p:cNvPr>
            <p:cNvCxnSpPr>
              <a:cxnSpLocks/>
            </p:cNvCxnSpPr>
            <p:nvPr/>
          </p:nvCxnSpPr>
          <p:spPr>
            <a:xfrm>
              <a:off x="2216717" y="4956290"/>
              <a:ext cx="542295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9218" name="Picture 2" descr="Image result for human heart clipart">
              <a:extLst>
                <a:ext uri="{FF2B5EF4-FFF2-40B4-BE49-F238E27FC236}">
                  <a16:creationId xmlns:a16="http://schemas.microsoft.com/office/drawing/2014/main" id="{EDAF4CAC-1B4A-4E5E-B348-3262312A9D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2859" y="4655150"/>
              <a:ext cx="565725" cy="565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2" name="Picture 6" descr="Image result for muscle men vesalius clipart">
              <a:extLst>
                <a:ext uri="{FF2B5EF4-FFF2-40B4-BE49-F238E27FC236}">
                  <a16:creationId xmlns:a16="http://schemas.microsoft.com/office/drawing/2014/main" id="{5E4BFCF8-C5A5-48D1-A48F-91626C9A7A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28"/>
            <a:stretch/>
          </p:blipFill>
          <p:spPr bwMode="auto">
            <a:xfrm>
              <a:off x="1635911" y="3767086"/>
              <a:ext cx="430336" cy="764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0719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1878C4C-22E6-43F9-BC61-1A473C6A2DCB}"/>
              </a:ext>
            </a:extLst>
          </p:cNvPr>
          <p:cNvGrpSpPr/>
          <p:nvPr/>
        </p:nvGrpSpPr>
        <p:grpSpPr>
          <a:xfrm>
            <a:off x="116217" y="116632"/>
            <a:ext cx="11873547" cy="6687579"/>
            <a:chOff x="116217" y="116632"/>
            <a:chExt cx="11873547" cy="6687579"/>
          </a:xfrm>
        </p:grpSpPr>
        <p:sp>
          <p:nvSpPr>
            <p:cNvPr id="162" name="Google Shape;162;p14"/>
            <p:cNvSpPr/>
            <p:nvPr/>
          </p:nvSpPr>
          <p:spPr>
            <a:xfrm>
              <a:off x="130339" y="116632"/>
              <a:ext cx="11854515" cy="6624736"/>
            </a:xfrm>
            <a:prstGeom prst="rect">
              <a:avLst/>
            </a:prstGeom>
            <a:noFill/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130339" y="121412"/>
              <a:ext cx="1312312" cy="6624736"/>
            </a:xfrm>
            <a:prstGeom prst="rect">
              <a:avLst/>
            </a:prstGeom>
            <a:noFill/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4"/>
            <p:cNvSpPr txBox="1"/>
            <p:nvPr/>
          </p:nvSpPr>
          <p:spPr>
            <a:xfrm>
              <a:off x="116217" y="179476"/>
              <a:ext cx="1372771" cy="662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n-GB" sz="1100" b="1" u="sng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Keywords:</a:t>
              </a:r>
              <a:endParaRPr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-GB" sz="11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Miasma:</a:t>
              </a:r>
            </a:p>
            <a:p>
              <a:r>
                <a:rPr lang="en-GB" sz="1100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Bad air that was believed to cause sickness</a:t>
              </a:r>
            </a:p>
            <a:p>
              <a:endParaRPr lang="en-GB" sz="1100" b="1" dirty="0">
                <a:solidFill>
                  <a:schemeClr val="dk1"/>
                </a:solidFill>
                <a:cs typeface="Calibri"/>
                <a:sym typeface="Calibri"/>
              </a:endParaRPr>
            </a:p>
            <a:p>
              <a:r>
                <a:rPr lang="en-GB" sz="1100" b="1" dirty="0">
                  <a:solidFill>
                    <a:schemeClr val="dk1"/>
                  </a:solidFill>
                  <a:cs typeface="Calibri"/>
                  <a:sym typeface="Calibri"/>
                </a:rPr>
                <a:t>Four Humours:</a:t>
              </a:r>
            </a:p>
            <a:p>
              <a:r>
                <a:rPr lang="en-GB" sz="1100" dirty="0">
                  <a:solidFill>
                    <a:schemeClr val="dk1"/>
                  </a:solidFill>
                  <a:cs typeface="Calibri"/>
                  <a:sym typeface="Calibri"/>
                </a:rPr>
                <a:t>The theory that imbalanced humours caused sickness</a:t>
              </a:r>
            </a:p>
            <a:p>
              <a:endParaRPr lang="en-GB" sz="1100" b="1" dirty="0">
                <a:solidFill>
                  <a:schemeClr val="dk1"/>
                </a:solidFill>
                <a:cs typeface="Calibri"/>
                <a:sym typeface="Calibri"/>
              </a:endParaRPr>
            </a:p>
            <a:p>
              <a:r>
                <a:rPr lang="en-GB" sz="1100" b="1" dirty="0">
                  <a:solidFill>
                    <a:schemeClr val="dk1"/>
                  </a:solidFill>
                  <a:cs typeface="Calibri"/>
                  <a:sym typeface="Calibri"/>
                </a:rPr>
                <a:t>God’s Punishment:</a:t>
              </a:r>
            </a:p>
            <a:p>
              <a:r>
                <a:rPr lang="en-GB" sz="1100" dirty="0">
                  <a:solidFill>
                    <a:schemeClr val="dk1"/>
                  </a:solidFill>
                  <a:cs typeface="Calibri"/>
                  <a:sym typeface="Calibri"/>
                </a:rPr>
                <a:t>The belief that people became sick because God punished them for their sins</a:t>
              </a:r>
            </a:p>
            <a:p>
              <a:endParaRPr lang="en-GB" sz="1100" dirty="0">
                <a:solidFill>
                  <a:schemeClr val="dk1"/>
                </a:solidFill>
                <a:cs typeface="Calibri"/>
                <a:sym typeface="Calibri"/>
              </a:endParaRPr>
            </a:p>
            <a:p>
              <a:r>
                <a:rPr lang="en-GB" sz="1100" b="1" dirty="0">
                  <a:solidFill>
                    <a:schemeClr val="dk1"/>
                  </a:solidFill>
                  <a:cs typeface="Calibri"/>
                  <a:sym typeface="Calibri"/>
                </a:rPr>
                <a:t>Phlebotomy: </a:t>
              </a:r>
              <a:br>
                <a:rPr lang="en-GB" sz="1100" dirty="0">
                  <a:solidFill>
                    <a:schemeClr val="dk1"/>
                  </a:solidFill>
                  <a:cs typeface="Calibri"/>
                  <a:sym typeface="Calibri"/>
                </a:rPr>
              </a:br>
              <a:r>
                <a:rPr lang="en-GB" sz="1100" dirty="0">
                  <a:solidFill>
                    <a:schemeClr val="dk1"/>
                  </a:solidFill>
                  <a:cs typeface="Calibri"/>
                  <a:sym typeface="Calibri"/>
                </a:rPr>
                <a:t>Bleeding a patient whose humours are unbalanced</a:t>
              </a:r>
            </a:p>
            <a:p>
              <a:endParaRPr lang="en-GB" sz="1100" b="1" dirty="0">
                <a:solidFill>
                  <a:schemeClr val="dk1"/>
                </a:solidFill>
                <a:cs typeface="Calibri"/>
                <a:sym typeface="Calibri"/>
              </a:endParaRPr>
            </a:p>
            <a:p>
              <a:r>
                <a:rPr lang="en-GB" sz="1100" b="1" dirty="0" err="1">
                  <a:solidFill>
                    <a:schemeClr val="dk1"/>
                  </a:solidFill>
                  <a:cs typeface="Calibri"/>
                  <a:sym typeface="Calibri"/>
                </a:rPr>
                <a:t>Rakers</a:t>
              </a:r>
              <a:r>
                <a:rPr lang="en-GB" sz="1100" b="1" dirty="0">
                  <a:solidFill>
                    <a:schemeClr val="dk1"/>
                  </a:solidFill>
                  <a:cs typeface="Calibri"/>
                  <a:sym typeface="Calibri"/>
                </a:rPr>
                <a:t>:</a:t>
              </a:r>
            </a:p>
            <a:p>
              <a:r>
                <a:rPr lang="en-GB" sz="1100" dirty="0">
                  <a:solidFill>
                    <a:schemeClr val="dk1"/>
                  </a:solidFill>
                  <a:cs typeface="Calibri"/>
                  <a:sym typeface="Calibri"/>
                </a:rPr>
                <a:t>People paid to sweep towns’ streets</a:t>
              </a:r>
            </a:p>
            <a:p>
              <a:endParaRPr lang="en-GB" sz="1100" dirty="0">
                <a:solidFill>
                  <a:schemeClr val="dk1"/>
                </a:solidFill>
                <a:cs typeface="Calibri"/>
                <a:sym typeface="Calibri"/>
              </a:endParaRPr>
            </a:p>
            <a:p>
              <a:r>
                <a:rPr lang="en-GB" sz="1100" b="1" dirty="0">
                  <a:solidFill>
                    <a:schemeClr val="dk1"/>
                  </a:solidFill>
                  <a:cs typeface="Calibri"/>
                  <a:sym typeface="Calibri"/>
                </a:rPr>
                <a:t>Plague Doctor</a:t>
              </a:r>
              <a:br>
                <a:rPr lang="en-GB" sz="1100" b="1" dirty="0">
                  <a:solidFill>
                    <a:schemeClr val="dk1"/>
                  </a:solidFill>
                  <a:cs typeface="Calibri"/>
                  <a:sym typeface="Calibri"/>
                </a:rPr>
              </a:br>
              <a:r>
                <a:rPr lang="en-GB" sz="1100" dirty="0">
                  <a:solidFill>
                    <a:schemeClr val="dk1"/>
                  </a:solidFill>
                  <a:cs typeface="Calibri"/>
                  <a:sym typeface="Calibri"/>
                </a:rPr>
                <a:t>Doctors who specialised in the plague. Their ‘beaks’ were stuffed with lavender</a:t>
              </a:r>
              <a:endParaRPr lang="en-GB" sz="1100" b="1" dirty="0">
                <a:solidFill>
                  <a:schemeClr val="dk1"/>
                </a:solidFill>
                <a:cs typeface="Calibri"/>
                <a:sym typeface="Calibri"/>
              </a:endParaRPr>
            </a:p>
            <a:p>
              <a:endParaRPr lang="en-GB" sz="1100" b="1" dirty="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  <a:p>
              <a:endParaRPr lang="en-GB" sz="1200" dirty="0"/>
            </a:p>
          </p:txBody>
        </p:sp>
        <p:sp>
          <p:nvSpPr>
            <p:cNvPr id="166" name="Google Shape;166;p14"/>
            <p:cNvSpPr txBox="1"/>
            <p:nvPr/>
          </p:nvSpPr>
          <p:spPr>
            <a:xfrm>
              <a:off x="5447434" y="808798"/>
              <a:ext cx="1800200" cy="912355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FEATURES OF RENAISSANCE MEDICINE</a:t>
              </a:r>
              <a:endParaRPr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10837499" y="2539248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10796024" y="3841957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0" name="Google Shape;190;p14"/>
            <p:cNvCxnSpPr>
              <a:cxnSpLocks/>
              <a:stCxn id="191" idx="0"/>
              <a:endCxn id="183" idx="3"/>
            </p:cNvCxnSpPr>
            <p:nvPr/>
          </p:nvCxnSpPr>
          <p:spPr>
            <a:xfrm flipV="1">
              <a:off x="10113666" y="3995614"/>
              <a:ext cx="710039" cy="73972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1" name="Google Shape;191;p14"/>
            <p:cNvSpPr/>
            <p:nvPr/>
          </p:nvSpPr>
          <p:spPr>
            <a:xfrm>
              <a:off x="10019155" y="4735334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6" name="Google Shape;196;p14"/>
            <p:cNvCxnSpPr>
              <a:cxnSpLocks/>
              <a:stCxn id="197" idx="1"/>
              <a:endCxn id="183" idx="5"/>
            </p:cNvCxnSpPr>
            <p:nvPr/>
          </p:nvCxnSpPr>
          <p:spPr>
            <a:xfrm flipH="1" flipV="1">
              <a:off x="10957364" y="3995614"/>
              <a:ext cx="547336" cy="766083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7" name="Google Shape;197;p14"/>
            <p:cNvSpPr/>
            <p:nvPr/>
          </p:nvSpPr>
          <p:spPr>
            <a:xfrm>
              <a:off x="11477019" y="4735334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9" name="Google Shape;199;p14"/>
            <p:cNvCxnSpPr>
              <a:cxnSpLocks/>
              <a:endCxn id="166" idx="2"/>
            </p:cNvCxnSpPr>
            <p:nvPr/>
          </p:nvCxnSpPr>
          <p:spPr>
            <a:xfrm flipH="1" flipV="1">
              <a:off x="6347534" y="1721153"/>
              <a:ext cx="8375" cy="54874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0" name="Google Shape;200;p14"/>
            <p:cNvSpPr/>
            <p:nvPr/>
          </p:nvSpPr>
          <p:spPr>
            <a:xfrm>
              <a:off x="6261398" y="2561481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C3818BA-18D5-4624-8FBF-9FA778EF2951}"/>
                </a:ext>
              </a:extLst>
            </p:cNvPr>
            <p:cNvGrpSpPr/>
            <p:nvPr/>
          </p:nvGrpSpPr>
          <p:grpSpPr>
            <a:xfrm>
              <a:off x="2789650" y="2245806"/>
              <a:ext cx="8161888" cy="385975"/>
              <a:chOff x="4871554" y="5049341"/>
              <a:chExt cx="5503413" cy="440406"/>
            </a:xfrm>
          </p:grpSpPr>
          <p:cxnSp>
            <p:nvCxnSpPr>
              <p:cNvPr id="202" name="Google Shape;202;p14"/>
              <p:cNvCxnSpPr>
                <a:cxnSpLocks/>
              </p:cNvCxnSpPr>
              <p:nvPr/>
            </p:nvCxnSpPr>
            <p:spPr>
              <a:xfrm>
                <a:off x="4871554" y="5076825"/>
                <a:ext cx="5503413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3" name="Google Shape;203;p14"/>
              <p:cNvCxnSpPr/>
              <p:nvPr/>
            </p:nvCxnSpPr>
            <p:spPr>
              <a:xfrm rot="10800000">
                <a:off x="4871555" y="5049341"/>
                <a:ext cx="0" cy="440406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6" name="Google Shape;206;p14"/>
              <p:cNvCxnSpPr>
                <a:cxnSpLocks/>
              </p:cNvCxnSpPr>
              <p:nvPr/>
            </p:nvCxnSpPr>
            <p:spPr>
              <a:xfrm flipV="1">
                <a:off x="7276219" y="5076825"/>
                <a:ext cx="0" cy="314862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9" name="Google Shape;209;p14"/>
              <p:cNvCxnSpPr/>
              <p:nvPr/>
            </p:nvCxnSpPr>
            <p:spPr>
              <a:xfrm rot="10800000">
                <a:off x="10361801" y="5076825"/>
                <a:ext cx="8778" cy="296391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81" name="Google Shape;181;p14"/>
            <p:cNvSpPr txBox="1"/>
            <p:nvPr/>
          </p:nvSpPr>
          <p:spPr>
            <a:xfrm>
              <a:off x="5481069" y="1913201"/>
              <a:ext cx="104641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CAUSES</a:t>
              </a:r>
              <a:endParaRPr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4"/>
            <p:cNvSpPr txBox="1"/>
            <p:nvPr/>
          </p:nvSpPr>
          <p:spPr>
            <a:xfrm>
              <a:off x="7863845" y="4149117"/>
              <a:ext cx="1682216" cy="4322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TREATMENT AND PREVENTION</a:t>
              </a:r>
              <a:endParaRPr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50" name="Picture 2" descr="Image result for smelly clipart">
              <a:extLst>
                <a:ext uri="{FF2B5EF4-FFF2-40B4-BE49-F238E27FC236}">
                  <a16:creationId xmlns:a16="http://schemas.microsoft.com/office/drawing/2014/main" id="{8A408E9A-AFD9-4B36-836B-7E6A2690D8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79" t="7201" r="28357" b="5220"/>
            <a:stretch/>
          </p:blipFill>
          <p:spPr bwMode="auto">
            <a:xfrm>
              <a:off x="2560934" y="2967359"/>
              <a:ext cx="457431" cy="930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452BFBB-4934-4802-9A50-F975314D4120}"/>
                </a:ext>
              </a:extLst>
            </p:cNvPr>
            <p:cNvGrpSpPr/>
            <p:nvPr/>
          </p:nvGrpSpPr>
          <p:grpSpPr>
            <a:xfrm>
              <a:off x="5635814" y="2787713"/>
              <a:ext cx="1440188" cy="841323"/>
              <a:chOff x="2060040" y="834701"/>
              <a:chExt cx="1634543" cy="946695"/>
            </a:xfrm>
          </p:grpSpPr>
          <p:pic>
            <p:nvPicPr>
              <p:cNvPr id="73" name="Picture 32" descr="Image result for God clipart">
                <a:extLst>
                  <a:ext uri="{FF2B5EF4-FFF2-40B4-BE49-F238E27FC236}">
                    <a16:creationId xmlns:a16="http://schemas.microsoft.com/office/drawing/2014/main" id="{7B16F15D-266B-47BA-954B-FD4E3DC28D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0040" y="911966"/>
                <a:ext cx="904320" cy="8308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34" descr="Image result for sickness clipart">
                <a:extLst>
                  <a:ext uri="{FF2B5EF4-FFF2-40B4-BE49-F238E27FC236}">
                    <a16:creationId xmlns:a16="http://schemas.microsoft.com/office/drawing/2014/main" id="{C18BE41B-D7B1-494B-8582-967768C7CF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999" t="3354" r="36203" b="75499"/>
              <a:stretch/>
            </p:blipFill>
            <p:spPr bwMode="auto">
              <a:xfrm>
                <a:off x="3103190" y="834701"/>
                <a:ext cx="591393" cy="946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7EEF9949-2197-4AB0-BB92-79BA7DDF6A0D}"/>
                  </a:ext>
                </a:extLst>
              </p:cNvPr>
              <p:cNvSpPr/>
              <p:nvPr/>
            </p:nvSpPr>
            <p:spPr>
              <a:xfrm>
                <a:off x="2837165" y="1054051"/>
                <a:ext cx="338554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=</a:t>
                </a:r>
              </a:p>
            </p:txBody>
          </p:sp>
        </p:grpSp>
        <p:pic>
          <p:nvPicPr>
            <p:cNvPr id="2052" name="Picture 4" descr="Image result for four humours clipart">
              <a:extLst>
                <a:ext uri="{FF2B5EF4-FFF2-40B4-BE49-F238E27FC236}">
                  <a16:creationId xmlns:a16="http://schemas.microsoft.com/office/drawing/2014/main" id="{4A1331AA-83FE-476D-B47F-B644A91F14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0636" y="2942781"/>
              <a:ext cx="759798" cy="761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" name="Google Shape;200;p14">
              <a:extLst>
                <a:ext uri="{FF2B5EF4-FFF2-40B4-BE49-F238E27FC236}">
                  <a16:creationId xmlns:a16="http://schemas.microsoft.com/office/drawing/2014/main" id="{A613FEEC-D7BE-43B7-AE44-D14853B61B9B}"/>
                </a:ext>
              </a:extLst>
            </p:cNvPr>
            <p:cNvSpPr/>
            <p:nvPr/>
          </p:nvSpPr>
          <p:spPr>
            <a:xfrm>
              <a:off x="2711494" y="2607693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83;p14">
              <a:extLst>
                <a:ext uri="{FF2B5EF4-FFF2-40B4-BE49-F238E27FC236}">
                  <a16:creationId xmlns:a16="http://schemas.microsoft.com/office/drawing/2014/main" id="{4C384896-97C0-490D-B443-331B50B478E0}"/>
                </a:ext>
              </a:extLst>
            </p:cNvPr>
            <p:cNvSpPr/>
            <p:nvPr/>
          </p:nvSpPr>
          <p:spPr>
            <a:xfrm>
              <a:off x="6266873" y="3751947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5" name="Google Shape;190;p14">
              <a:extLst>
                <a:ext uri="{FF2B5EF4-FFF2-40B4-BE49-F238E27FC236}">
                  <a16:creationId xmlns:a16="http://schemas.microsoft.com/office/drawing/2014/main" id="{EB5DE6F4-32A9-453C-BC72-414E01229E2C}"/>
                </a:ext>
              </a:extLst>
            </p:cNvPr>
            <p:cNvCxnSpPr>
              <a:cxnSpLocks/>
              <a:stCxn id="106" idx="7"/>
              <a:endCxn id="104" idx="3"/>
            </p:cNvCxnSpPr>
            <p:nvPr/>
          </p:nvCxnSpPr>
          <p:spPr>
            <a:xfrm flipV="1">
              <a:off x="5198604" y="3905604"/>
              <a:ext cx="1095950" cy="903736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6" name="Google Shape;191;p14">
              <a:extLst>
                <a:ext uri="{FF2B5EF4-FFF2-40B4-BE49-F238E27FC236}">
                  <a16:creationId xmlns:a16="http://schemas.microsoft.com/office/drawing/2014/main" id="{C1474525-2C11-4E3C-84F0-18F14070C6CE}"/>
                </a:ext>
              </a:extLst>
            </p:cNvPr>
            <p:cNvSpPr/>
            <p:nvPr/>
          </p:nvSpPr>
          <p:spPr>
            <a:xfrm>
              <a:off x="5037264" y="4782977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7" name="Google Shape;196;p14">
              <a:extLst>
                <a:ext uri="{FF2B5EF4-FFF2-40B4-BE49-F238E27FC236}">
                  <a16:creationId xmlns:a16="http://schemas.microsoft.com/office/drawing/2014/main" id="{2641FA31-FF89-4667-9764-754BFFF422D9}"/>
                </a:ext>
              </a:extLst>
            </p:cNvPr>
            <p:cNvCxnSpPr>
              <a:cxnSpLocks/>
              <a:stCxn id="108" idx="1"/>
              <a:endCxn id="104" idx="5"/>
            </p:cNvCxnSpPr>
            <p:nvPr/>
          </p:nvCxnSpPr>
          <p:spPr>
            <a:xfrm flipH="1" flipV="1">
              <a:off x="6428213" y="3905604"/>
              <a:ext cx="980294" cy="946103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8" name="Google Shape;197;p14">
              <a:extLst>
                <a:ext uri="{FF2B5EF4-FFF2-40B4-BE49-F238E27FC236}">
                  <a16:creationId xmlns:a16="http://schemas.microsoft.com/office/drawing/2014/main" id="{0428E527-2601-4B3F-8B91-86263973CC55}"/>
                </a:ext>
              </a:extLst>
            </p:cNvPr>
            <p:cNvSpPr/>
            <p:nvPr/>
          </p:nvSpPr>
          <p:spPr>
            <a:xfrm>
              <a:off x="7380826" y="4825344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83;p14">
              <a:extLst>
                <a:ext uri="{FF2B5EF4-FFF2-40B4-BE49-F238E27FC236}">
                  <a16:creationId xmlns:a16="http://schemas.microsoft.com/office/drawing/2014/main" id="{8E75B3C7-25A9-49A4-BB90-87DA690871C7}"/>
                </a:ext>
              </a:extLst>
            </p:cNvPr>
            <p:cNvSpPr/>
            <p:nvPr/>
          </p:nvSpPr>
          <p:spPr>
            <a:xfrm>
              <a:off x="2711494" y="3995614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0" name="Google Shape;190;p14">
              <a:extLst>
                <a:ext uri="{FF2B5EF4-FFF2-40B4-BE49-F238E27FC236}">
                  <a16:creationId xmlns:a16="http://schemas.microsoft.com/office/drawing/2014/main" id="{8785EED2-109A-4E8E-9A73-A7E3C7DE2C9C}"/>
                </a:ext>
              </a:extLst>
            </p:cNvPr>
            <p:cNvCxnSpPr>
              <a:cxnSpLocks/>
              <a:stCxn id="111" idx="0"/>
              <a:endCxn id="109" idx="2"/>
            </p:cNvCxnSpPr>
            <p:nvPr/>
          </p:nvCxnSpPr>
          <p:spPr>
            <a:xfrm flipV="1">
              <a:off x="1787578" y="4085624"/>
              <a:ext cx="923916" cy="69247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1" name="Google Shape;191;p14">
              <a:extLst>
                <a:ext uri="{FF2B5EF4-FFF2-40B4-BE49-F238E27FC236}">
                  <a16:creationId xmlns:a16="http://schemas.microsoft.com/office/drawing/2014/main" id="{BE6BCDCE-5A46-437B-84F4-7BC5765F4795}"/>
                </a:ext>
              </a:extLst>
            </p:cNvPr>
            <p:cNvSpPr/>
            <p:nvPr/>
          </p:nvSpPr>
          <p:spPr>
            <a:xfrm>
              <a:off x="1693067" y="4778102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2" name="Google Shape;196;p14">
              <a:extLst>
                <a:ext uri="{FF2B5EF4-FFF2-40B4-BE49-F238E27FC236}">
                  <a16:creationId xmlns:a16="http://schemas.microsoft.com/office/drawing/2014/main" id="{0770447B-65FE-457D-9F02-7898C3F8690D}"/>
                </a:ext>
              </a:extLst>
            </p:cNvPr>
            <p:cNvCxnSpPr>
              <a:cxnSpLocks/>
              <a:stCxn id="113" idx="1"/>
              <a:endCxn id="109" idx="6"/>
            </p:cNvCxnSpPr>
            <p:nvPr/>
          </p:nvCxnSpPr>
          <p:spPr>
            <a:xfrm flipH="1" flipV="1">
              <a:off x="2900515" y="4085624"/>
              <a:ext cx="836045" cy="719923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3" name="Google Shape;197;p14">
              <a:extLst>
                <a:ext uri="{FF2B5EF4-FFF2-40B4-BE49-F238E27FC236}">
                  <a16:creationId xmlns:a16="http://schemas.microsoft.com/office/drawing/2014/main" id="{72E0574B-F288-4531-9289-D93382FE3DE4}"/>
                </a:ext>
              </a:extLst>
            </p:cNvPr>
            <p:cNvSpPr/>
            <p:nvPr/>
          </p:nvSpPr>
          <p:spPr>
            <a:xfrm>
              <a:off x="3708879" y="4779184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6" name="Picture 34" descr="Image result for sickness clipart">
              <a:extLst>
                <a:ext uri="{FF2B5EF4-FFF2-40B4-BE49-F238E27FC236}">
                  <a16:creationId xmlns:a16="http://schemas.microsoft.com/office/drawing/2014/main" id="{86229FAE-31C1-480B-BE56-EBD82C53E5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99" t="3354" r="36203" b="75499"/>
            <a:stretch/>
          </p:blipFill>
          <p:spPr bwMode="auto">
            <a:xfrm>
              <a:off x="11323965" y="4968424"/>
              <a:ext cx="521074" cy="841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Image result for bleeding clipart black and white">
              <a:extLst>
                <a:ext uri="{FF2B5EF4-FFF2-40B4-BE49-F238E27FC236}">
                  <a16:creationId xmlns:a16="http://schemas.microsoft.com/office/drawing/2014/main" id="{77A58AAE-96D8-46F4-A482-168A0A1AB2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9598" y="5090510"/>
              <a:ext cx="769087" cy="769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Image result for prayer clipart">
              <a:extLst>
                <a:ext uri="{FF2B5EF4-FFF2-40B4-BE49-F238E27FC236}">
                  <a16:creationId xmlns:a16="http://schemas.microsoft.com/office/drawing/2014/main" id="{D3AE6711-D4CA-4AB2-85BF-F7B8C6B081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1502" y="5107516"/>
              <a:ext cx="509567" cy="792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Related image">
              <a:extLst>
                <a:ext uri="{FF2B5EF4-FFF2-40B4-BE49-F238E27FC236}">
                  <a16:creationId xmlns:a16="http://schemas.microsoft.com/office/drawing/2014/main" id="{4EDFD9EC-0AC0-41F0-B059-C20908FF25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5536" y="5118647"/>
              <a:ext cx="1049929" cy="841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6" name="Google Shape;196;p14">
              <a:extLst>
                <a:ext uri="{FF2B5EF4-FFF2-40B4-BE49-F238E27FC236}">
                  <a16:creationId xmlns:a16="http://schemas.microsoft.com/office/drawing/2014/main" id="{4FF33828-B419-4085-AE3F-720D03A8498C}"/>
                </a:ext>
              </a:extLst>
            </p:cNvPr>
            <p:cNvCxnSpPr>
              <a:cxnSpLocks/>
              <a:endCxn id="104" idx="4"/>
            </p:cNvCxnSpPr>
            <p:nvPr/>
          </p:nvCxnSpPr>
          <p:spPr>
            <a:xfrm flipH="1" flipV="1">
              <a:off x="6361384" y="3931967"/>
              <a:ext cx="11794" cy="82973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9" name="Google Shape;197;p14">
              <a:extLst>
                <a:ext uri="{FF2B5EF4-FFF2-40B4-BE49-F238E27FC236}">
                  <a16:creationId xmlns:a16="http://schemas.microsoft.com/office/drawing/2014/main" id="{316F7FE3-C767-478D-95A8-ECB0B928B418}"/>
                </a:ext>
              </a:extLst>
            </p:cNvPr>
            <p:cNvSpPr/>
            <p:nvPr/>
          </p:nvSpPr>
          <p:spPr>
            <a:xfrm>
              <a:off x="6290500" y="4755778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8" name="Google Shape;196;p14">
              <a:extLst>
                <a:ext uri="{FF2B5EF4-FFF2-40B4-BE49-F238E27FC236}">
                  <a16:creationId xmlns:a16="http://schemas.microsoft.com/office/drawing/2014/main" id="{2C34D783-FD3D-49F1-98B7-7988D34D386E}"/>
                </a:ext>
              </a:extLst>
            </p:cNvPr>
            <p:cNvCxnSpPr>
              <a:cxnSpLocks/>
              <a:stCxn id="151" idx="0"/>
              <a:endCxn id="109" idx="4"/>
            </p:cNvCxnSpPr>
            <p:nvPr/>
          </p:nvCxnSpPr>
          <p:spPr>
            <a:xfrm flipH="1" flipV="1">
              <a:off x="2806005" y="4175634"/>
              <a:ext cx="8459" cy="600275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1" name="Google Shape;197;p14">
              <a:extLst>
                <a:ext uri="{FF2B5EF4-FFF2-40B4-BE49-F238E27FC236}">
                  <a16:creationId xmlns:a16="http://schemas.microsoft.com/office/drawing/2014/main" id="{C66D0AB5-33C9-43DD-895D-AF0D09ACCBBA}"/>
                </a:ext>
              </a:extLst>
            </p:cNvPr>
            <p:cNvSpPr/>
            <p:nvPr/>
          </p:nvSpPr>
          <p:spPr>
            <a:xfrm>
              <a:off x="2719953" y="4775909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63;p14">
              <a:extLst>
                <a:ext uri="{FF2B5EF4-FFF2-40B4-BE49-F238E27FC236}">
                  <a16:creationId xmlns:a16="http://schemas.microsoft.com/office/drawing/2014/main" id="{81B27A5F-392B-46E1-A902-9F40368C3979}"/>
                </a:ext>
              </a:extLst>
            </p:cNvPr>
            <p:cNvSpPr txBox="1"/>
            <p:nvPr/>
          </p:nvSpPr>
          <p:spPr>
            <a:xfrm>
              <a:off x="1450345" y="179476"/>
              <a:ext cx="6073165" cy="29790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n-GB" sz="16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GCSE History Knowledge Organiser: Renaissance Medicine, 1500-1700 </a:t>
              </a:r>
              <a:endParaRPr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098" name="Picture 2" descr="Image result for fire clipart">
              <a:extLst>
                <a:ext uri="{FF2B5EF4-FFF2-40B4-BE49-F238E27FC236}">
                  <a16:creationId xmlns:a16="http://schemas.microsoft.com/office/drawing/2014/main" id="{BD73B10D-25B1-41D6-AF2B-23FD2FBBD0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850"/>
            <a:stretch/>
          </p:blipFill>
          <p:spPr bwMode="auto">
            <a:xfrm>
              <a:off x="2474492" y="5274097"/>
              <a:ext cx="783972" cy="744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Image result for plague doctor clipart">
              <a:extLst>
                <a:ext uri="{FF2B5EF4-FFF2-40B4-BE49-F238E27FC236}">
                  <a16:creationId xmlns:a16="http://schemas.microsoft.com/office/drawing/2014/main" id="{ED3A60E1-948A-4417-8593-9175BF1994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0345" y="5190812"/>
              <a:ext cx="957825" cy="957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Image result for footsteps clipart">
              <a:extLst>
                <a:ext uri="{FF2B5EF4-FFF2-40B4-BE49-F238E27FC236}">
                  <a16:creationId xmlns:a16="http://schemas.microsoft.com/office/drawing/2014/main" id="{F60A7BCB-3D47-401C-9C90-4BDEE5DAC3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0646" y="5090121"/>
              <a:ext cx="998403" cy="99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Image result for tobacco clipart">
              <a:extLst>
                <a:ext uri="{FF2B5EF4-FFF2-40B4-BE49-F238E27FC236}">
                  <a16:creationId xmlns:a16="http://schemas.microsoft.com/office/drawing/2014/main" id="{25F53279-9221-4DAA-89CE-3C74C9A902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2586" y="5136963"/>
              <a:ext cx="1031601" cy="1031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077FC00-A2F1-45CA-82F7-297FA0D0E40A}"/>
                </a:ext>
              </a:extLst>
            </p:cNvPr>
            <p:cNvGrpSpPr/>
            <p:nvPr/>
          </p:nvGrpSpPr>
          <p:grpSpPr>
            <a:xfrm>
              <a:off x="7569847" y="254442"/>
              <a:ext cx="4275192" cy="1791937"/>
              <a:chOff x="7569847" y="254442"/>
              <a:chExt cx="4275192" cy="179193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5DB9A38-A719-4B56-9AB8-DFA88C78163F}"/>
                  </a:ext>
                </a:extLst>
              </p:cNvPr>
              <p:cNvSpPr/>
              <p:nvPr/>
            </p:nvSpPr>
            <p:spPr>
              <a:xfrm>
                <a:off x="7569847" y="254442"/>
                <a:ext cx="4275192" cy="179193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GB" sz="1400" dirty="0"/>
                  <a:t>HEALERS IN THE RENAISSANCE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400" dirty="0"/>
                  <a:t>Physician</a:t>
                </a:r>
                <a:br>
                  <a:rPr lang="en-GB" sz="1400" dirty="0"/>
                </a:br>
                <a:endParaRPr lang="en-GB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400" dirty="0"/>
                  <a:t>Apothecary</a:t>
                </a:r>
                <a:br>
                  <a:rPr lang="en-GB" sz="1400" dirty="0"/>
                </a:br>
                <a:endParaRPr lang="en-GB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400" dirty="0"/>
                  <a:t>Barber Surgeon</a:t>
                </a:r>
                <a:br>
                  <a:rPr lang="en-GB" sz="1400" dirty="0"/>
                </a:br>
                <a:endParaRPr lang="en-GB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400" dirty="0"/>
                  <a:t>Women</a:t>
                </a:r>
              </a:p>
            </p:txBody>
          </p:sp>
          <p:pic>
            <p:nvPicPr>
              <p:cNvPr id="54" name="Picture 2" descr="Image result for conical flask clipart">
                <a:extLst>
                  <a:ext uri="{FF2B5EF4-FFF2-40B4-BE49-F238E27FC236}">
                    <a16:creationId xmlns:a16="http://schemas.microsoft.com/office/drawing/2014/main" id="{6DC3EF8E-C4C5-4D66-9542-4069DAD6D0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96740" y="725655"/>
                <a:ext cx="645195" cy="6451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18" descr="Image result for book clipart">
                <a:extLst>
                  <a:ext uri="{FF2B5EF4-FFF2-40B4-BE49-F238E27FC236}">
                    <a16:creationId xmlns:a16="http://schemas.microsoft.com/office/drawing/2014/main" id="{A30CD2E6-5DF8-4DDE-A0AD-D2F007DDA0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21" t="14731" r="4774" b="18915"/>
              <a:stretch/>
            </p:blipFill>
            <p:spPr bwMode="auto">
              <a:xfrm>
                <a:off x="10097510" y="345718"/>
                <a:ext cx="644583" cy="4778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4" descr="Related image">
                <a:extLst>
                  <a:ext uri="{FF2B5EF4-FFF2-40B4-BE49-F238E27FC236}">
                    <a16:creationId xmlns:a16="http://schemas.microsoft.com/office/drawing/2014/main" id="{43E18DE3-69DA-42D2-A00B-8A3870F643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19155" y="1058469"/>
                <a:ext cx="739720" cy="7397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Google Shape;396;p17">
                <a:extLst>
                  <a:ext uri="{FF2B5EF4-FFF2-40B4-BE49-F238E27FC236}">
                    <a16:creationId xmlns:a16="http://schemas.microsoft.com/office/drawing/2014/main" id="{E79CDFF2-6B12-4562-BF9B-AFE9F5269C4A}"/>
                  </a:ext>
                </a:extLst>
              </p:cNvPr>
              <p:cNvPicPr preferRelativeResize="0"/>
              <p:nvPr/>
            </p:nvPicPr>
            <p:blipFill rotWithShape="1">
              <a:blip r:embed="rId17">
                <a:alphaModFix/>
              </a:blip>
              <a:srcRect/>
              <a:stretch/>
            </p:blipFill>
            <p:spPr>
              <a:xfrm>
                <a:off x="11093634" y="1487562"/>
                <a:ext cx="416646" cy="4806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8" name="Google Shape;181;p14">
              <a:extLst>
                <a:ext uri="{FF2B5EF4-FFF2-40B4-BE49-F238E27FC236}">
                  <a16:creationId xmlns:a16="http://schemas.microsoft.com/office/drawing/2014/main" id="{AD39F440-AE99-472B-A527-F64529454BB8}"/>
                </a:ext>
              </a:extLst>
            </p:cNvPr>
            <p:cNvSpPr txBox="1"/>
            <p:nvPr/>
          </p:nvSpPr>
          <p:spPr>
            <a:xfrm>
              <a:off x="1450345" y="6154993"/>
              <a:ext cx="824919" cy="311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Plague Doctor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81;p14">
              <a:extLst>
                <a:ext uri="{FF2B5EF4-FFF2-40B4-BE49-F238E27FC236}">
                  <a16:creationId xmlns:a16="http://schemas.microsoft.com/office/drawing/2014/main" id="{3377FFDD-7E0C-42DE-8EBD-ECDE9A2A2DD0}"/>
                </a:ext>
              </a:extLst>
            </p:cNvPr>
            <p:cNvSpPr txBox="1"/>
            <p:nvPr/>
          </p:nvSpPr>
          <p:spPr>
            <a:xfrm>
              <a:off x="2358674" y="6186361"/>
              <a:ext cx="1027345" cy="280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Burning Tar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181;p14">
              <a:extLst>
                <a:ext uri="{FF2B5EF4-FFF2-40B4-BE49-F238E27FC236}">
                  <a16:creationId xmlns:a16="http://schemas.microsoft.com/office/drawing/2014/main" id="{16B28B95-0E22-47B5-B142-CD3624D4359C}"/>
                </a:ext>
              </a:extLst>
            </p:cNvPr>
            <p:cNvSpPr txBox="1"/>
            <p:nvPr/>
          </p:nvSpPr>
          <p:spPr>
            <a:xfrm>
              <a:off x="3390929" y="6186361"/>
              <a:ext cx="824919" cy="311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Tobacco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181;p14">
              <a:extLst>
                <a:ext uri="{FF2B5EF4-FFF2-40B4-BE49-F238E27FC236}">
                  <a16:creationId xmlns:a16="http://schemas.microsoft.com/office/drawing/2014/main" id="{AC5B0EF0-FF10-4E8F-B938-B675815030AF}"/>
                </a:ext>
              </a:extLst>
            </p:cNvPr>
            <p:cNvSpPr txBox="1"/>
            <p:nvPr/>
          </p:nvSpPr>
          <p:spPr>
            <a:xfrm>
              <a:off x="4835571" y="6198351"/>
              <a:ext cx="824919" cy="311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Prayer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181;p14">
              <a:extLst>
                <a:ext uri="{FF2B5EF4-FFF2-40B4-BE49-F238E27FC236}">
                  <a16:creationId xmlns:a16="http://schemas.microsoft.com/office/drawing/2014/main" id="{C71B2047-E360-4978-836F-3E90953F384E}"/>
                </a:ext>
              </a:extLst>
            </p:cNvPr>
            <p:cNvSpPr txBox="1"/>
            <p:nvPr/>
          </p:nvSpPr>
          <p:spPr>
            <a:xfrm>
              <a:off x="5936111" y="6188075"/>
              <a:ext cx="824919" cy="311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Fasting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181;p14">
              <a:extLst>
                <a:ext uri="{FF2B5EF4-FFF2-40B4-BE49-F238E27FC236}">
                  <a16:creationId xmlns:a16="http://schemas.microsoft.com/office/drawing/2014/main" id="{F5F85B3B-E55C-416E-8F7A-7962F0E94523}"/>
                </a:ext>
              </a:extLst>
            </p:cNvPr>
            <p:cNvSpPr txBox="1"/>
            <p:nvPr/>
          </p:nvSpPr>
          <p:spPr>
            <a:xfrm>
              <a:off x="6968366" y="6188075"/>
              <a:ext cx="1265844" cy="322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Pilgrimmage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181;p14">
              <a:extLst>
                <a:ext uri="{FF2B5EF4-FFF2-40B4-BE49-F238E27FC236}">
                  <a16:creationId xmlns:a16="http://schemas.microsoft.com/office/drawing/2014/main" id="{518057C3-7EC1-4B99-A7EA-F23F058FA5B7}"/>
                </a:ext>
              </a:extLst>
            </p:cNvPr>
            <p:cNvSpPr txBox="1"/>
            <p:nvPr/>
          </p:nvSpPr>
          <p:spPr>
            <a:xfrm>
              <a:off x="9546062" y="6173483"/>
              <a:ext cx="982564" cy="311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Bloodletting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181;p14">
              <a:extLst>
                <a:ext uri="{FF2B5EF4-FFF2-40B4-BE49-F238E27FC236}">
                  <a16:creationId xmlns:a16="http://schemas.microsoft.com/office/drawing/2014/main" id="{0A4DBE17-B281-4306-B31F-E393FE7FF5A9}"/>
                </a:ext>
              </a:extLst>
            </p:cNvPr>
            <p:cNvSpPr txBox="1"/>
            <p:nvPr/>
          </p:nvSpPr>
          <p:spPr>
            <a:xfrm>
              <a:off x="10831657" y="6115856"/>
              <a:ext cx="1158107" cy="4346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Purging/</a:t>
              </a:r>
              <a:b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Laxatives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181;p14">
              <a:extLst>
                <a:ext uri="{FF2B5EF4-FFF2-40B4-BE49-F238E27FC236}">
                  <a16:creationId xmlns:a16="http://schemas.microsoft.com/office/drawing/2014/main" id="{B4DE19A5-E39B-42E8-8E8C-5D9C03E4D5C0}"/>
                </a:ext>
              </a:extLst>
            </p:cNvPr>
            <p:cNvSpPr txBox="1"/>
            <p:nvPr/>
          </p:nvSpPr>
          <p:spPr>
            <a:xfrm>
              <a:off x="3179880" y="3184066"/>
              <a:ext cx="104641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Miasma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81;p14">
              <a:extLst>
                <a:ext uri="{FF2B5EF4-FFF2-40B4-BE49-F238E27FC236}">
                  <a16:creationId xmlns:a16="http://schemas.microsoft.com/office/drawing/2014/main" id="{7FAFFD3E-A83E-4B0B-AAEE-1CCE424FA51F}"/>
                </a:ext>
              </a:extLst>
            </p:cNvPr>
            <p:cNvSpPr txBox="1"/>
            <p:nvPr/>
          </p:nvSpPr>
          <p:spPr>
            <a:xfrm>
              <a:off x="7289738" y="3110830"/>
              <a:ext cx="104641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God’s Punishment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181;p14">
              <a:extLst>
                <a:ext uri="{FF2B5EF4-FFF2-40B4-BE49-F238E27FC236}">
                  <a16:creationId xmlns:a16="http://schemas.microsoft.com/office/drawing/2014/main" id="{D96099EC-AB7B-4F8C-A7A0-60DD0E23B3C8}"/>
                </a:ext>
              </a:extLst>
            </p:cNvPr>
            <p:cNvSpPr txBox="1"/>
            <p:nvPr/>
          </p:nvSpPr>
          <p:spPr>
            <a:xfrm>
              <a:off x="9229999" y="3107783"/>
              <a:ext cx="1046412" cy="532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Imbalance of Humours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0469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694EF2A-216C-4EBB-9065-92160DCAE027}"/>
              </a:ext>
            </a:extLst>
          </p:cNvPr>
          <p:cNvGrpSpPr/>
          <p:nvPr/>
        </p:nvGrpSpPr>
        <p:grpSpPr>
          <a:xfrm>
            <a:off x="182880" y="107231"/>
            <a:ext cx="11842807" cy="6626599"/>
            <a:chOff x="182880" y="107231"/>
            <a:chExt cx="11842807" cy="6626599"/>
          </a:xfrm>
        </p:grpSpPr>
        <p:sp>
          <p:nvSpPr>
            <p:cNvPr id="162" name="Google Shape;162;p14"/>
            <p:cNvSpPr/>
            <p:nvPr/>
          </p:nvSpPr>
          <p:spPr>
            <a:xfrm>
              <a:off x="182880" y="116632"/>
              <a:ext cx="11823192" cy="6594446"/>
            </a:xfrm>
            <a:prstGeom prst="rect">
              <a:avLst/>
            </a:prstGeom>
            <a:noFill/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4"/>
            <p:cNvSpPr txBox="1"/>
            <p:nvPr/>
          </p:nvSpPr>
          <p:spPr>
            <a:xfrm>
              <a:off x="1557560" y="211342"/>
              <a:ext cx="7407963" cy="34415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n-GB" sz="16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GCSE History Knowledge Organiser: Improvements in Surgery and Nursing, 1700-1900</a:t>
              </a:r>
              <a:endParaRPr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3A72353-B365-41BB-B0BF-7C20CA37B79C}"/>
                </a:ext>
              </a:extLst>
            </p:cNvPr>
            <p:cNvGrpSpPr/>
            <p:nvPr/>
          </p:nvGrpSpPr>
          <p:grpSpPr>
            <a:xfrm>
              <a:off x="193145" y="107231"/>
              <a:ext cx="1247318" cy="6624736"/>
              <a:chOff x="1631504" y="116632"/>
              <a:chExt cx="1247318" cy="6624736"/>
            </a:xfrm>
          </p:grpSpPr>
          <p:sp>
            <p:nvSpPr>
              <p:cNvPr id="164" name="Google Shape;164;p14"/>
              <p:cNvSpPr/>
              <p:nvPr/>
            </p:nvSpPr>
            <p:spPr>
              <a:xfrm>
                <a:off x="1631504" y="116632"/>
                <a:ext cx="1247318" cy="6624736"/>
              </a:xfrm>
              <a:prstGeom prst="rect">
                <a:avLst/>
              </a:prstGeom>
              <a:noFill/>
              <a:ln w="25400" cap="flat" cmpd="sng">
                <a:solidFill>
                  <a:srgbClr val="395E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14"/>
              <p:cNvSpPr txBox="1"/>
              <p:nvPr/>
            </p:nvSpPr>
            <p:spPr>
              <a:xfrm>
                <a:off x="1631504" y="129416"/>
                <a:ext cx="1247318" cy="61247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Keywords:</a:t>
                </a:r>
                <a:endParaRPr dirty="0"/>
              </a:p>
              <a:p>
                <a:endParaRPr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r>
                  <a:rPr lang="en-GB" sz="15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Anaesthetic:</a:t>
                </a:r>
                <a:endParaRPr dirty="0"/>
              </a:p>
              <a:p>
                <a:r>
                  <a:rPr lang="en-GB" sz="15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Chemical to induce sleep</a:t>
                </a:r>
                <a:endParaRPr dirty="0"/>
              </a:p>
              <a:p>
                <a:endParaRPr sz="15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r>
                  <a:rPr lang="en-GB" sz="15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Antiseptic:</a:t>
                </a:r>
                <a:endParaRPr dirty="0"/>
              </a:p>
              <a:p>
                <a:r>
                  <a:rPr lang="en-GB" sz="15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Fighting infection</a:t>
                </a:r>
                <a:endParaRPr dirty="0"/>
              </a:p>
              <a:p>
                <a:endParaRPr sz="15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r>
                  <a:rPr lang="en-GB" sz="15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Ligature:</a:t>
                </a:r>
                <a:endParaRPr dirty="0"/>
              </a:p>
              <a:p>
                <a:r>
                  <a:rPr lang="en-GB" sz="15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For tying up or binding a wound</a:t>
                </a:r>
                <a:endParaRPr dirty="0"/>
              </a:p>
              <a:p>
                <a:endParaRPr sz="15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r>
                  <a:rPr lang="en-GB" sz="15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Carbolic Acid:</a:t>
                </a:r>
                <a:endParaRPr dirty="0"/>
              </a:p>
              <a:p>
                <a:r>
                  <a:rPr lang="en-GB" sz="15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Used to clean equipment and theatres</a:t>
                </a:r>
                <a:endParaRPr dirty="0"/>
              </a:p>
              <a:p>
                <a:endParaRPr sz="15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r>
                  <a:rPr lang="en-GB" sz="15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Transfusion:</a:t>
                </a:r>
                <a:endParaRPr dirty="0"/>
              </a:p>
              <a:p>
                <a:r>
                  <a:rPr lang="en-GB" sz="15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Transferring blood to another person.</a:t>
                </a:r>
                <a:endParaRPr dirty="0"/>
              </a:p>
            </p:txBody>
          </p:sp>
        </p:grpSp>
        <p:sp>
          <p:nvSpPr>
            <p:cNvPr id="166" name="Google Shape;166;p14"/>
            <p:cNvSpPr txBox="1"/>
            <p:nvPr/>
          </p:nvSpPr>
          <p:spPr>
            <a:xfrm>
              <a:off x="5735960" y="3013501"/>
              <a:ext cx="1800200" cy="921535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IMPROVEMENTS IN SURGERY AND NURSING IN THE INDUSTRIAL PERIOD</a:t>
              </a:r>
              <a:endParaRPr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7" name="Google Shape;167;p14"/>
            <p:cNvCxnSpPr>
              <a:cxnSpLocks/>
              <a:stCxn id="166" idx="0"/>
              <a:endCxn id="168" idx="4"/>
            </p:cNvCxnSpPr>
            <p:nvPr/>
          </p:nvCxnSpPr>
          <p:spPr>
            <a:xfrm flipV="1">
              <a:off x="6636060" y="2404757"/>
              <a:ext cx="5300" cy="608744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68" name="Google Shape;168;p14"/>
            <p:cNvSpPr/>
            <p:nvPr/>
          </p:nvSpPr>
          <p:spPr>
            <a:xfrm>
              <a:off x="6546849" y="2224737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9" name="Google Shape;169;p14"/>
            <p:cNvCxnSpPr>
              <a:cxnSpLocks/>
              <a:stCxn id="168" idx="2"/>
              <a:endCxn id="171" idx="5"/>
            </p:cNvCxnSpPr>
            <p:nvPr/>
          </p:nvCxnSpPr>
          <p:spPr>
            <a:xfrm flipH="1" flipV="1">
              <a:off x="5102393" y="1894418"/>
              <a:ext cx="1444456" cy="420329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70" name="Google Shape;170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181940" y="1368262"/>
              <a:ext cx="662357" cy="6623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1" name="Google Shape;171;p14"/>
            <p:cNvSpPr/>
            <p:nvPr/>
          </p:nvSpPr>
          <p:spPr>
            <a:xfrm>
              <a:off x="4941053" y="1740761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2" name="Google Shape;172;p14"/>
            <p:cNvCxnSpPr>
              <a:cxnSpLocks/>
              <a:stCxn id="168" idx="1"/>
              <a:endCxn id="174" idx="5"/>
            </p:cNvCxnSpPr>
            <p:nvPr/>
          </p:nvCxnSpPr>
          <p:spPr>
            <a:xfrm flipH="1" flipV="1">
              <a:off x="5843072" y="1469977"/>
              <a:ext cx="731458" cy="781123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73" name="Google Shape;173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261786" y="849875"/>
              <a:ext cx="605064" cy="6038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" name="Google Shape;174;p14"/>
            <p:cNvSpPr/>
            <p:nvPr/>
          </p:nvSpPr>
          <p:spPr>
            <a:xfrm>
              <a:off x="5681732" y="1316320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5" name="Google Shape;175;p14"/>
            <p:cNvCxnSpPr>
              <a:cxnSpLocks/>
              <a:stCxn id="168" idx="7"/>
              <a:endCxn id="176" idx="4"/>
            </p:cNvCxnSpPr>
            <p:nvPr/>
          </p:nvCxnSpPr>
          <p:spPr>
            <a:xfrm flipV="1">
              <a:off x="6708189" y="1762943"/>
              <a:ext cx="48732" cy="48815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6" name="Google Shape;176;p14"/>
            <p:cNvSpPr/>
            <p:nvPr/>
          </p:nvSpPr>
          <p:spPr>
            <a:xfrm>
              <a:off x="6662410" y="1582923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7" name="Google Shape;177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711218" y="734771"/>
              <a:ext cx="750554" cy="75055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8" name="Google Shape;178;p14"/>
            <p:cNvCxnSpPr>
              <a:cxnSpLocks/>
              <a:stCxn id="179" idx="2"/>
              <a:endCxn id="168" idx="6"/>
            </p:cNvCxnSpPr>
            <p:nvPr/>
          </p:nvCxnSpPr>
          <p:spPr>
            <a:xfrm flipH="1">
              <a:off x="6735870" y="2059589"/>
              <a:ext cx="934235" cy="25515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9" name="Google Shape;179;p14"/>
            <p:cNvSpPr/>
            <p:nvPr/>
          </p:nvSpPr>
          <p:spPr>
            <a:xfrm>
              <a:off x="7670105" y="1969579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0" name="Google Shape;180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949639" y="1288597"/>
              <a:ext cx="555715" cy="6912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Google Shape;181;p14"/>
            <p:cNvSpPr txBox="1"/>
            <p:nvPr/>
          </p:nvSpPr>
          <p:spPr>
            <a:xfrm>
              <a:off x="5939728" y="2517074"/>
              <a:ext cx="124731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Blood    loss</a:t>
              </a:r>
              <a:endParaRPr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2" name="Google Shape;182;p14"/>
            <p:cNvCxnSpPr>
              <a:cxnSpLocks/>
              <a:endCxn id="166" idx="3"/>
            </p:cNvCxnSpPr>
            <p:nvPr/>
          </p:nvCxnSpPr>
          <p:spPr>
            <a:xfrm flipH="1">
              <a:off x="7536160" y="3301090"/>
              <a:ext cx="993300" cy="173179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3" name="Google Shape;183;p14"/>
            <p:cNvSpPr/>
            <p:nvPr/>
          </p:nvSpPr>
          <p:spPr>
            <a:xfrm>
              <a:off x="8505354" y="3215879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4" name="Google Shape;184;p14"/>
            <p:cNvCxnSpPr>
              <a:cxnSpLocks/>
              <a:stCxn id="166" idx="1"/>
              <a:endCxn id="186" idx="6"/>
            </p:cNvCxnSpPr>
            <p:nvPr/>
          </p:nvCxnSpPr>
          <p:spPr>
            <a:xfrm flipH="1" flipV="1">
              <a:off x="4131031" y="2794608"/>
              <a:ext cx="1604929" cy="679661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85" name="Google Shape;185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157431" y="2166903"/>
              <a:ext cx="812230" cy="926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14"/>
            <p:cNvSpPr/>
            <p:nvPr/>
          </p:nvSpPr>
          <p:spPr>
            <a:xfrm>
              <a:off x="3942010" y="2704598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4"/>
            <p:cNvSpPr txBox="1"/>
            <p:nvPr/>
          </p:nvSpPr>
          <p:spPr>
            <a:xfrm>
              <a:off x="1561558" y="1515279"/>
              <a:ext cx="1584178" cy="5557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1842 - Ether</a:t>
              </a:r>
              <a:endParaRPr dirty="0"/>
            </a:p>
            <a:p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1847 – Chloroform</a:t>
              </a:r>
            </a:p>
            <a:p>
              <a:r>
                <a:rPr lang="en-GB" sz="14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1848 – Snow realises chloroform needs careful administration</a:t>
              </a:r>
              <a:endParaRPr dirty="0"/>
            </a:p>
          </p:txBody>
        </p:sp>
        <p:sp>
          <p:nvSpPr>
            <p:cNvPr id="188" name="Google Shape;188;p14"/>
            <p:cNvSpPr txBox="1"/>
            <p:nvPr/>
          </p:nvSpPr>
          <p:spPr>
            <a:xfrm rot="1110755">
              <a:off x="4534808" y="2810390"/>
              <a:ext cx="1073378" cy="221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Pain Relief</a:t>
              </a:r>
              <a:endParaRPr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4"/>
            <p:cNvSpPr txBox="1"/>
            <p:nvPr/>
          </p:nvSpPr>
          <p:spPr>
            <a:xfrm rot="20978452">
              <a:off x="7602808" y="3372391"/>
              <a:ext cx="93409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Infection</a:t>
              </a:r>
              <a:endParaRPr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0" name="Google Shape;190;p14"/>
            <p:cNvCxnSpPr>
              <a:endCxn id="183" idx="7"/>
            </p:cNvCxnSpPr>
            <p:nvPr/>
          </p:nvCxnSpPr>
          <p:spPr>
            <a:xfrm flipH="1">
              <a:off x="8666693" y="2763142"/>
              <a:ext cx="597600" cy="4791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1" name="Google Shape;191;p14"/>
            <p:cNvSpPr/>
            <p:nvPr/>
          </p:nvSpPr>
          <p:spPr>
            <a:xfrm>
              <a:off x="9244336" y="2614588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2" name="Google Shape;192;p1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656159" y="1920781"/>
              <a:ext cx="785351" cy="78381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3" name="Google Shape;193;p14"/>
            <p:cNvCxnSpPr/>
            <p:nvPr/>
          </p:nvCxnSpPr>
          <p:spPr>
            <a:xfrm flipH="1">
              <a:off x="8669152" y="3302759"/>
              <a:ext cx="620425" cy="3131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4" name="Google Shape;194;p14"/>
            <p:cNvSpPr/>
            <p:nvPr/>
          </p:nvSpPr>
          <p:spPr>
            <a:xfrm>
              <a:off x="9272882" y="3198915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5" name="Google Shape;195;p1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766208" y="3045758"/>
              <a:ext cx="675301" cy="67530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6" name="Google Shape;196;p14"/>
            <p:cNvCxnSpPr>
              <a:endCxn id="183" idx="5"/>
            </p:cNvCxnSpPr>
            <p:nvPr/>
          </p:nvCxnSpPr>
          <p:spPr>
            <a:xfrm rot="10800000">
              <a:off x="8666693" y="3369536"/>
              <a:ext cx="577500" cy="5634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7" name="Google Shape;197;p14"/>
            <p:cNvSpPr/>
            <p:nvPr/>
          </p:nvSpPr>
          <p:spPr>
            <a:xfrm>
              <a:off x="9236261" y="3894202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8" name="Google Shape;198;p1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656159" y="3933057"/>
              <a:ext cx="675301" cy="61726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9" name="Google Shape;199;p14"/>
            <p:cNvCxnSpPr>
              <a:cxnSpLocks/>
              <a:endCxn id="166" idx="2"/>
            </p:cNvCxnSpPr>
            <p:nvPr/>
          </p:nvCxnSpPr>
          <p:spPr>
            <a:xfrm flipV="1">
              <a:off x="6636060" y="3935036"/>
              <a:ext cx="0" cy="214042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0" name="Google Shape;200;p14"/>
            <p:cNvSpPr/>
            <p:nvPr/>
          </p:nvSpPr>
          <p:spPr>
            <a:xfrm>
              <a:off x="6546849" y="4181615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1" name="Google Shape;201;p14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147296" y="4361635"/>
              <a:ext cx="993478" cy="67268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2" name="Google Shape;202;p14"/>
            <p:cNvCxnSpPr>
              <a:cxnSpLocks/>
            </p:cNvCxnSpPr>
            <p:nvPr/>
          </p:nvCxnSpPr>
          <p:spPr>
            <a:xfrm>
              <a:off x="3784900" y="5051267"/>
              <a:ext cx="6933458" cy="2555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3" name="Google Shape;203;p14"/>
            <p:cNvCxnSpPr/>
            <p:nvPr/>
          </p:nvCxnSpPr>
          <p:spPr>
            <a:xfrm rot="10800000">
              <a:off x="5649377" y="5076825"/>
              <a:ext cx="0" cy="440406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204" name="Google Shape;204;p1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5261786" y="5332581"/>
              <a:ext cx="775183" cy="10801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p14"/>
            <p:cNvSpPr txBox="1"/>
            <p:nvPr/>
          </p:nvSpPr>
          <p:spPr>
            <a:xfrm>
              <a:off x="5062563" y="6403301"/>
              <a:ext cx="1337266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James Simpson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6" name="Google Shape;206;p14"/>
            <p:cNvCxnSpPr/>
            <p:nvPr/>
          </p:nvCxnSpPr>
          <p:spPr>
            <a:xfrm rot="10800000">
              <a:off x="8258642" y="5076827"/>
              <a:ext cx="8778" cy="296391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207" name="Google Shape;207;p14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7881574" y="5357821"/>
              <a:ext cx="777046" cy="10454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8" name="Google Shape;208;p14"/>
            <p:cNvSpPr txBox="1"/>
            <p:nvPr/>
          </p:nvSpPr>
          <p:spPr>
            <a:xfrm>
              <a:off x="7766253" y="6426053"/>
              <a:ext cx="1611179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Joseph Lister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9" name="Google Shape;209;p14"/>
            <p:cNvCxnSpPr/>
            <p:nvPr/>
          </p:nvCxnSpPr>
          <p:spPr>
            <a:xfrm rot="10800000">
              <a:off x="10709544" y="5089287"/>
              <a:ext cx="8778" cy="296391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0" name="Google Shape;210;p14"/>
            <p:cNvSpPr txBox="1"/>
            <p:nvPr/>
          </p:nvSpPr>
          <p:spPr>
            <a:xfrm>
              <a:off x="10117386" y="6420959"/>
              <a:ext cx="135968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Karl Landsteiner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1" name="Google Shape;211;p14" descr="Image result for karl landsteiner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0367367" y="5331438"/>
              <a:ext cx="707837" cy="106175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8" name="Google Shape;184;p14">
              <a:extLst>
                <a:ext uri="{FF2B5EF4-FFF2-40B4-BE49-F238E27FC236}">
                  <a16:creationId xmlns:a16="http://schemas.microsoft.com/office/drawing/2014/main" id="{B98A0E14-8C69-49FA-AAF5-29A7F6A598A5}"/>
                </a:ext>
              </a:extLst>
            </p:cNvPr>
            <p:cNvCxnSpPr>
              <a:cxnSpLocks/>
              <a:stCxn id="166" idx="1"/>
              <a:endCxn id="69" idx="6"/>
            </p:cNvCxnSpPr>
            <p:nvPr/>
          </p:nvCxnSpPr>
          <p:spPr>
            <a:xfrm flipH="1">
              <a:off x="3977705" y="3474269"/>
              <a:ext cx="1758255" cy="617336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9" name="Google Shape;186;p14">
              <a:extLst>
                <a:ext uri="{FF2B5EF4-FFF2-40B4-BE49-F238E27FC236}">
                  <a16:creationId xmlns:a16="http://schemas.microsoft.com/office/drawing/2014/main" id="{326FB493-F2AA-4AA0-9C60-39FF1460D713}"/>
                </a:ext>
              </a:extLst>
            </p:cNvPr>
            <p:cNvSpPr/>
            <p:nvPr/>
          </p:nvSpPr>
          <p:spPr>
            <a:xfrm>
              <a:off x="3788684" y="4001595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3" name="Google Shape;203;p14">
              <a:extLst>
                <a:ext uri="{FF2B5EF4-FFF2-40B4-BE49-F238E27FC236}">
                  <a16:creationId xmlns:a16="http://schemas.microsoft.com/office/drawing/2014/main" id="{E0A5060E-23F3-4F82-826D-4465D14ED768}"/>
                </a:ext>
              </a:extLst>
            </p:cNvPr>
            <p:cNvCxnSpPr/>
            <p:nvPr/>
          </p:nvCxnSpPr>
          <p:spPr>
            <a:xfrm rot="10800000">
              <a:off x="3784901" y="5074434"/>
              <a:ext cx="0" cy="440406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4" name="Google Shape;205;p14">
              <a:extLst>
                <a:ext uri="{FF2B5EF4-FFF2-40B4-BE49-F238E27FC236}">
                  <a16:creationId xmlns:a16="http://schemas.microsoft.com/office/drawing/2014/main" id="{90CE3E77-16BA-4774-BAAA-1BB9CE8133AE}"/>
                </a:ext>
              </a:extLst>
            </p:cNvPr>
            <p:cNvSpPr txBox="1"/>
            <p:nvPr/>
          </p:nvSpPr>
          <p:spPr>
            <a:xfrm>
              <a:off x="2898778" y="6430565"/>
              <a:ext cx="1772244" cy="295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Florence Nightingale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22" name="Picture 2" descr="Image result for florence nightingale">
              <a:extLst>
                <a:ext uri="{FF2B5EF4-FFF2-40B4-BE49-F238E27FC236}">
                  <a16:creationId xmlns:a16="http://schemas.microsoft.com/office/drawing/2014/main" id="{F8D6C960-7D6E-4A5C-8FAA-B9E26A1AAF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3362" y="5347171"/>
              <a:ext cx="777574" cy="1080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Google Shape;188;p14">
              <a:extLst>
                <a:ext uri="{FF2B5EF4-FFF2-40B4-BE49-F238E27FC236}">
                  <a16:creationId xmlns:a16="http://schemas.microsoft.com/office/drawing/2014/main" id="{FF0B2CDF-BB4C-48CE-9347-79DAFBAF86DC}"/>
                </a:ext>
              </a:extLst>
            </p:cNvPr>
            <p:cNvSpPr txBox="1"/>
            <p:nvPr/>
          </p:nvSpPr>
          <p:spPr>
            <a:xfrm rot="20137536">
              <a:off x="4139987" y="3492218"/>
              <a:ext cx="1073378" cy="221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Nursing</a:t>
              </a:r>
              <a:endParaRPr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24" name="Picture 4" descr="Image result for training clipart black">
              <a:extLst>
                <a:ext uri="{FF2B5EF4-FFF2-40B4-BE49-F238E27FC236}">
                  <a16:creationId xmlns:a16="http://schemas.microsoft.com/office/drawing/2014/main" id="{B0DF701F-AE90-47FC-BB4C-03CC800646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5226" y="3130921"/>
              <a:ext cx="821363" cy="821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8" name="Google Shape;184;p14">
              <a:extLst>
                <a:ext uri="{FF2B5EF4-FFF2-40B4-BE49-F238E27FC236}">
                  <a16:creationId xmlns:a16="http://schemas.microsoft.com/office/drawing/2014/main" id="{C3D8D165-6DA2-4E90-9D10-3AA6817E18FD}"/>
                </a:ext>
              </a:extLst>
            </p:cNvPr>
            <p:cNvCxnSpPr>
              <a:cxnSpLocks/>
              <a:stCxn id="69" idx="2"/>
              <a:endCxn id="82" idx="6"/>
            </p:cNvCxnSpPr>
            <p:nvPr/>
          </p:nvCxnSpPr>
          <p:spPr>
            <a:xfrm flipH="1" flipV="1">
              <a:off x="3170196" y="3812964"/>
              <a:ext cx="618488" cy="278641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2" name="Google Shape;186;p14">
              <a:extLst>
                <a:ext uri="{FF2B5EF4-FFF2-40B4-BE49-F238E27FC236}">
                  <a16:creationId xmlns:a16="http://schemas.microsoft.com/office/drawing/2014/main" id="{1D33C7DD-9AE8-4258-B437-15503EBCA3C4}"/>
                </a:ext>
              </a:extLst>
            </p:cNvPr>
            <p:cNvSpPr/>
            <p:nvPr/>
          </p:nvSpPr>
          <p:spPr>
            <a:xfrm>
              <a:off x="2981175" y="3722954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26" name="Picture 6" descr="Image result for cleaning clipart black">
              <a:extLst>
                <a:ext uri="{FF2B5EF4-FFF2-40B4-BE49-F238E27FC236}">
                  <a16:creationId xmlns:a16="http://schemas.microsoft.com/office/drawing/2014/main" id="{9378C4B3-F0FC-46A2-9E7A-F889C7EBF4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5728" y="4072332"/>
              <a:ext cx="742218" cy="631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7" name="Google Shape;184;p14">
              <a:extLst>
                <a:ext uri="{FF2B5EF4-FFF2-40B4-BE49-F238E27FC236}">
                  <a16:creationId xmlns:a16="http://schemas.microsoft.com/office/drawing/2014/main" id="{14DE5F8C-B7C0-47FC-97DB-4654034918FD}"/>
                </a:ext>
              </a:extLst>
            </p:cNvPr>
            <p:cNvCxnSpPr>
              <a:cxnSpLocks/>
              <a:stCxn id="69" idx="2"/>
              <a:endCxn id="88" idx="6"/>
            </p:cNvCxnSpPr>
            <p:nvPr/>
          </p:nvCxnSpPr>
          <p:spPr>
            <a:xfrm flipH="1">
              <a:off x="3215057" y="4091605"/>
              <a:ext cx="573627" cy="260776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8" name="Google Shape;186;p14">
              <a:extLst>
                <a:ext uri="{FF2B5EF4-FFF2-40B4-BE49-F238E27FC236}">
                  <a16:creationId xmlns:a16="http://schemas.microsoft.com/office/drawing/2014/main" id="{4D98E748-6F6C-480F-A026-ECA1AD3824B9}"/>
                </a:ext>
              </a:extLst>
            </p:cNvPr>
            <p:cNvSpPr/>
            <p:nvPr/>
          </p:nvSpPr>
          <p:spPr>
            <a:xfrm>
              <a:off x="3026036" y="4262371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3" name="Picture 18" descr="Image result for book clipart">
              <a:extLst>
                <a:ext uri="{FF2B5EF4-FFF2-40B4-BE49-F238E27FC236}">
                  <a16:creationId xmlns:a16="http://schemas.microsoft.com/office/drawing/2014/main" id="{2E7DEF70-3596-4CAB-9A48-7136135ABF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1" t="14731" r="4774" b="18915"/>
            <a:stretch/>
          </p:blipFill>
          <p:spPr bwMode="auto">
            <a:xfrm>
              <a:off x="2614427" y="4872769"/>
              <a:ext cx="644583" cy="477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4" name="Google Shape;184;p14">
              <a:extLst>
                <a:ext uri="{FF2B5EF4-FFF2-40B4-BE49-F238E27FC236}">
                  <a16:creationId xmlns:a16="http://schemas.microsoft.com/office/drawing/2014/main" id="{F173FDE7-14DE-4488-A64A-430B3AEAF8F8}"/>
                </a:ext>
              </a:extLst>
            </p:cNvPr>
            <p:cNvCxnSpPr>
              <a:cxnSpLocks/>
              <a:stCxn id="69" idx="2"/>
              <a:endCxn id="95" idx="6"/>
            </p:cNvCxnSpPr>
            <p:nvPr/>
          </p:nvCxnSpPr>
          <p:spPr>
            <a:xfrm flipH="1">
              <a:off x="3493981" y="4091605"/>
              <a:ext cx="294703" cy="771605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5" name="Google Shape;186;p14">
              <a:extLst>
                <a:ext uri="{FF2B5EF4-FFF2-40B4-BE49-F238E27FC236}">
                  <a16:creationId xmlns:a16="http://schemas.microsoft.com/office/drawing/2014/main" id="{B29F2A74-0447-4811-8BEC-0E72AB0BFAD8}"/>
                </a:ext>
              </a:extLst>
            </p:cNvPr>
            <p:cNvSpPr/>
            <p:nvPr/>
          </p:nvSpPr>
          <p:spPr>
            <a:xfrm>
              <a:off x="3304960" y="4773200"/>
              <a:ext cx="189021" cy="180020"/>
            </a:xfrm>
            <a:prstGeom prst="ellipse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187;p14">
              <a:extLst>
                <a:ext uri="{FF2B5EF4-FFF2-40B4-BE49-F238E27FC236}">
                  <a16:creationId xmlns:a16="http://schemas.microsoft.com/office/drawing/2014/main" id="{C68EE0B1-2D7B-4C56-B23A-ED3A4DB951CD}"/>
                </a:ext>
              </a:extLst>
            </p:cNvPr>
            <p:cNvSpPr txBox="1"/>
            <p:nvPr/>
          </p:nvSpPr>
          <p:spPr>
            <a:xfrm>
              <a:off x="4196033" y="730458"/>
              <a:ext cx="1584178" cy="5557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Ligature</a:t>
              </a:r>
              <a:endParaRPr dirty="0"/>
            </a:p>
          </p:txBody>
        </p:sp>
        <p:sp>
          <p:nvSpPr>
            <p:cNvPr id="98" name="Google Shape;187;p14">
              <a:extLst>
                <a:ext uri="{FF2B5EF4-FFF2-40B4-BE49-F238E27FC236}">
                  <a16:creationId xmlns:a16="http://schemas.microsoft.com/office/drawing/2014/main" id="{156F0BAF-7786-4116-9013-B1C4435387CB}"/>
                </a:ext>
              </a:extLst>
            </p:cNvPr>
            <p:cNvSpPr txBox="1"/>
            <p:nvPr/>
          </p:nvSpPr>
          <p:spPr>
            <a:xfrm>
              <a:off x="7277764" y="642736"/>
              <a:ext cx="1584178" cy="5557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Blood Transfusions</a:t>
              </a:r>
              <a:endParaRPr dirty="0"/>
            </a:p>
          </p:txBody>
        </p:sp>
        <p:sp>
          <p:nvSpPr>
            <p:cNvPr id="99" name="Google Shape;187;p14">
              <a:extLst>
                <a:ext uri="{FF2B5EF4-FFF2-40B4-BE49-F238E27FC236}">
                  <a16:creationId xmlns:a16="http://schemas.microsoft.com/office/drawing/2014/main" id="{7CF13B95-0294-4A40-A67E-ABC31EB26F9F}"/>
                </a:ext>
              </a:extLst>
            </p:cNvPr>
            <p:cNvSpPr txBox="1"/>
            <p:nvPr/>
          </p:nvSpPr>
          <p:spPr>
            <a:xfrm>
              <a:off x="8595867" y="1207434"/>
              <a:ext cx="1584178" cy="5557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Blood Groups</a:t>
              </a:r>
              <a:endParaRPr dirty="0"/>
            </a:p>
          </p:txBody>
        </p:sp>
        <p:sp>
          <p:nvSpPr>
            <p:cNvPr id="100" name="Google Shape;187;p14">
              <a:extLst>
                <a:ext uri="{FF2B5EF4-FFF2-40B4-BE49-F238E27FC236}">
                  <a16:creationId xmlns:a16="http://schemas.microsoft.com/office/drawing/2014/main" id="{0F9B5BD3-CD48-40D1-BA5B-3FD5C4CFD32A}"/>
                </a:ext>
              </a:extLst>
            </p:cNvPr>
            <p:cNvSpPr txBox="1"/>
            <p:nvPr/>
          </p:nvSpPr>
          <p:spPr>
            <a:xfrm>
              <a:off x="10441509" y="2126866"/>
              <a:ext cx="1584178" cy="5557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Disinfecting hands and clothes</a:t>
              </a:r>
              <a:endParaRPr dirty="0"/>
            </a:p>
          </p:txBody>
        </p:sp>
        <p:sp>
          <p:nvSpPr>
            <p:cNvPr id="101" name="Google Shape;187;p14">
              <a:extLst>
                <a:ext uri="{FF2B5EF4-FFF2-40B4-BE49-F238E27FC236}">
                  <a16:creationId xmlns:a16="http://schemas.microsoft.com/office/drawing/2014/main" id="{432D1225-28E9-4068-AA62-D68E7E46BA33}"/>
                </a:ext>
              </a:extLst>
            </p:cNvPr>
            <p:cNvSpPr txBox="1"/>
            <p:nvPr/>
          </p:nvSpPr>
          <p:spPr>
            <a:xfrm>
              <a:off x="10415983" y="3114337"/>
              <a:ext cx="1584178" cy="5557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Carbolic Acid Spray</a:t>
              </a:r>
              <a:endParaRPr dirty="0"/>
            </a:p>
          </p:txBody>
        </p:sp>
        <p:sp>
          <p:nvSpPr>
            <p:cNvPr id="102" name="Google Shape;187;p14">
              <a:extLst>
                <a:ext uri="{FF2B5EF4-FFF2-40B4-BE49-F238E27FC236}">
                  <a16:creationId xmlns:a16="http://schemas.microsoft.com/office/drawing/2014/main" id="{6E0EE186-C35F-49E8-A8E4-D70163718E80}"/>
                </a:ext>
              </a:extLst>
            </p:cNvPr>
            <p:cNvSpPr txBox="1"/>
            <p:nvPr/>
          </p:nvSpPr>
          <p:spPr>
            <a:xfrm>
              <a:off x="10399550" y="4060124"/>
              <a:ext cx="1584178" cy="5557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Sterilising surgical equipment</a:t>
              </a:r>
              <a:endParaRPr dirty="0"/>
            </a:p>
          </p:txBody>
        </p:sp>
        <p:sp>
          <p:nvSpPr>
            <p:cNvPr id="103" name="Google Shape;187;p14">
              <a:extLst>
                <a:ext uri="{FF2B5EF4-FFF2-40B4-BE49-F238E27FC236}">
                  <a16:creationId xmlns:a16="http://schemas.microsoft.com/office/drawing/2014/main" id="{4506A979-CE59-484A-9705-FCA0ED42C610}"/>
                </a:ext>
              </a:extLst>
            </p:cNvPr>
            <p:cNvSpPr txBox="1"/>
            <p:nvPr/>
          </p:nvSpPr>
          <p:spPr>
            <a:xfrm>
              <a:off x="1045889" y="3311691"/>
              <a:ext cx="1584178" cy="5557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Nurse </a:t>
              </a:r>
              <a:br>
                <a:rPr lang="en-GB" sz="14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</a:br>
              <a:r>
                <a:rPr lang="en-GB" sz="14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training</a:t>
              </a:r>
              <a:endParaRPr dirty="0"/>
            </a:p>
          </p:txBody>
        </p:sp>
        <p:sp>
          <p:nvSpPr>
            <p:cNvPr id="108" name="Google Shape;187;p14">
              <a:extLst>
                <a:ext uri="{FF2B5EF4-FFF2-40B4-BE49-F238E27FC236}">
                  <a16:creationId xmlns:a16="http://schemas.microsoft.com/office/drawing/2014/main" id="{24F0BB4B-C401-418F-AC5F-AF49C36C50E0}"/>
                </a:ext>
              </a:extLst>
            </p:cNvPr>
            <p:cNvSpPr txBox="1"/>
            <p:nvPr/>
          </p:nvSpPr>
          <p:spPr>
            <a:xfrm>
              <a:off x="1054641" y="4195580"/>
              <a:ext cx="1584178" cy="5557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Hygienic </a:t>
              </a:r>
              <a:br>
                <a:rPr lang="en-GB" sz="14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</a:br>
              <a:r>
                <a:rPr lang="en-GB" sz="14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practice</a:t>
              </a:r>
              <a:endParaRPr dirty="0"/>
            </a:p>
          </p:txBody>
        </p:sp>
        <p:sp>
          <p:nvSpPr>
            <p:cNvPr id="109" name="Google Shape;187;p14">
              <a:extLst>
                <a:ext uri="{FF2B5EF4-FFF2-40B4-BE49-F238E27FC236}">
                  <a16:creationId xmlns:a16="http://schemas.microsoft.com/office/drawing/2014/main" id="{E6EABCAB-17CC-4FC2-B0CF-6EA2CEFB8ADD}"/>
                </a:ext>
              </a:extLst>
            </p:cNvPr>
            <p:cNvSpPr txBox="1"/>
            <p:nvPr/>
          </p:nvSpPr>
          <p:spPr>
            <a:xfrm>
              <a:off x="1353415" y="5037744"/>
              <a:ext cx="1420832" cy="5557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1400" i="1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Notes on Nursing (1859)</a:t>
              </a:r>
              <a:endParaRPr i="1"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7DB6516-D3B9-46AC-A764-55CB23AB9D0F}"/>
              </a:ext>
            </a:extLst>
          </p:cNvPr>
          <p:cNvGrpSpPr/>
          <p:nvPr/>
        </p:nvGrpSpPr>
        <p:grpSpPr>
          <a:xfrm>
            <a:off x="219456" y="116632"/>
            <a:ext cx="11740896" cy="6614132"/>
            <a:chOff x="219456" y="116632"/>
            <a:chExt cx="11740896" cy="661413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9840686-92AD-490B-9245-2FEA3D271065}"/>
                </a:ext>
              </a:extLst>
            </p:cNvPr>
            <p:cNvGrpSpPr/>
            <p:nvPr/>
          </p:nvGrpSpPr>
          <p:grpSpPr>
            <a:xfrm>
              <a:off x="4128134" y="806951"/>
              <a:ext cx="6599804" cy="202972"/>
              <a:chOff x="4128134" y="806951"/>
              <a:chExt cx="6599804" cy="202972"/>
            </a:xfrm>
          </p:grpSpPr>
          <p:cxnSp>
            <p:nvCxnSpPr>
              <p:cNvPr id="67" name="Google Shape;226;p15">
                <a:extLst>
                  <a:ext uri="{FF2B5EF4-FFF2-40B4-BE49-F238E27FC236}">
                    <a16:creationId xmlns:a16="http://schemas.microsoft.com/office/drawing/2014/main" id="{B9428D51-CF87-477C-914A-FCE91839BC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25889" y="915831"/>
                <a:ext cx="1345953" cy="3668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20" name="Google Shape;220;p15"/>
              <p:cNvSpPr/>
              <p:nvPr/>
            </p:nvSpPr>
            <p:spPr>
              <a:xfrm>
                <a:off x="4128134" y="806951"/>
                <a:ext cx="189021" cy="180020"/>
              </a:xfrm>
              <a:prstGeom prst="ellipse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24" name="Google Shape;224;p15"/>
              <p:cNvCxnSpPr>
                <a:cxnSpLocks/>
                <a:endCxn id="220" idx="6"/>
              </p:cNvCxnSpPr>
              <p:nvPr/>
            </p:nvCxnSpPr>
            <p:spPr>
              <a:xfrm flipH="1" flipV="1">
                <a:off x="4317154" y="896961"/>
                <a:ext cx="2818420" cy="23204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6" name="Google Shape;226;p15"/>
              <p:cNvCxnSpPr>
                <a:cxnSpLocks/>
                <a:stCxn id="87" idx="2"/>
              </p:cNvCxnSpPr>
              <p:nvPr/>
            </p:nvCxnSpPr>
            <p:spPr>
              <a:xfrm flipH="1">
                <a:off x="6667484" y="908563"/>
                <a:ext cx="2464828" cy="11602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85" name="Google Shape;220;p15">
                <a:extLst>
                  <a:ext uri="{FF2B5EF4-FFF2-40B4-BE49-F238E27FC236}">
                    <a16:creationId xmlns:a16="http://schemas.microsoft.com/office/drawing/2014/main" id="{8F52F166-F83C-4BE1-A0D8-2867E4A6BDA0}"/>
                  </a:ext>
                </a:extLst>
              </p:cNvPr>
              <p:cNvSpPr/>
              <p:nvPr/>
            </p:nvSpPr>
            <p:spPr>
              <a:xfrm>
                <a:off x="5902874" y="825821"/>
                <a:ext cx="189021" cy="180020"/>
              </a:xfrm>
              <a:prstGeom prst="ellipse">
                <a:avLst/>
              </a:prstGeom>
              <a:solidFill>
                <a:schemeClr val="bg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220;p15">
                <a:extLst>
                  <a:ext uri="{FF2B5EF4-FFF2-40B4-BE49-F238E27FC236}">
                    <a16:creationId xmlns:a16="http://schemas.microsoft.com/office/drawing/2014/main" id="{D8196454-C141-42E9-A8A6-AB671E6EC02F}"/>
                  </a:ext>
                </a:extLst>
              </p:cNvPr>
              <p:cNvSpPr/>
              <p:nvPr/>
            </p:nvSpPr>
            <p:spPr>
              <a:xfrm>
                <a:off x="7536998" y="829903"/>
                <a:ext cx="189021" cy="180020"/>
              </a:xfrm>
              <a:prstGeom prst="ellipse">
                <a:avLst/>
              </a:prstGeom>
              <a:solidFill>
                <a:schemeClr val="bg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220;p15">
                <a:extLst>
                  <a:ext uri="{FF2B5EF4-FFF2-40B4-BE49-F238E27FC236}">
                    <a16:creationId xmlns:a16="http://schemas.microsoft.com/office/drawing/2014/main" id="{DDAC5037-FFA0-4605-B6B0-B42136991470}"/>
                  </a:ext>
                </a:extLst>
              </p:cNvPr>
              <p:cNvSpPr/>
              <p:nvPr/>
            </p:nvSpPr>
            <p:spPr>
              <a:xfrm>
                <a:off x="9132313" y="818553"/>
                <a:ext cx="189021" cy="180020"/>
              </a:xfrm>
              <a:prstGeom prst="ellipse">
                <a:avLst/>
              </a:prstGeom>
              <a:solidFill>
                <a:schemeClr val="bg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220;p15">
                <a:extLst>
                  <a:ext uri="{FF2B5EF4-FFF2-40B4-BE49-F238E27FC236}">
                    <a16:creationId xmlns:a16="http://schemas.microsoft.com/office/drawing/2014/main" id="{B5B77FF5-E087-4758-943C-580A142B5AD8}"/>
                  </a:ext>
                </a:extLst>
              </p:cNvPr>
              <p:cNvSpPr/>
              <p:nvPr/>
            </p:nvSpPr>
            <p:spPr>
              <a:xfrm>
                <a:off x="10538917" y="811941"/>
                <a:ext cx="189021" cy="180020"/>
              </a:xfrm>
              <a:prstGeom prst="ellipse">
                <a:avLst/>
              </a:prstGeom>
              <a:solidFill>
                <a:schemeClr val="bg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6" name="Google Shape;216;p15"/>
            <p:cNvSpPr/>
            <p:nvPr/>
          </p:nvSpPr>
          <p:spPr>
            <a:xfrm>
              <a:off x="219456" y="116632"/>
              <a:ext cx="11740896" cy="6581800"/>
            </a:xfrm>
            <a:prstGeom prst="rect">
              <a:avLst/>
            </a:prstGeom>
            <a:noFill/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5"/>
            <p:cNvSpPr txBox="1"/>
            <p:nvPr/>
          </p:nvSpPr>
          <p:spPr>
            <a:xfrm>
              <a:off x="1628505" y="207998"/>
              <a:ext cx="9535125" cy="43428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n-GB" sz="16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GCSE History Knowledge Organiser: Growing understanding of the Causes of Disease in the Industrial Period </a:t>
              </a:r>
              <a:endParaRPr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231526" y="129417"/>
              <a:ext cx="1341166" cy="6601347"/>
            </a:xfrm>
            <a:prstGeom prst="rect">
              <a:avLst/>
            </a:prstGeom>
            <a:noFill/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5"/>
            <p:cNvSpPr txBox="1"/>
            <p:nvPr/>
          </p:nvSpPr>
          <p:spPr>
            <a:xfrm>
              <a:off x="260354" y="159568"/>
              <a:ext cx="1368152" cy="5893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n-GB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Keywords:</a:t>
              </a:r>
              <a:endParaRPr dirty="0"/>
            </a:p>
            <a:p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-GB" sz="15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Miasma:</a:t>
              </a:r>
              <a:endParaRPr dirty="0"/>
            </a:p>
            <a:p>
              <a:r>
                <a:rPr lang="en-GB" sz="15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Theory of  “Bad Air”</a:t>
              </a:r>
              <a:endParaRPr dirty="0"/>
            </a:p>
            <a:p>
              <a:endParaRPr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-GB" sz="15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Cholera:</a:t>
              </a:r>
              <a:endParaRPr dirty="0"/>
            </a:p>
            <a:p>
              <a:r>
                <a:rPr lang="en-GB" sz="15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Waterborne disease</a:t>
              </a:r>
              <a:endParaRPr dirty="0"/>
            </a:p>
            <a:p>
              <a:endParaRPr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-GB" sz="15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Bacteriology:</a:t>
              </a:r>
              <a:endParaRPr dirty="0"/>
            </a:p>
            <a:p>
              <a:r>
                <a:rPr lang="en-GB" sz="15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Study of micro-organisms</a:t>
              </a:r>
            </a:p>
            <a:p>
              <a:endParaRPr dirty="0"/>
            </a:p>
            <a:p>
              <a:r>
                <a:rPr lang="en-GB" sz="15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Inoculation:</a:t>
              </a:r>
              <a:endParaRPr lang="en-GB" sz="1600" dirty="0"/>
            </a:p>
            <a:p>
              <a:r>
                <a:rPr lang="en-GB" sz="1500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‘Live’ bacteria used to create anti-bodies</a:t>
              </a:r>
              <a:endParaRPr lang="en-GB" sz="1600" dirty="0"/>
            </a:p>
            <a:p>
              <a:endParaRPr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-GB" sz="15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Vaccine:</a:t>
              </a:r>
              <a:endParaRPr dirty="0"/>
            </a:p>
            <a:p>
              <a:r>
                <a:rPr lang="en-GB" sz="15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Weakened version of bacteria to create anti-bodies</a:t>
              </a:r>
              <a:endParaRPr dirty="0"/>
            </a:p>
            <a:p>
              <a:endParaRPr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4" name="Google Shape;234;p15" descr="Image result for when icon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71845" y="1150717"/>
              <a:ext cx="479227" cy="530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15" descr="Image result for who icon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953086" y="1919799"/>
              <a:ext cx="539926" cy="5399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15" descr="Image result for what icon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985529" y="3229758"/>
              <a:ext cx="507483" cy="50748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0BACBE4-64CF-4BF3-B6C4-DC19B265E61F}"/>
                </a:ext>
              </a:extLst>
            </p:cNvPr>
            <p:cNvGrpSpPr/>
            <p:nvPr/>
          </p:nvGrpSpPr>
          <p:grpSpPr>
            <a:xfrm>
              <a:off x="5578964" y="1170509"/>
              <a:ext cx="1223761" cy="5428675"/>
              <a:chOff x="1836070" y="1192857"/>
              <a:chExt cx="1223761" cy="5428675"/>
            </a:xfrm>
          </p:grpSpPr>
          <p:sp>
            <p:nvSpPr>
              <p:cNvPr id="221" name="Google Shape;221;p15"/>
              <p:cNvSpPr txBox="1"/>
              <p:nvPr/>
            </p:nvSpPr>
            <p:spPr>
              <a:xfrm>
                <a:off x="1933792" y="1192857"/>
                <a:ext cx="620496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1854</a:t>
                </a:r>
                <a:endParaRPr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15"/>
              <p:cNvSpPr txBox="1"/>
              <p:nvPr/>
            </p:nvSpPr>
            <p:spPr>
              <a:xfrm>
                <a:off x="1999627" y="1838114"/>
                <a:ext cx="838008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r>
                  <a:rPr lang="en-GB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 Snow</a:t>
                </a: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15"/>
              <p:cNvSpPr txBox="1"/>
              <p:nvPr/>
            </p:nvSpPr>
            <p:spPr>
              <a:xfrm>
                <a:off x="1836070" y="2741937"/>
                <a:ext cx="1223761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r>
                  <a:rPr lang="en-GB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Proved cholera transmitted by dirty water</a:t>
                </a:r>
                <a:endParaRPr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47" name="Google Shape;247;p15"/>
              <p:cNvCxnSpPr/>
              <p:nvPr/>
            </p:nvCxnSpPr>
            <p:spPr>
              <a:xfrm rot="10800000">
                <a:off x="2242940" y="4120126"/>
                <a:ext cx="0" cy="31234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48" name="Google Shape;248;p15"/>
              <p:cNvSpPr/>
              <p:nvPr/>
            </p:nvSpPr>
            <p:spPr>
              <a:xfrm>
                <a:off x="2148430" y="4432466"/>
                <a:ext cx="189021" cy="180020"/>
              </a:xfrm>
              <a:prstGeom prst="ellipse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9" name="Google Shape;249;p15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836070" y="4725144"/>
                <a:ext cx="710052" cy="7086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0" name="Google Shape;250;p15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2041474" y="6165304"/>
                <a:ext cx="455337" cy="456228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51" name="Google Shape;251;p15"/>
              <p:cNvCxnSpPr/>
              <p:nvPr/>
            </p:nvCxnSpPr>
            <p:spPr>
              <a:xfrm rot="10800000">
                <a:off x="2242940" y="5492250"/>
                <a:ext cx="0" cy="31234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52" name="Google Shape;252;p15"/>
              <p:cNvSpPr/>
              <p:nvPr/>
            </p:nvSpPr>
            <p:spPr>
              <a:xfrm>
                <a:off x="2148430" y="5804590"/>
                <a:ext cx="189021" cy="180020"/>
              </a:xfrm>
              <a:prstGeom prst="ellipse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E576DAC-7324-4FCB-AD77-132DEEECFCBD}"/>
                </a:ext>
              </a:extLst>
            </p:cNvPr>
            <p:cNvGrpSpPr/>
            <p:nvPr/>
          </p:nvGrpSpPr>
          <p:grpSpPr>
            <a:xfrm>
              <a:off x="7135574" y="1182252"/>
              <a:ext cx="1366449" cy="5363080"/>
              <a:chOff x="3086725" y="1192857"/>
              <a:chExt cx="1366449" cy="5363080"/>
            </a:xfrm>
          </p:grpSpPr>
          <p:sp>
            <p:nvSpPr>
              <p:cNvPr id="227" name="Google Shape;227;p15"/>
              <p:cNvSpPr txBox="1"/>
              <p:nvPr/>
            </p:nvSpPr>
            <p:spPr>
              <a:xfrm>
                <a:off x="3295310" y="1192857"/>
                <a:ext cx="620496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1861</a:t>
                </a:r>
                <a:endParaRPr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15"/>
              <p:cNvSpPr txBox="1"/>
              <p:nvPr/>
            </p:nvSpPr>
            <p:spPr>
              <a:xfrm>
                <a:off x="3173868" y="1838114"/>
                <a:ext cx="863379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r>
                  <a:rPr lang="en-GB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Louis Pasteur</a:t>
                </a: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15"/>
              <p:cNvSpPr txBox="1"/>
              <p:nvPr/>
            </p:nvSpPr>
            <p:spPr>
              <a:xfrm>
                <a:off x="3086725" y="2581533"/>
                <a:ext cx="1366449" cy="14838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r>
                  <a:rPr lang="en-GB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Developed Germ Theory, encouraged government to make smallpox vaccines compulsory</a:t>
                </a:r>
                <a:endParaRPr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53" name="Google Shape;253;p15"/>
              <p:cNvCxnSpPr/>
              <p:nvPr/>
            </p:nvCxnSpPr>
            <p:spPr>
              <a:xfrm rot="10800000">
                <a:off x="3601141" y="4120126"/>
                <a:ext cx="0" cy="31234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54" name="Google Shape;254;p15"/>
              <p:cNvSpPr/>
              <p:nvPr/>
            </p:nvSpPr>
            <p:spPr>
              <a:xfrm>
                <a:off x="3506630" y="4432466"/>
                <a:ext cx="189021" cy="180020"/>
              </a:xfrm>
              <a:prstGeom prst="ellipse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5" name="Google Shape;255;p15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3249517" y="4729700"/>
                <a:ext cx="666289" cy="664988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56" name="Google Shape;256;p15"/>
              <p:cNvCxnSpPr/>
              <p:nvPr/>
            </p:nvCxnSpPr>
            <p:spPr>
              <a:xfrm rot="10800000">
                <a:off x="3582661" y="5492250"/>
                <a:ext cx="0" cy="31234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57" name="Google Shape;257;p15"/>
              <p:cNvSpPr/>
              <p:nvPr/>
            </p:nvSpPr>
            <p:spPr>
              <a:xfrm>
                <a:off x="3488150" y="5804590"/>
                <a:ext cx="189021" cy="180020"/>
              </a:xfrm>
              <a:prstGeom prst="ellipse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8" name="Google Shape;258;p15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 rot="3415293">
                <a:off x="3307414" y="5952080"/>
                <a:ext cx="407271" cy="80044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5D6C784-AFB6-420F-AAF9-04C884FC185A}"/>
                </a:ext>
              </a:extLst>
            </p:cNvPr>
            <p:cNvGrpSpPr/>
            <p:nvPr/>
          </p:nvGrpSpPr>
          <p:grpSpPr>
            <a:xfrm>
              <a:off x="8687211" y="1171296"/>
              <a:ext cx="1275193" cy="5455445"/>
              <a:chOff x="4385829" y="1192857"/>
              <a:chExt cx="1275193" cy="5455445"/>
            </a:xfrm>
          </p:grpSpPr>
          <p:sp>
            <p:nvSpPr>
              <p:cNvPr id="228" name="Google Shape;228;p15"/>
              <p:cNvSpPr txBox="1"/>
              <p:nvPr/>
            </p:nvSpPr>
            <p:spPr>
              <a:xfrm>
                <a:off x="4571085" y="1192857"/>
                <a:ext cx="620496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r>
                  <a:rPr lang="en-GB" sz="1600" b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1882</a:t>
                </a:r>
                <a:endParaRPr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15"/>
              <p:cNvSpPr txBox="1"/>
              <p:nvPr/>
            </p:nvSpPr>
            <p:spPr>
              <a:xfrm>
                <a:off x="4462329" y="1838114"/>
                <a:ext cx="838008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r>
                  <a:rPr lang="en-GB" sz="1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Robert Koch</a:t>
                </a: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15"/>
              <p:cNvSpPr txBox="1"/>
              <p:nvPr/>
            </p:nvSpPr>
            <p:spPr>
              <a:xfrm>
                <a:off x="4385829" y="2741936"/>
                <a:ext cx="1275193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r>
                  <a:rPr lang="en-GB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Bacteriology, used chemical dyes to identify bacteria</a:t>
                </a:r>
                <a:endParaRPr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59" name="Google Shape;259;p15"/>
              <p:cNvCxnSpPr>
                <a:cxnSpLocks/>
              </p:cNvCxnSpPr>
              <p:nvPr/>
            </p:nvCxnSpPr>
            <p:spPr>
              <a:xfrm flipV="1">
                <a:off x="4786823" y="4267558"/>
                <a:ext cx="0" cy="164908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60" name="Google Shape;260;p15"/>
              <p:cNvSpPr/>
              <p:nvPr/>
            </p:nvSpPr>
            <p:spPr>
              <a:xfrm>
                <a:off x="4692312" y="4432466"/>
                <a:ext cx="189021" cy="180020"/>
              </a:xfrm>
              <a:prstGeom prst="ellipse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61" name="Google Shape;261;p15"/>
              <p:cNvCxnSpPr/>
              <p:nvPr/>
            </p:nvCxnSpPr>
            <p:spPr>
              <a:xfrm rot="10800000">
                <a:off x="4768343" y="5492250"/>
                <a:ext cx="0" cy="31234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62" name="Google Shape;262;p15"/>
              <p:cNvSpPr/>
              <p:nvPr/>
            </p:nvSpPr>
            <p:spPr>
              <a:xfrm>
                <a:off x="4673832" y="5804590"/>
                <a:ext cx="189021" cy="180020"/>
              </a:xfrm>
              <a:prstGeom prst="ellipse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71" name="Google Shape;271;p15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4403717" y="4691295"/>
                <a:ext cx="729252" cy="7306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2" name="Google Shape;272;p15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4490243" y="6056301"/>
                <a:ext cx="593160" cy="5920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0ED7E88-4B3D-40F3-8D69-75270C556637}"/>
                </a:ext>
              </a:extLst>
            </p:cNvPr>
            <p:cNvGrpSpPr/>
            <p:nvPr/>
          </p:nvGrpSpPr>
          <p:grpSpPr>
            <a:xfrm>
              <a:off x="3879657" y="1208372"/>
              <a:ext cx="1700051" cy="4840008"/>
              <a:chOff x="1933792" y="1192857"/>
              <a:chExt cx="1700051" cy="4840008"/>
            </a:xfrm>
          </p:grpSpPr>
          <p:sp>
            <p:nvSpPr>
              <p:cNvPr id="69" name="Google Shape;221;p15">
                <a:extLst>
                  <a:ext uri="{FF2B5EF4-FFF2-40B4-BE49-F238E27FC236}">
                    <a16:creationId xmlns:a16="http://schemas.microsoft.com/office/drawing/2014/main" id="{247A1786-5F94-4A58-80AF-071DE1F7285B}"/>
                  </a:ext>
                </a:extLst>
              </p:cNvPr>
              <p:cNvSpPr txBox="1"/>
              <p:nvPr/>
            </p:nvSpPr>
            <p:spPr>
              <a:xfrm>
                <a:off x="1933792" y="1192857"/>
                <a:ext cx="620496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1796</a:t>
                </a:r>
                <a:endParaRPr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236;p15">
                <a:extLst>
                  <a:ext uri="{FF2B5EF4-FFF2-40B4-BE49-F238E27FC236}">
                    <a16:creationId xmlns:a16="http://schemas.microsoft.com/office/drawing/2014/main" id="{270A0615-748B-43CF-9136-E891174E3135}"/>
                  </a:ext>
                </a:extLst>
              </p:cNvPr>
              <p:cNvSpPr txBox="1"/>
              <p:nvPr/>
            </p:nvSpPr>
            <p:spPr>
              <a:xfrm>
                <a:off x="1999627" y="1838114"/>
                <a:ext cx="838008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r>
                  <a:rPr lang="en-GB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Edward Jenner</a:t>
                </a:r>
                <a:endParaRPr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242;p15">
                <a:extLst>
                  <a:ext uri="{FF2B5EF4-FFF2-40B4-BE49-F238E27FC236}">
                    <a16:creationId xmlns:a16="http://schemas.microsoft.com/office/drawing/2014/main" id="{50A58510-05CC-4344-9988-86EC31182957}"/>
                  </a:ext>
                </a:extLst>
              </p:cNvPr>
              <p:cNvSpPr txBox="1"/>
              <p:nvPr/>
            </p:nvSpPr>
            <p:spPr>
              <a:xfrm>
                <a:off x="1933792" y="2741937"/>
                <a:ext cx="1700051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r>
                  <a:rPr lang="en-GB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Discovered vaccine for Smallpox, making inoculation obsolete</a:t>
                </a:r>
                <a:endParaRPr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2" name="Google Shape;247;p15">
                <a:extLst>
                  <a:ext uri="{FF2B5EF4-FFF2-40B4-BE49-F238E27FC236}">
                    <a16:creationId xmlns:a16="http://schemas.microsoft.com/office/drawing/2014/main" id="{B19F9396-8FE8-47D6-80B3-BE5698335902}"/>
                  </a:ext>
                </a:extLst>
              </p:cNvPr>
              <p:cNvCxnSpPr/>
              <p:nvPr/>
            </p:nvCxnSpPr>
            <p:spPr>
              <a:xfrm rot="10800000">
                <a:off x="2389665" y="4157424"/>
                <a:ext cx="0" cy="31234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73" name="Google Shape;248;p15">
                <a:extLst>
                  <a:ext uri="{FF2B5EF4-FFF2-40B4-BE49-F238E27FC236}">
                    <a16:creationId xmlns:a16="http://schemas.microsoft.com/office/drawing/2014/main" id="{1472671A-422E-4423-A110-2AA428D8C2E7}"/>
                  </a:ext>
                </a:extLst>
              </p:cNvPr>
              <p:cNvSpPr/>
              <p:nvPr/>
            </p:nvSpPr>
            <p:spPr>
              <a:xfrm>
                <a:off x="2295155" y="4469764"/>
                <a:ext cx="189021" cy="180020"/>
              </a:xfrm>
              <a:prstGeom prst="ellipse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6" name="Google Shape;251;p15">
                <a:extLst>
                  <a:ext uri="{FF2B5EF4-FFF2-40B4-BE49-F238E27FC236}">
                    <a16:creationId xmlns:a16="http://schemas.microsoft.com/office/drawing/2014/main" id="{027A1733-C1C5-40D8-92E6-B796F6B3E9D0}"/>
                  </a:ext>
                </a:extLst>
              </p:cNvPr>
              <p:cNvCxnSpPr/>
              <p:nvPr/>
            </p:nvCxnSpPr>
            <p:spPr>
              <a:xfrm rot="10800000">
                <a:off x="2397181" y="5540505"/>
                <a:ext cx="0" cy="31234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77" name="Google Shape;252;p15">
                <a:extLst>
                  <a:ext uri="{FF2B5EF4-FFF2-40B4-BE49-F238E27FC236}">
                    <a16:creationId xmlns:a16="http://schemas.microsoft.com/office/drawing/2014/main" id="{41ECD59C-9FEC-4FD0-A549-1002BF05C098}"/>
                  </a:ext>
                </a:extLst>
              </p:cNvPr>
              <p:cNvSpPr/>
              <p:nvPr/>
            </p:nvSpPr>
            <p:spPr>
              <a:xfrm>
                <a:off x="2302671" y="5852845"/>
                <a:ext cx="189021" cy="180020"/>
              </a:xfrm>
              <a:prstGeom prst="ellipse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78" name="Google Shape;258;p15">
              <a:extLst>
                <a:ext uri="{FF2B5EF4-FFF2-40B4-BE49-F238E27FC236}">
                  <a16:creationId xmlns:a16="http://schemas.microsoft.com/office/drawing/2014/main" id="{5C63CE8F-AB37-4179-9A2A-D8BD94A77866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3415293">
              <a:off x="4148804" y="4707939"/>
              <a:ext cx="407271" cy="8004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6" name="Picture 2" descr="Image result for smallpox clipart">
              <a:extLst>
                <a:ext uri="{FF2B5EF4-FFF2-40B4-BE49-F238E27FC236}">
                  <a16:creationId xmlns:a16="http://schemas.microsoft.com/office/drawing/2014/main" id="{F7979902-1246-4336-9648-B0810A3DB2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0386" y="6164034"/>
              <a:ext cx="487048" cy="45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1E05062-8AE7-4B7B-A05F-65B01C474CEB}"/>
                </a:ext>
              </a:extLst>
            </p:cNvPr>
            <p:cNvCxnSpPr/>
            <p:nvPr/>
          </p:nvCxnSpPr>
          <p:spPr>
            <a:xfrm flipV="1">
              <a:off x="4131178" y="6207626"/>
              <a:ext cx="431383" cy="378829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6D67CB5-7F45-4B1D-9546-73E87F32A398}"/>
                </a:ext>
              </a:extLst>
            </p:cNvPr>
            <p:cNvGrpSpPr/>
            <p:nvPr/>
          </p:nvGrpSpPr>
          <p:grpSpPr>
            <a:xfrm>
              <a:off x="10094818" y="1194557"/>
              <a:ext cx="1275193" cy="5455445"/>
              <a:chOff x="4385829" y="1192857"/>
              <a:chExt cx="1275193" cy="5455445"/>
            </a:xfrm>
          </p:grpSpPr>
          <p:sp>
            <p:nvSpPr>
              <p:cNvPr id="58" name="Google Shape;228;p15">
                <a:extLst>
                  <a:ext uri="{FF2B5EF4-FFF2-40B4-BE49-F238E27FC236}">
                    <a16:creationId xmlns:a16="http://schemas.microsoft.com/office/drawing/2014/main" id="{4E5FBCA1-AADF-405F-8B3B-BB00F13741A9}"/>
                  </a:ext>
                </a:extLst>
              </p:cNvPr>
              <p:cNvSpPr txBox="1"/>
              <p:nvPr/>
            </p:nvSpPr>
            <p:spPr>
              <a:xfrm>
                <a:off x="4571085" y="1192857"/>
                <a:ext cx="620496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r>
                  <a:rPr lang="en-GB" sz="16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1885</a:t>
                </a:r>
                <a:endParaRPr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238;p15">
                <a:extLst>
                  <a:ext uri="{FF2B5EF4-FFF2-40B4-BE49-F238E27FC236}">
                    <a16:creationId xmlns:a16="http://schemas.microsoft.com/office/drawing/2014/main" id="{79C1F7C2-D7E6-463F-AACB-FAF4CBD03D57}"/>
                  </a:ext>
                </a:extLst>
              </p:cNvPr>
              <p:cNvSpPr txBox="1"/>
              <p:nvPr/>
            </p:nvSpPr>
            <p:spPr>
              <a:xfrm>
                <a:off x="4462329" y="1838114"/>
                <a:ext cx="838008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r>
                  <a:rPr lang="en-GB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Louis Pasteur</a:t>
                </a:r>
                <a:endParaRPr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244;p15">
                <a:extLst>
                  <a:ext uri="{FF2B5EF4-FFF2-40B4-BE49-F238E27FC236}">
                    <a16:creationId xmlns:a16="http://schemas.microsoft.com/office/drawing/2014/main" id="{5B9624BD-13F5-4EE9-9D52-E3B488F7384C}"/>
                  </a:ext>
                </a:extLst>
              </p:cNvPr>
              <p:cNvSpPr txBox="1"/>
              <p:nvPr/>
            </p:nvSpPr>
            <p:spPr>
              <a:xfrm>
                <a:off x="4385829" y="2717890"/>
                <a:ext cx="1275193" cy="13474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r>
                  <a:rPr lang="en-GB" sz="16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Developed a vaccine for rabies, led to vaccines for other diseases</a:t>
                </a:r>
                <a:endParaRPr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61" name="Google Shape;259;p15">
                <a:extLst>
                  <a:ext uri="{FF2B5EF4-FFF2-40B4-BE49-F238E27FC236}">
                    <a16:creationId xmlns:a16="http://schemas.microsoft.com/office/drawing/2014/main" id="{A460D45D-70B9-47A3-AF47-D2A7C4C662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86823" y="4267558"/>
                <a:ext cx="0" cy="164908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62" name="Google Shape;260;p15">
                <a:extLst>
                  <a:ext uri="{FF2B5EF4-FFF2-40B4-BE49-F238E27FC236}">
                    <a16:creationId xmlns:a16="http://schemas.microsoft.com/office/drawing/2014/main" id="{21E1ED31-5CFB-484A-8984-46F8D91BA947}"/>
                  </a:ext>
                </a:extLst>
              </p:cNvPr>
              <p:cNvSpPr/>
              <p:nvPr/>
            </p:nvSpPr>
            <p:spPr>
              <a:xfrm>
                <a:off x="4692312" y="4432466"/>
                <a:ext cx="189021" cy="180020"/>
              </a:xfrm>
              <a:prstGeom prst="ellipse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63" name="Google Shape;261;p15">
                <a:extLst>
                  <a:ext uri="{FF2B5EF4-FFF2-40B4-BE49-F238E27FC236}">
                    <a16:creationId xmlns:a16="http://schemas.microsoft.com/office/drawing/2014/main" id="{7111BB46-DFC0-40CB-A114-21460EDE3FCE}"/>
                  </a:ext>
                </a:extLst>
              </p:cNvPr>
              <p:cNvCxnSpPr/>
              <p:nvPr/>
            </p:nvCxnSpPr>
            <p:spPr>
              <a:xfrm rot="10800000">
                <a:off x="4768343" y="5492250"/>
                <a:ext cx="0" cy="31234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64" name="Google Shape;262;p15">
                <a:extLst>
                  <a:ext uri="{FF2B5EF4-FFF2-40B4-BE49-F238E27FC236}">
                    <a16:creationId xmlns:a16="http://schemas.microsoft.com/office/drawing/2014/main" id="{B23D1B1F-B938-4A30-855B-9A008B56B155}"/>
                  </a:ext>
                </a:extLst>
              </p:cNvPr>
              <p:cNvSpPr/>
              <p:nvPr/>
            </p:nvSpPr>
            <p:spPr>
              <a:xfrm>
                <a:off x="4673832" y="5804590"/>
                <a:ext cx="189021" cy="180020"/>
              </a:xfrm>
              <a:prstGeom prst="ellipse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5" name="Google Shape;271;p15">
                <a:extLst>
                  <a:ext uri="{FF2B5EF4-FFF2-40B4-BE49-F238E27FC236}">
                    <a16:creationId xmlns:a16="http://schemas.microsoft.com/office/drawing/2014/main" id="{A1627032-2E36-4B03-9F0A-7DEB3A8C9988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4403717" y="4691295"/>
                <a:ext cx="729252" cy="7306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6" name="Google Shape;272;p15">
                <a:extLst>
                  <a:ext uri="{FF2B5EF4-FFF2-40B4-BE49-F238E27FC236}">
                    <a16:creationId xmlns:a16="http://schemas.microsoft.com/office/drawing/2014/main" id="{547121DE-93CA-43CF-8671-48050F0B2993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4490243" y="6056301"/>
                <a:ext cx="593160" cy="5920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833853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DE324A6-5C32-4575-9637-074C48E2104D}"/>
              </a:ext>
            </a:extLst>
          </p:cNvPr>
          <p:cNvGrpSpPr/>
          <p:nvPr/>
        </p:nvGrpSpPr>
        <p:grpSpPr>
          <a:xfrm>
            <a:off x="190831" y="116631"/>
            <a:ext cx="11815639" cy="6642531"/>
            <a:chOff x="190831" y="116631"/>
            <a:chExt cx="11815639" cy="6642531"/>
          </a:xfrm>
        </p:grpSpPr>
        <p:cxnSp>
          <p:nvCxnSpPr>
            <p:cNvPr id="167" name="Google Shape;96;p13">
              <a:extLst>
                <a:ext uri="{FF2B5EF4-FFF2-40B4-BE49-F238E27FC236}">
                  <a16:creationId xmlns:a16="http://schemas.microsoft.com/office/drawing/2014/main" id="{A0541DA5-0F6B-4547-97FB-779F12E34B6C}"/>
                </a:ext>
              </a:extLst>
            </p:cNvPr>
            <p:cNvCxnSpPr>
              <a:cxnSpLocks/>
              <a:endCxn id="158" idx="0"/>
            </p:cNvCxnSpPr>
            <p:nvPr/>
          </p:nvCxnSpPr>
          <p:spPr>
            <a:xfrm>
              <a:off x="2530876" y="1503401"/>
              <a:ext cx="12442" cy="1049242"/>
            </a:xfrm>
            <a:prstGeom prst="straightConnector1">
              <a:avLst/>
            </a:pr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5" name="Google Shape;115;p13"/>
            <p:cNvSpPr txBox="1"/>
            <p:nvPr/>
          </p:nvSpPr>
          <p:spPr>
            <a:xfrm>
              <a:off x="8134623" y="688558"/>
              <a:ext cx="3346761" cy="7143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Appoint a local medical officer</a:t>
              </a:r>
              <a:endParaRPr dirty="0"/>
            </a:p>
            <a:p>
              <a:endParaRPr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Provide clean water</a:t>
              </a:r>
              <a:endParaRPr dirty="0"/>
            </a:p>
            <a:p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190831" y="116631"/>
              <a:ext cx="11815639" cy="6642531"/>
            </a:xfrm>
            <a:prstGeom prst="rect">
              <a:avLst/>
            </a:prstGeom>
            <a:noFill/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3"/>
            <p:cNvSpPr txBox="1"/>
            <p:nvPr/>
          </p:nvSpPr>
          <p:spPr>
            <a:xfrm>
              <a:off x="2027098" y="204381"/>
              <a:ext cx="8360896" cy="33855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n-GB" sz="16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GCSE History Knowledge Organiser: Improvements to Public Health in the 19</a:t>
              </a:r>
              <a:r>
                <a:rPr lang="en-GB" sz="1600" b="1" baseline="30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</a:t>
              </a:r>
              <a:r>
                <a:rPr lang="en-GB" sz="16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and 20</a:t>
              </a:r>
              <a:r>
                <a:rPr lang="en-GB" sz="1600" b="1" baseline="30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</a:t>
              </a:r>
              <a:r>
                <a:rPr lang="en-GB" sz="16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Centuries</a:t>
              </a:r>
              <a:endParaRPr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211232" y="116801"/>
              <a:ext cx="1718903" cy="6630594"/>
            </a:xfrm>
            <a:prstGeom prst="rect">
              <a:avLst/>
            </a:prstGeom>
            <a:noFill/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3"/>
            <p:cNvSpPr txBox="1"/>
            <p:nvPr/>
          </p:nvSpPr>
          <p:spPr>
            <a:xfrm>
              <a:off x="230732" y="123301"/>
              <a:ext cx="1728192" cy="655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n-GB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Keywords:</a:t>
              </a:r>
              <a:endParaRPr dirty="0"/>
            </a:p>
            <a:p>
              <a:endParaRPr sz="16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-GB" sz="15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Laissez-faire:</a:t>
              </a:r>
              <a:endParaRPr dirty="0"/>
            </a:p>
            <a:p>
              <a:r>
                <a:rPr lang="en-GB" sz="15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Idea of non-interference by government</a:t>
              </a:r>
              <a:endParaRPr dirty="0"/>
            </a:p>
            <a:p>
              <a:endParaRPr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-GB" sz="15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Pension:</a:t>
              </a:r>
              <a:endParaRPr dirty="0"/>
            </a:p>
            <a:p>
              <a:r>
                <a:rPr lang="en-GB" sz="15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Money from govt for those 65+</a:t>
              </a:r>
              <a:endParaRPr dirty="0"/>
            </a:p>
            <a:p>
              <a:endParaRPr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-GB" sz="15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National Insurance:</a:t>
              </a:r>
              <a:endParaRPr dirty="0"/>
            </a:p>
            <a:p>
              <a:r>
                <a:rPr lang="en-GB" sz="15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 of workers wages went to guarantee sick pay</a:t>
              </a:r>
              <a:endParaRPr dirty="0"/>
            </a:p>
            <a:p>
              <a:endParaRPr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-GB" sz="15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Welfare State:</a:t>
              </a:r>
              <a:endParaRPr dirty="0"/>
            </a:p>
            <a:p>
              <a:r>
                <a:rPr lang="en-GB" sz="15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Govt using tax money to look after various groups in society.</a:t>
              </a:r>
              <a:endParaRPr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endParaRPr sz="15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-GB" sz="15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NHS: </a:t>
              </a:r>
              <a:endParaRPr dirty="0"/>
            </a:p>
            <a:p>
              <a:r>
                <a:rPr lang="en-GB" sz="15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Abbreviation for National Health Service</a:t>
              </a:r>
              <a:endParaRPr dirty="0"/>
            </a:p>
            <a:p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endParaRPr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2087430" y="646429"/>
              <a:ext cx="864096" cy="864096"/>
            </a:xfrm>
            <a:prstGeom prst="ellipse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2107706" y="3615113"/>
              <a:ext cx="864096" cy="864096"/>
            </a:xfrm>
            <a:prstGeom prst="ellipse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2111270" y="4820121"/>
              <a:ext cx="864096" cy="864096"/>
            </a:xfrm>
            <a:prstGeom prst="ellipse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2111270" y="5826090"/>
              <a:ext cx="864096" cy="864096"/>
            </a:xfrm>
            <a:prstGeom prst="ellipse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2087430" y="888298"/>
              <a:ext cx="86409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1848</a:t>
              </a:r>
              <a:endParaRPr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2092887" y="3805641"/>
              <a:ext cx="86409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1875</a:t>
              </a:r>
              <a:endParaRPr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3"/>
            <p:cNvSpPr txBox="1"/>
            <p:nvPr/>
          </p:nvSpPr>
          <p:spPr>
            <a:xfrm>
              <a:off x="2129428" y="5024573"/>
              <a:ext cx="864096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1910’s</a:t>
              </a:r>
              <a:endParaRPr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2116266" y="6054335"/>
              <a:ext cx="86409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1948</a:t>
              </a:r>
              <a:endParaRPr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6" name="Google Shape;96;p13"/>
            <p:cNvCxnSpPr>
              <a:cxnSpLocks/>
              <a:stCxn id="158" idx="4"/>
              <a:endCxn id="89" idx="0"/>
            </p:cNvCxnSpPr>
            <p:nvPr/>
          </p:nvCxnSpPr>
          <p:spPr>
            <a:xfrm flipH="1">
              <a:off x="2539754" y="3416739"/>
              <a:ext cx="3564" cy="198374"/>
            </a:xfrm>
            <a:prstGeom prst="straightConnector1">
              <a:avLst/>
            </a:pr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7" name="Google Shape;97;p13"/>
            <p:cNvCxnSpPr>
              <a:stCxn id="89" idx="4"/>
              <a:endCxn id="90" idx="0"/>
            </p:cNvCxnSpPr>
            <p:nvPr/>
          </p:nvCxnSpPr>
          <p:spPr>
            <a:xfrm>
              <a:off x="2539754" y="4479209"/>
              <a:ext cx="3564" cy="340912"/>
            </a:xfrm>
            <a:prstGeom prst="straightConnector1">
              <a:avLst/>
            </a:pr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8" name="Google Shape;98;p13"/>
            <p:cNvCxnSpPr>
              <a:stCxn id="90" idx="4"/>
              <a:endCxn id="91" idx="0"/>
            </p:cNvCxnSpPr>
            <p:nvPr/>
          </p:nvCxnSpPr>
          <p:spPr>
            <a:xfrm>
              <a:off x="2543318" y="5684217"/>
              <a:ext cx="0" cy="141873"/>
            </a:xfrm>
            <a:prstGeom prst="straightConnector1">
              <a:avLst/>
            </a:pr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232E3D8-B92D-4E5E-A180-7E44C1F31382}"/>
                </a:ext>
              </a:extLst>
            </p:cNvPr>
            <p:cNvGrpSpPr/>
            <p:nvPr/>
          </p:nvGrpSpPr>
          <p:grpSpPr>
            <a:xfrm>
              <a:off x="3140811" y="742151"/>
              <a:ext cx="2165906" cy="720080"/>
              <a:chOff x="3173771" y="724887"/>
              <a:chExt cx="1872208" cy="720080"/>
            </a:xfrm>
          </p:grpSpPr>
          <p:sp>
            <p:nvSpPr>
              <p:cNvPr id="99" name="Google Shape;99;p13"/>
              <p:cNvSpPr/>
              <p:nvPr/>
            </p:nvSpPr>
            <p:spPr>
              <a:xfrm>
                <a:off x="3173771" y="724887"/>
                <a:ext cx="1872208" cy="720080"/>
              </a:xfrm>
              <a:prstGeom prst="rect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13"/>
              <p:cNvSpPr txBox="1"/>
              <p:nvPr/>
            </p:nvSpPr>
            <p:spPr>
              <a:xfrm>
                <a:off x="3173771" y="724887"/>
                <a:ext cx="1872208" cy="366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/>
                <a:r>
                  <a:rPr lang="en-GB" sz="1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Public Health Act – councils </a:t>
                </a:r>
                <a:r>
                  <a:rPr lang="en-GB" sz="1400" b="1" u="sng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could…</a:t>
                </a:r>
                <a:endParaRPr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1" name="Google Shape;101;p1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207505" y="850027"/>
                <a:ext cx="500122" cy="46573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102" name="Google Shape;102;p13"/>
            <p:cNvCxnSpPr>
              <a:cxnSpLocks/>
            </p:cNvCxnSpPr>
            <p:nvPr/>
          </p:nvCxnSpPr>
          <p:spPr>
            <a:xfrm flipV="1">
              <a:off x="5286118" y="859714"/>
              <a:ext cx="2760602" cy="214763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3" name="Google Shape;103;p13"/>
            <p:cNvCxnSpPr>
              <a:cxnSpLocks/>
              <a:stCxn id="99" idx="3"/>
            </p:cNvCxnSpPr>
            <p:nvPr/>
          </p:nvCxnSpPr>
          <p:spPr>
            <a:xfrm>
              <a:off x="5306717" y="1102191"/>
              <a:ext cx="2827906" cy="135705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05" name="Google Shape;105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706806" y="694713"/>
              <a:ext cx="324686" cy="2900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021595" y="3356821"/>
              <a:ext cx="524268" cy="2929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" name="Google Shape;108;p13"/>
            <p:cNvSpPr txBox="1"/>
            <p:nvPr/>
          </p:nvSpPr>
          <p:spPr>
            <a:xfrm>
              <a:off x="3659400" y="3632933"/>
              <a:ext cx="1578117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/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Public Health Act – councils </a:t>
              </a:r>
              <a:r>
                <a:rPr lang="en-GB" sz="1400" b="1" u="sng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had to…</a:t>
              </a:r>
              <a:endParaRPr dirty="0"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3170245" y="3674753"/>
              <a:ext cx="2026329" cy="72008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0" name="Google Shape;110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253112" y="3778106"/>
              <a:ext cx="500122" cy="46573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1" name="Google Shape;111;p13"/>
            <p:cNvCxnSpPr>
              <a:cxnSpLocks/>
              <a:stCxn id="93" idx="3"/>
              <a:endCxn id="109" idx="1"/>
            </p:cNvCxnSpPr>
            <p:nvPr/>
          </p:nvCxnSpPr>
          <p:spPr>
            <a:xfrm flipV="1">
              <a:off x="2956983" y="4034793"/>
              <a:ext cx="213262" cy="1681"/>
            </a:xfrm>
            <a:prstGeom prst="straightConnector1">
              <a:avLst/>
            </a:pr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2" name="Google Shape;112;p13"/>
            <p:cNvCxnSpPr>
              <a:cxnSpLocks/>
              <a:stCxn id="109" idx="3"/>
            </p:cNvCxnSpPr>
            <p:nvPr/>
          </p:nvCxnSpPr>
          <p:spPr>
            <a:xfrm flipV="1">
              <a:off x="5196574" y="3086455"/>
              <a:ext cx="3462581" cy="948338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3" name="Google Shape;113;p13"/>
            <p:cNvCxnSpPr>
              <a:cxnSpLocks/>
              <a:stCxn id="109" idx="3"/>
            </p:cNvCxnSpPr>
            <p:nvPr/>
          </p:nvCxnSpPr>
          <p:spPr>
            <a:xfrm flipV="1">
              <a:off x="5196574" y="3574990"/>
              <a:ext cx="3424740" cy="459803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4" name="Google Shape;114;p13"/>
            <p:cNvCxnSpPr>
              <a:cxnSpLocks/>
              <a:stCxn id="108" idx="3"/>
            </p:cNvCxnSpPr>
            <p:nvPr/>
          </p:nvCxnSpPr>
          <p:spPr>
            <a:xfrm>
              <a:off x="5237517" y="4002265"/>
              <a:ext cx="3421638" cy="3172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6" name="Google Shape;116;p13"/>
            <p:cNvCxnSpPr>
              <a:cxnSpLocks/>
              <a:stCxn id="92" idx="3"/>
              <a:endCxn id="99" idx="1"/>
            </p:cNvCxnSpPr>
            <p:nvPr/>
          </p:nvCxnSpPr>
          <p:spPr>
            <a:xfrm flipV="1">
              <a:off x="2951526" y="1102191"/>
              <a:ext cx="189285" cy="16940"/>
            </a:xfrm>
            <a:prstGeom prst="straightConnector1">
              <a:avLst/>
            </a:pr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7" name="Google Shape;117;p13"/>
            <p:cNvSpPr txBox="1"/>
            <p:nvPr/>
          </p:nvSpPr>
          <p:spPr>
            <a:xfrm>
              <a:off x="8757293" y="2914582"/>
              <a:ext cx="2589941" cy="1169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Provide clean water</a:t>
              </a:r>
              <a:endParaRPr dirty="0"/>
            </a:p>
            <a:p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Dispose of sewage properly</a:t>
              </a:r>
              <a:endParaRPr dirty="0"/>
            </a:p>
            <a:p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Inspection of new houses</a:t>
              </a:r>
              <a:endParaRPr dirty="0"/>
            </a:p>
          </p:txBody>
        </p:sp>
        <p:pic>
          <p:nvPicPr>
            <p:cNvPr id="120" name="Google Shape;120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050142" y="3754540"/>
              <a:ext cx="467173" cy="4653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Google Shape;121;p13"/>
            <p:cNvSpPr txBox="1"/>
            <p:nvPr/>
          </p:nvSpPr>
          <p:spPr>
            <a:xfrm>
              <a:off x="3500987" y="4708975"/>
              <a:ext cx="1578117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/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National govt led </a:t>
              </a:r>
              <a:endParaRPr dirty="0"/>
            </a:p>
            <a:p>
              <a:pPr algn="r"/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New Liberal govt focus =  people</a:t>
              </a:r>
              <a:endParaRPr dirty="0"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3165953" y="4750795"/>
              <a:ext cx="1872208" cy="72008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3" name="Google Shape;123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236586" y="4837359"/>
              <a:ext cx="500122" cy="46573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4" name="Google Shape;124;p13"/>
            <p:cNvCxnSpPr>
              <a:cxnSpLocks/>
              <a:stCxn id="94" idx="3"/>
              <a:endCxn id="122" idx="1"/>
            </p:cNvCxnSpPr>
            <p:nvPr/>
          </p:nvCxnSpPr>
          <p:spPr>
            <a:xfrm flipV="1">
              <a:off x="2993524" y="5110835"/>
              <a:ext cx="172429" cy="113793"/>
            </a:xfrm>
            <a:prstGeom prst="straightConnector1">
              <a:avLst/>
            </a:pr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5" name="Google Shape;125;p13"/>
            <p:cNvSpPr txBox="1"/>
            <p:nvPr/>
          </p:nvSpPr>
          <p:spPr>
            <a:xfrm>
              <a:off x="7356676" y="4306701"/>
              <a:ext cx="2468307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1906 – Free School meals</a:t>
              </a:r>
              <a:endParaRPr dirty="0"/>
            </a:p>
            <a:p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1908 – Old Age Pensions</a:t>
              </a:r>
              <a:endParaRPr dirty="0"/>
            </a:p>
            <a:p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1911 – National Insurance – Sick pay and maternity benefit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6" name="Google Shape;126;p13"/>
            <p:cNvCxnSpPr>
              <a:cxnSpLocks/>
              <a:stCxn id="122" idx="3"/>
            </p:cNvCxnSpPr>
            <p:nvPr/>
          </p:nvCxnSpPr>
          <p:spPr>
            <a:xfrm flipV="1">
              <a:off x="5038161" y="4493687"/>
              <a:ext cx="2191471" cy="617148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7" name="Google Shape;127;p13"/>
            <p:cNvCxnSpPr>
              <a:cxnSpLocks/>
              <a:stCxn id="122" idx="3"/>
            </p:cNvCxnSpPr>
            <p:nvPr/>
          </p:nvCxnSpPr>
          <p:spPr>
            <a:xfrm flipV="1">
              <a:off x="5038161" y="4918105"/>
              <a:ext cx="2135470" cy="192730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8" name="Google Shape;128;p13"/>
            <p:cNvCxnSpPr>
              <a:cxnSpLocks/>
              <a:stCxn id="122" idx="3"/>
            </p:cNvCxnSpPr>
            <p:nvPr/>
          </p:nvCxnSpPr>
          <p:spPr>
            <a:xfrm>
              <a:off x="5038161" y="5110835"/>
              <a:ext cx="2068475" cy="297014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29" name="Google Shape;129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895523" y="4158463"/>
              <a:ext cx="522600" cy="4491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913681" y="4601579"/>
              <a:ext cx="421120" cy="4994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1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773370" y="5178785"/>
              <a:ext cx="628675" cy="6274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p13"/>
            <p:cNvSpPr txBox="1"/>
            <p:nvPr/>
          </p:nvSpPr>
          <p:spPr>
            <a:xfrm>
              <a:off x="3498549" y="5706081"/>
              <a:ext cx="1578117" cy="876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/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NHS formed – </a:t>
              </a:r>
              <a:endParaRPr dirty="0"/>
            </a:p>
            <a:p>
              <a:pPr algn="r"/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Based on Beveridge Report (1942)</a:t>
              </a:r>
              <a:endParaRPr dirty="0"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3163515" y="5747900"/>
              <a:ext cx="1872208" cy="864095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4" name="Google Shape;134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96237" y="5842547"/>
              <a:ext cx="500122" cy="46573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5" name="Google Shape;135;p13"/>
            <p:cNvCxnSpPr>
              <a:cxnSpLocks/>
              <a:stCxn id="95" idx="3"/>
              <a:endCxn id="133" idx="1"/>
            </p:cNvCxnSpPr>
            <p:nvPr/>
          </p:nvCxnSpPr>
          <p:spPr>
            <a:xfrm flipV="1">
              <a:off x="2980362" y="6179948"/>
              <a:ext cx="183153" cy="105220"/>
            </a:xfrm>
            <a:prstGeom prst="straightConnector1">
              <a:avLst/>
            </a:pr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6" name="Google Shape;136;p13"/>
            <p:cNvCxnSpPr/>
            <p:nvPr/>
          </p:nvCxnSpPr>
          <p:spPr>
            <a:xfrm>
              <a:off x="5035723" y="5842546"/>
              <a:ext cx="3482748" cy="0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7" name="Google Shape;137;p13"/>
            <p:cNvCxnSpPr/>
            <p:nvPr/>
          </p:nvCxnSpPr>
          <p:spPr>
            <a:xfrm>
              <a:off x="8518471" y="5842547"/>
              <a:ext cx="0" cy="232867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38" name="Google Shape;138;p1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289753" y="6123393"/>
              <a:ext cx="417414" cy="41659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9" name="Google Shape;139;p13"/>
            <p:cNvCxnSpPr/>
            <p:nvPr/>
          </p:nvCxnSpPr>
          <p:spPr>
            <a:xfrm>
              <a:off x="5342859" y="5842546"/>
              <a:ext cx="0" cy="232867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0" name="Google Shape;140;p13"/>
            <p:cNvCxnSpPr/>
            <p:nvPr/>
          </p:nvCxnSpPr>
          <p:spPr>
            <a:xfrm>
              <a:off x="5816503" y="5842547"/>
              <a:ext cx="0" cy="232867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1" name="Google Shape;141;p13"/>
            <p:cNvCxnSpPr/>
            <p:nvPr/>
          </p:nvCxnSpPr>
          <p:spPr>
            <a:xfrm>
              <a:off x="6320559" y="5842544"/>
              <a:ext cx="0" cy="232867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2" name="Google Shape;142;p13"/>
            <p:cNvCxnSpPr/>
            <p:nvPr/>
          </p:nvCxnSpPr>
          <p:spPr>
            <a:xfrm>
              <a:off x="6936810" y="5826090"/>
              <a:ext cx="0" cy="232867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43" name="Google Shape;143;p13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5164637" y="6056588"/>
              <a:ext cx="356444" cy="5259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13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5616850" y="6009362"/>
              <a:ext cx="399306" cy="5731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13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144852" y="6107941"/>
              <a:ext cx="460847" cy="4663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13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6699989" y="6079575"/>
              <a:ext cx="473642" cy="50423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7" name="Google Shape;147;p13"/>
            <p:cNvCxnSpPr/>
            <p:nvPr/>
          </p:nvCxnSpPr>
          <p:spPr>
            <a:xfrm>
              <a:off x="7486551" y="5823721"/>
              <a:ext cx="0" cy="232867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48" name="Google Shape;148;p13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7236404" y="6002937"/>
              <a:ext cx="522965" cy="56858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9" name="Google Shape;149;p13"/>
            <p:cNvCxnSpPr/>
            <p:nvPr/>
          </p:nvCxnSpPr>
          <p:spPr>
            <a:xfrm>
              <a:off x="7976743" y="5823721"/>
              <a:ext cx="0" cy="232867"/>
            </a:xfrm>
            <a:prstGeom prst="straightConnector1">
              <a:avLst/>
            </a:prstGeom>
            <a:noFill/>
            <a:ln w="317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50" name="Google Shape;150;p13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7773568" y="6035062"/>
              <a:ext cx="477552" cy="5365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89;p13">
              <a:extLst>
                <a:ext uri="{FF2B5EF4-FFF2-40B4-BE49-F238E27FC236}">
                  <a16:creationId xmlns:a16="http://schemas.microsoft.com/office/drawing/2014/main" id="{1B21B3C0-65DF-43C1-BC42-ECB846059F82}"/>
                </a:ext>
              </a:extLst>
            </p:cNvPr>
            <p:cNvSpPr/>
            <p:nvPr/>
          </p:nvSpPr>
          <p:spPr>
            <a:xfrm>
              <a:off x="2111270" y="2552643"/>
              <a:ext cx="864096" cy="864096"/>
            </a:xfrm>
            <a:prstGeom prst="ellipse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93;p13">
              <a:extLst>
                <a:ext uri="{FF2B5EF4-FFF2-40B4-BE49-F238E27FC236}">
                  <a16:creationId xmlns:a16="http://schemas.microsoft.com/office/drawing/2014/main" id="{D9364865-72D7-4725-845F-1C363CD4C18F}"/>
                </a:ext>
              </a:extLst>
            </p:cNvPr>
            <p:cNvSpPr txBox="1"/>
            <p:nvPr/>
          </p:nvSpPr>
          <p:spPr>
            <a:xfrm>
              <a:off x="2110673" y="2760623"/>
              <a:ext cx="86409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1867</a:t>
              </a:r>
              <a:endParaRPr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3" name="Google Shape;111;p13">
              <a:extLst>
                <a:ext uri="{FF2B5EF4-FFF2-40B4-BE49-F238E27FC236}">
                  <a16:creationId xmlns:a16="http://schemas.microsoft.com/office/drawing/2014/main" id="{F2B67A04-BDFA-4637-8622-DF903457770E}"/>
                </a:ext>
              </a:extLst>
            </p:cNvPr>
            <p:cNvCxnSpPr>
              <a:cxnSpLocks/>
              <a:stCxn id="160" idx="3"/>
              <a:endCxn id="162" idx="1"/>
            </p:cNvCxnSpPr>
            <p:nvPr/>
          </p:nvCxnSpPr>
          <p:spPr>
            <a:xfrm flipV="1">
              <a:off x="2974769" y="2924749"/>
              <a:ext cx="196697" cy="66707"/>
            </a:xfrm>
            <a:prstGeom prst="straightConnector1">
              <a:avLst/>
            </a:pr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7EA0D533-1B8A-464F-90E9-555FCEE67526}"/>
                </a:ext>
              </a:extLst>
            </p:cNvPr>
            <p:cNvGrpSpPr/>
            <p:nvPr/>
          </p:nvGrpSpPr>
          <p:grpSpPr>
            <a:xfrm>
              <a:off x="3171466" y="2550632"/>
              <a:ext cx="2469725" cy="738664"/>
              <a:chOff x="3323119" y="2170432"/>
              <a:chExt cx="2469725" cy="738664"/>
            </a:xfrm>
          </p:grpSpPr>
          <p:sp>
            <p:nvSpPr>
              <p:cNvPr id="161" name="Google Shape;108;p13">
                <a:extLst>
                  <a:ext uri="{FF2B5EF4-FFF2-40B4-BE49-F238E27FC236}">
                    <a16:creationId xmlns:a16="http://schemas.microsoft.com/office/drawing/2014/main" id="{BDBC7419-7832-4E80-94BC-B20DB12E11EA}"/>
                  </a:ext>
                </a:extLst>
              </p:cNvPr>
              <p:cNvSpPr txBox="1"/>
              <p:nvPr/>
            </p:nvSpPr>
            <p:spPr>
              <a:xfrm>
                <a:off x="3618928" y="2170432"/>
                <a:ext cx="1578117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/>
                <a:r>
                  <a:rPr lang="en-GB" sz="1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Second </a:t>
                </a:r>
                <a:br>
                  <a:rPr lang="en-GB" sz="1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GB" sz="1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Reform Act</a:t>
                </a:r>
                <a:endParaRPr dirty="0"/>
              </a:p>
            </p:txBody>
          </p:sp>
          <p:sp>
            <p:nvSpPr>
              <p:cNvPr id="162" name="Google Shape;109;p13">
                <a:extLst>
                  <a:ext uri="{FF2B5EF4-FFF2-40B4-BE49-F238E27FC236}">
                    <a16:creationId xmlns:a16="http://schemas.microsoft.com/office/drawing/2014/main" id="{D565E372-9291-4313-8A9F-18991B7D49BC}"/>
                  </a:ext>
                </a:extLst>
              </p:cNvPr>
              <p:cNvSpPr/>
              <p:nvPr/>
            </p:nvSpPr>
            <p:spPr>
              <a:xfrm>
                <a:off x="3323119" y="2184509"/>
                <a:ext cx="1872208" cy="720080"/>
              </a:xfrm>
              <a:prstGeom prst="rect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64" name="Google Shape;113;p13">
                <a:extLst>
                  <a:ext uri="{FF2B5EF4-FFF2-40B4-BE49-F238E27FC236}">
                    <a16:creationId xmlns:a16="http://schemas.microsoft.com/office/drawing/2014/main" id="{6B10A966-C859-4FDE-AF0C-D22FA314A7AF}"/>
                  </a:ext>
                </a:extLst>
              </p:cNvPr>
              <p:cNvCxnSpPr>
                <a:stCxn id="161" idx="3"/>
              </p:cNvCxnSpPr>
              <p:nvPr/>
            </p:nvCxnSpPr>
            <p:spPr>
              <a:xfrm rot="10800000" flipH="1">
                <a:off x="5197044" y="2528664"/>
                <a:ext cx="595800" cy="11100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pic>
            <p:nvPicPr>
              <p:cNvPr id="165" name="Google Shape;110;p13">
                <a:extLst>
                  <a:ext uri="{FF2B5EF4-FFF2-40B4-BE49-F238E27FC236}">
                    <a16:creationId xmlns:a16="http://schemas.microsoft.com/office/drawing/2014/main" id="{B549E29E-7BBB-4036-A02F-81F073A94F1F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415266" y="2304908"/>
                <a:ext cx="500122" cy="46573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66" name="Google Shape;115;p13">
              <a:extLst>
                <a:ext uri="{FF2B5EF4-FFF2-40B4-BE49-F238E27FC236}">
                  <a16:creationId xmlns:a16="http://schemas.microsoft.com/office/drawing/2014/main" id="{AC29A503-0E3D-4EEE-AC52-6908F7A83D95}"/>
                </a:ext>
              </a:extLst>
            </p:cNvPr>
            <p:cNvSpPr txBox="1"/>
            <p:nvPr/>
          </p:nvSpPr>
          <p:spPr>
            <a:xfrm>
              <a:off x="5708090" y="2576319"/>
              <a:ext cx="2051280" cy="5173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n-GB" sz="1400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Increased the number of men who could vote in elections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146" name="Picture 2" descr="Image result for ballot box clipart">
              <a:extLst>
                <a:ext uri="{FF2B5EF4-FFF2-40B4-BE49-F238E27FC236}">
                  <a16:creationId xmlns:a16="http://schemas.microsoft.com/office/drawing/2014/main" id="{D4EA38F6-D865-4DA6-A3E5-5B282080E0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89" t="13839" r="17032" b="8717"/>
            <a:stretch/>
          </p:blipFill>
          <p:spPr bwMode="auto">
            <a:xfrm>
              <a:off x="7770280" y="2317870"/>
              <a:ext cx="612250" cy="744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8" name="Google Shape;88;p13">
              <a:extLst>
                <a:ext uri="{FF2B5EF4-FFF2-40B4-BE49-F238E27FC236}">
                  <a16:creationId xmlns:a16="http://schemas.microsoft.com/office/drawing/2014/main" id="{DE98DE5C-92E8-4AF9-B579-7E172F9BC15E}"/>
                </a:ext>
              </a:extLst>
            </p:cNvPr>
            <p:cNvSpPr/>
            <p:nvPr/>
          </p:nvSpPr>
          <p:spPr>
            <a:xfrm>
              <a:off x="2087430" y="1589360"/>
              <a:ext cx="864096" cy="864096"/>
            </a:xfrm>
            <a:prstGeom prst="ellipse">
              <a:avLst/>
            </a:prstGeom>
            <a:solidFill>
              <a:schemeClr val="bg1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92;p13">
              <a:extLst>
                <a:ext uri="{FF2B5EF4-FFF2-40B4-BE49-F238E27FC236}">
                  <a16:creationId xmlns:a16="http://schemas.microsoft.com/office/drawing/2014/main" id="{5D777C5E-1F0F-450C-91BC-3391EF544DAF}"/>
                </a:ext>
              </a:extLst>
            </p:cNvPr>
            <p:cNvSpPr txBox="1"/>
            <p:nvPr/>
          </p:nvSpPr>
          <p:spPr>
            <a:xfrm>
              <a:off x="2087430" y="1716185"/>
              <a:ext cx="86409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1858-1865</a:t>
              </a:r>
              <a:endParaRPr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155" name="Picture 4" descr="Related image">
              <a:extLst>
                <a:ext uri="{FF2B5EF4-FFF2-40B4-BE49-F238E27FC236}">
                  <a16:creationId xmlns:a16="http://schemas.microsoft.com/office/drawing/2014/main" id="{4CD5BF1F-2A10-46EE-BF75-C7ED532623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2080" y="2436311"/>
              <a:ext cx="562725" cy="833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0" name="Picture 4" descr="Related image">
              <a:extLst>
                <a:ext uri="{FF2B5EF4-FFF2-40B4-BE49-F238E27FC236}">
                  <a16:creationId xmlns:a16="http://schemas.microsoft.com/office/drawing/2014/main" id="{BF08EF85-9757-4E01-AED6-E56B71D806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0839" y="1053911"/>
              <a:ext cx="562725" cy="833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2" name="Google Shape;111;p13">
              <a:extLst>
                <a:ext uri="{FF2B5EF4-FFF2-40B4-BE49-F238E27FC236}">
                  <a16:creationId xmlns:a16="http://schemas.microsoft.com/office/drawing/2014/main" id="{977AC85B-7D00-42E1-A084-CFD7048F9AC6}"/>
                </a:ext>
              </a:extLst>
            </p:cNvPr>
            <p:cNvCxnSpPr>
              <a:cxnSpLocks/>
              <a:stCxn id="169" idx="3"/>
              <a:endCxn id="175" idx="1"/>
            </p:cNvCxnSpPr>
            <p:nvPr/>
          </p:nvCxnSpPr>
          <p:spPr>
            <a:xfrm>
              <a:off x="2951526" y="1947018"/>
              <a:ext cx="244711" cy="65845"/>
            </a:xfrm>
            <a:prstGeom prst="straightConnector1">
              <a:avLst/>
            </a:pr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614BEC1E-B175-452C-9225-F52DAB87B194}"/>
                </a:ext>
              </a:extLst>
            </p:cNvPr>
            <p:cNvGrpSpPr/>
            <p:nvPr/>
          </p:nvGrpSpPr>
          <p:grpSpPr>
            <a:xfrm>
              <a:off x="3196237" y="1638746"/>
              <a:ext cx="2469725" cy="738664"/>
              <a:chOff x="3323119" y="2170432"/>
              <a:chExt cx="2469725" cy="738664"/>
            </a:xfrm>
          </p:grpSpPr>
          <p:sp>
            <p:nvSpPr>
              <p:cNvPr id="174" name="Google Shape;108;p13">
                <a:extLst>
                  <a:ext uri="{FF2B5EF4-FFF2-40B4-BE49-F238E27FC236}">
                    <a16:creationId xmlns:a16="http://schemas.microsoft.com/office/drawing/2014/main" id="{C20EBC68-1885-4745-B281-E32631B700AE}"/>
                  </a:ext>
                </a:extLst>
              </p:cNvPr>
              <p:cNvSpPr txBox="1"/>
              <p:nvPr/>
            </p:nvSpPr>
            <p:spPr>
              <a:xfrm>
                <a:off x="3618928" y="2170432"/>
                <a:ext cx="1578117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r"/>
                <a:r>
                  <a:rPr lang="en-GB" sz="1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‘Great Stink’ in London (1858)</a:t>
                </a:r>
                <a:endParaRPr dirty="0"/>
              </a:p>
            </p:txBody>
          </p:sp>
          <p:sp>
            <p:nvSpPr>
              <p:cNvPr id="175" name="Google Shape;109;p13">
                <a:extLst>
                  <a:ext uri="{FF2B5EF4-FFF2-40B4-BE49-F238E27FC236}">
                    <a16:creationId xmlns:a16="http://schemas.microsoft.com/office/drawing/2014/main" id="{7B4D699D-F058-4C19-8566-6AC3283178A7}"/>
                  </a:ext>
                </a:extLst>
              </p:cNvPr>
              <p:cNvSpPr/>
              <p:nvPr/>
            </p:nvSpPr>
            <p:spPr>
              <a:xfrm>
                <a:off x="3323119" y="2184509"/>
                <a:ext cx="1872208" cy="720080"/>
              </a:xfrm>
              <a:prstGeom prst="rect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76" name="Google Shape;113;p13">
                <a:extLst>
                  <a:ext uri="{FF2B5EF4-FFF2-40B4-BE49-F238E27FC236}">
                    <a16:creationId xmlns:a16="http://schemas.microsoft.com/office/drawing/2014/main" id="{52949B20-7922-448D-A971-12B0B5B9F39F}"/>
                  </a:ext>
                </a:extLst>
              </p:cNvPr>
              <p:cNvCxnSpPr>
                <a:stCxn id="174" idx="3"/>
              </p:cNvCxnSpPr>
              <p:nvPr/>
            </p:nvCxnSpPr>
            <p:spPr>
              <a:xfrm rot="10800000" flipH="1">
                <a:off x="5197044" y="2528664"/>
                <a:ext cx="595800" cy="11100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pic>
            <p:nvPicPr>
              <p:cNvPr id="177" name="Google Shape;110;p13">
                <a:extLst>
                  <a:ext uri="{FF2B5EF4-FFF2-40B4-BE49-F238E27FC236}">
                    <a16:creationId xmlns:a16="http://schemas.microsoft.com/office/drawing/2014/main" id="{72D0DE42-DEFE-4E19-A481-33FBAACD2DF2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415266" y="2304908"/>
                <a:ext cx="500122" cy="46573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78" name="Google Shape;155;p13">
              <a:extLst>
                <a:ext uri="{FF2B5EF4-FFF2-40B4-BE49-F238E27FC236}">
                  <a16:creationId xmlns:a16="http://schemas.microsoft.com/office/drawing/2014/main" id="{A42F165E-74D0-4957-A5E0-D42F32831424}"/>
                </a:ext>
              </a:extLst>
            </p:cNvPr>
            <p:cNvSpPr txBox="1"/>
            <p:nvPr/>
          </p:nvSpPr>
          <p:spPr>
            <a:xfrm>
              <a:off x="5763217" y="1696790"/>
              <a:ext cx="285320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Joseph </a:t>
              </a:r>
              <a:r>
                <a:rPr lang="en-GB" sz="1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Bazalgette</a:t>
              </a:r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built 1,300 miles of sewers in London by 1865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9" name="Google Shape;106;p13">
              <a:extLst>
                <a:ext uri="{FF2B5EF4-FFF2-40B4-BE49-F238E27FC236}">
                  <a16:creationId xmlns:a16="http://schemas.microsoft.com/office/drawing/2014/main" id="{80354D9C-E3B3-4686-BFAC-D5F7693EF85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684914" y="1805285"/>
              <a:ext cx="524268" cy="29291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D41B9D1-F3F6-42C4-AF14-18D75696B0ED}"/>
              </a:ext>
            </a:extLst>
          </p:cNvPr>
          <p:cNvGrpSpPr/>
          <p:nvPr/>
        </p:nvGrpSpPr>
        <p:grpSpPr>
          <a:xfrm>
            <a:off x="219456" y="116632"/>
            <a:ext cx="11740896" cy="6614132"/>
            <a:chOff x="219456" y="116632"/>
            <a:chExt cx="11740896" cy="6614132"/>
          </a:xfrm>
        </p:grpSpPr>
        <p:sp>
          <p:nvSpPr>
            <p:cNvPr id="216" name="Google Shape;216;p15"/>
            <p:cNvSpPr/>
            <p:nvPr/>
          </p:nvSpPr>
          <p:spPr>
            <a:xfrm>
              <a:off x="219456" y="116632"/>
              <a:ext cx="11740896" cy="6581800"/>
            </a:xfrm>
            <a:prstGeom prst="rect">
              <a:avLst/>
            </a:prstGeom>
            <a:noFill/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5"/>
            <p:cNvSpPr txBox="1"/>
            <p:nvPr/>
          </p:nvSpPr>
          <p:spPr>
            <a:xfrm>
              <a:off x="1628506" y="207998"/>
              <a:ext cx="9069974" cy="43428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n-GB" sz="16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GCSE History Knowledge Organiser: Growing understanding of the Causes of Disease in the 20</a:t>
              </a:r>
              <a:r>
                <a:rPr lang="en-GB" sz="1600" b="1" baseline="30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</a:t>
              </a:r>
              <a:r>
                <a:rPr lang="en-GB" sz="16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century</a:t>
              </a:r>
              <a:endParaRPr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231526" y="129417"/>
              <a:ext cx="1341166" cy="6601347"/>
            </a:xfrm>
            <a:prstGeom prst="rect">
              <a:avLst/>
            </a:prstGeom>
            <a:noFill/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5"/>
            <p:cNvSpPr txBox="1"/>
            <p:nvPr/>
          </p:nvSpPr>
          <p:spPr>
            <a:xfrm>
              <a:off x="260354" y="159568"/>
              <a:ext cx="1368152" cy="63104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n-GB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Keywords:</a:t>
              </a:r>
              <a:endParaRPr sz="1400" dirty="0"/>
            </a:p>
            <a:p>
              <a:endParaRPr lang="en-GB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-GB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Magic Bullet</a:t>
              </a:r>
            </a:p>
            <a:p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chemical treatment that kills bacteria </a:t>
              </a:r>
            </a:p>
            <a:p>
              <a:endPara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-GB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Antibiotics</a:t>
              </a:r>
            </a:p>
            <a:p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drug made from bacteria that kills other bacteria and so cure an infection</a:t>
              </a:r>
            </a:p>
            <a:p>
              <a:endPara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-GB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DNA</a:t>
              </a:r>
            </a:p>
            <a:p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genetic ‘instructions’ that determine how your body works and looks</a:t>
              </a:r>
            </a:p>
            <a:p>
              <a:endParaRPr lang="en-GB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-GB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National Health Service</a:t>
              </a:r>
            </a:p>
            <a:p>
              <a:r>
                <a:rPr lang="en-GB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Provides healthcare in Britain which is free at the point of delivery for all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51FF983-FE3B-42CA-B44F-ECF6D958DFD9}"/>
                </a:ext>
              </a:extLst>
            </p:cNvPr>
            <p:cNvGrpSpPr/>
            <p:nvPr/>
          </p:nvGrpSpPr>
          <p:grpSpPr>
            <a:xfrm>
              <a:off x="2526089" y="3128538"/>
              <a:ext cx="336212" cy="1281194"/>
              <a:chOff x="1969909" y="1256030"/>
              <a:chExt cx="336212" cy="1281194"/>
            </a:xfrm>
          </p:grpSpPr>
          <p:pic>
            <p:nvPicPr>
              <p:cNvPr id="234" name="Google Shape;234;p15" descr="Image result for when icon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992134" y="1256030"/>
                <a:ext cx="298415" cy="34906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5" name="Google Shape;235;p15" descr="Image result for who icon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969909" y="1747658"/>
                <a:ext cx="336212" cy="35518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1" name="Google Shape;241;p15" descr="Image result for what icon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978282" y="2203378"/>
                <a:ext cx="316010" cy="33384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0ED7E88-4B3D-40F3-8D69-75270C556637}"/>
                </a:ext>
              </a:extLst>
            </p:cNvPr>
            <p:cNvGrpSpPr/>
            <p:nvPr/>
          </p:nvGrpSpPr>
          <p:grpSpPr>
            <a:xfrm>
              <a:off x="2864338" y="1244865"/>
              <a:ext cx="1380107" cy="1897657"/>
              <a:chOff x="1933792" y="1192857"/>
              <a:chExt cx="1714906" cy="2150414"/>
            </a:xfrm>
          </p:grpSpPr>
          <p:sp>
            <p:nvSpPr>
              <p:cNvPr id="69" name="Google Shape;221;p15">
                <a:extLst>
                  <a:ext uri="{FF2B5EF4-FFF2-40B4-BE49-F238E27FC236}">
                    <a16:creationId xmlns:a16="http://schemas.microsoft.com/office/drawing/2014/main" id="{247A1786-5F94-4A58-80AF-071DE1F7285B}"/>
                  </a:ext>
                </a:extLst>
              </p:cNvPr>
              <p:cNvSpPr txBox="1"/>
              <p:nvPr/>
            </p:nvSpPr>
            <p:spPr>
              <a:xfrm>
                <a:off x="1933792" y="1192857"/>
                <a:ext cx="1634216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/>
                <a:r>
                  <a:rPr lang="en-GB" sz="12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1909</a:t>
                </a:r>
                <a:endParaRPr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236;p15">
                <a:extLst>
                  <a:ext uri="{FF2B5EF4-FFF2-40B4-BE49-F238E27FC236}">
                    <a16:creationId xmlns:a16="http://schemas.microsoft.com/office/drawing/2014/main" id="{270A0615-748B-43CF-9136-E891174E3135}"/>
                  </a:ext>
                </a:extLst>
              </p:cNvPr>
              <p:cNvSpPr txBox="1"/>
              <p:nvPr/>
            </p:nvSpPr>
            <p:spPr>
              <a:xfrm>
                <a:off x="1933792" y="1499876"/>
                <a:ext cx="163421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/>
                <a:r>
                  <a:rPr lang="en-GB" sz="12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Paul Ehrlich and </a:t>
                </a:r>
                <a:r>
                  <a:rPr lang="en-GB" sz="12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Hata</a:t>
                </a:r>
                <a:endParaRPr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242;p15">
                <a:extLst>
                  <a:ext uri="{FF2B5EF4-FFF2-40B4-BE49-F238E27FC236}">
                    <a16:creationId xmlns:a16="http://schemas.microsoft.com/office/drawing/2014/main" id="{50A58510-05CC-4344-9988-86EC31182957}"/>
                  </a:ext>
                </a:extLst>
              </p:cNvPr>
              <p:cNvSpPr txBox="1"/>
              <p:nvPr/>
            </p:nvSpPr>
            <p:spPr>
              <a:xfrm>
                <a:off x="1948647" y="2019832"/>
                <a:ext cx="1700051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/>
                <a:r>
                  <a:rPr lang="en-GB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Created first magic bullet, Salvarsan 606</a:t>
                </a:r>
                <a:endParaRPr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9840686-92AD-490B-9245-2FEA3D271065}"/>
                </a:ext>
              </a:extLst>
            </p:cNvPr>
            <p:cNvGrpSpPr/>
            <p:nvPr/>
          </p:nvGrpSpPr>
          <p:grpSpPr>
            <a:xfrm>
              <a:off x="3453403" y="817035"/>
              <a:ext cx="6798002" cy="203253"/>
              <a:chOff x="4128134" y="806951"/>
              <a:chExt cx="6798002" cy="203253"/>
            </a:xfrm>
          </p:grpSpPr>
          <p:sp>
            <p:nvSpPr>
              <p:cNvPr id="220" name="Google Shape;220;p15"/>
              <p:cNvSpPr/>
              <p:nvPr/>
            </p:nvSpPr>
            <p:spPr>
              <a:xfrm>
                <a:off x="4128134" y="806951"/>
                <a:ext cx="189021" cy="180020"/>
              </a:xfrm>
              <a:prstGeom prst="ellipse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24" name="Google Shape;224;p15"/>
              <p:cNvCxnSpPr>
                <a:cxnSpLocks/>
                <a:stCxn id="86" idx="2"/>
                <a:endCxn id="220" idx="6"/>
              </p:cNvCxnSpPr>
              <p:nvPr/>
            </p:nvCxnSpPr>
            <p:spPr>
              <a:xfrm flipH="1" flipV="1">
                <a:off x="4317155" y="896961"/>
                <a:ext cx="4002839" cy="23233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6" name="Google Shape;226;p15"/>
              <p:cNvCxnSpPr>
                <a:cxnSpLocks/>
                <a:stCxn id="87" idx="2"/>
              </p:cNvCxnSpPr>
              <p:nvPr/>
            </p:nvCxnSpPr>
            <p:spPr>
              <a:xfrm flipH="1">
                <a:off x="8272286" y="909225"/>
                <a:ext cx="2464828" cy="11602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85" name="Google Shape;220;p15">
                <a:extLst>
                  <a:ext uri="{FF2B5EF4-FFF2-40B4-BE49-F238E27FC236}">
                    <a16:creationId xmlns:a16="http://schemas.microsoft.com/office/drawing/2014/main" id="{8F52F166-F83C-4BE1-A0D8-2867E4A6BDA0}"/>
                  </a:ext>
                </a:extLst>
              </p:cNvPr>
              <p:cNvSpPr/>
              <p:nvPr/>
            </p:nvSpPr>
            <p:spPr>
              <a:xfrm>
                <a:off x="5902874" y="825821"/>
                <a:ext cx="189021" cy="180020"/>
              </a:xfrm>
              <a:prstGeom prst="ellipse">
                <a:avLst/>
              </a:prstGeom>
              <a:solidFill>
                <a:schemeClr val="bg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220;p15">
                <a:extLst>
                  <a:ext uri="{FF2B5EF4-FFF2-40B4-BE49-F238E27FC236}">
                    <a16:creationId xmlns:a16="http://schemas.microsoft.com/office/drawing/2014/main" id="{D8196454-C141-42E9-A8A6-AB671E6EC02F}"/>
                  </a:ext>
                </a:extLst>
              </p:cNvPr>
              <p:cNvSpPr/>
              <p:nvPr/>
            </p:nvSpPr>
            <p:spPr>
              <a:xfrm>
                <a:off x="8319994" y="830184"/>
                <a:ext cx="189021" cy="180020"/>
              </a:xfrm>
              <a:prstGeom prst="ellipse">
                <a:avLst/>
              </a:prstGeom>
              <a:solidFill>
                <a:schemeClr val="bg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220;p15">
                <a:extLst>
                  <a:ext uri="{FF2B5EF4-FFF2-40B4-BE49-F238E27FC236}">
                    <a16:creationId xmlns:a16="http://schemas.microsoft.com/office/drawing/2014/main" id="{DDAC5037-FFA0-4605-B6B0-B42136991470}"/>
                  </a:ext>
                </a:extLst>
              </p:cNvPr>
              <p:cNvSpPr/>
              <p:nvPr/>
            </p:nvSpPr>
            <p:spPr>
              <a:xfrm>
                <a:off x="10737115" y="819215"/>
                <a:ext cx="189021" cy="180020"/>
              </a:xfrm>
              <a:prstGeom prst="ellipse">
                <a:avLst/>
              </a:prstGeom>
              <a:solidFill>
                <a:schemeClr val="bg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58" name="Google Shape;255;p15">
              <a:extLst>
                <a:ext uri="{FF2B5EF4-FFF2-40B4-BE49-F238E27FC236}">
                  <a16:creationId xmlns:a16="http://schemas.microsoft.com/office/drawing/2014/main" id="{5FE5B9BA-CAFD-420E-8CAA-07373E4B4ED0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722398" y="1432687"/>
              <a:ext cx="666289" cy="6649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70" name="Picture 2" descr="Image result for dna clipart">
              <a:extLst>
                <a:ext uri="{FF2B5EF4-FFF2-40B4-BE49-F238E27FC236}">
                  <a16:creationId xmlns:a16="http://schemas.microsoft.com/office/drawing/2014/main" id="{177DADD8-D0AA-446B-A3D5-3997A87445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8943" y="3215825"/>
              <a:ext cx="573200" cy="1026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Related image">
              <a:extLst>
                <a:ext uri="{FF2B5EF4-FFF2-40B4-BE49-F238E27FC236}">
                  <a16:creationId xmlns:a16="http://schemas.microsoft.com/office/drawing/2014/main" id="{B49C74BE-EBBC-4CC3-92F2-3D7E3E8D5F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201" y="5342696"/>
              <a:ext cx="922566" cy="922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2" name="Google Shape;224;p15">
              <a:extLst>
                <a:ext uri="{FF2B5EF4-FFF2-40B4-BE49-F238E27FC236}">
                  <a16:creationId xmlns:a16="http://schemas.microsoft.com/office/drawing/2014/main" id="{CE34F357-78DB-442F-AE00-497A075CB87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72692" y="2648572"/>
              <a:ext cx="10387660" cy="51254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4" name="Google Shape;224;p15">
              <a:extLst>
                <a:ext uri="{FF2B5EF4-FFF2-40B4-BE49-F238E27FC236}">
                  <a16:creationId xmlns:a16="http://schemas.microsoft.com/office/drawing/2014/main" id="{60BE47E0-2012-4CFB-8188-0E6534CBE3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59138" y="4864040"/>
              <a:ext cx="10358954" cy="51254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8B59D32D-3007-41AC-883E-F154B1845564}"/>
                </a:ext>
              </a:extLst>
            </p:cNvPr>
            <p:cNvGrpSpPr/>
            <p:nvPr/>
          </p:nvGrpSpPr>
          <p:grpSpPr>
            <a:xfrm>
              <a:off x="2497438" y="1230610"/>
              <a:ext cx="336212" cy="1281194"/>
              <a:chOff x="1969909" y="1256030"/>
              <a:chExt cx="336212" cy="1281194"/>
            </a:xfrm>
          </p:grpSpPr>
          <p:pic>
            <p:nvPicPr>
              <p:cNvPr id="67" name="Google Shape;234;p15" descr="Image result for when icon">
                <a:extLst>
                  <a:ext uri="{FF2B5EF4-FFF2-40B4-BE49-F238E27FC236}">
                    <a16:creationId xmlns:a16="http://schemas.microsoft.com/office/drawing/2014/main" id="{620D85B6-BEAD-4908-A530-6DE56ABFCA33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992134" y="1256030"/>
                <a:ext cx="298415" cy="34906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4" name="Google Shape;235;p15" descr="Image result for who icon">
                <a:extLst>
                  <a:ext uri="{FF2B5EF4-FFF2-40B4-BE49-F238E27FC236}">
                    <a16:creationId xmlns:a16="http://schemas.microsoft.com/office/drawing/2014/main" id="{200C0280-6120-4059-BB6C-B9B3E1A9E53C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969909" y="1747658"/>
                <a:ext cx="336212" cy="35518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5" name="Google Shape;241;p15" descr="Image result for what icon">
                <a:extLst>
                  <a:ext uri="{FF2B5EF4-FFF2-40B4-BE49-F238E27FC236}">
                    <a16:creationId xmlns:a16="http://schemas.microsoft.com/office/drawing/2014/main" id="{A8783964-3E2D-4B64-BE19-FEEE30482F95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978282" y="2203378"/>
                <a:ext cx="316010" cy="33384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FB4014E8-9FE8-4021-A336-B9467349796C}"/>
                </a:ext>
              </a:extLst>
            </p:cNvPr>
            <p:cNvGrpSpPr/>
            <p:nvPr/>
          </p:nvGrpSpPr>
          <p:grpSpPr>
            <a:xfrm>
              <a:off x="2571984" y="5188830"/>
              <a:ext cx="336212" cy="1281194"/>
              <a:chOff x="1969909" y="1256030"/>
              <a:chExt cx="336212" cy="1281194"/>
            </a:xfrm>
          </p:grpSpPr>
          <p:pic>
            <p:nvPicPr>
              <p:cNvPr id="80" name="Google Shape;234;p15" descr="Image result for when icon">
                <a:extLst>
                  <a:ext uri="{FF2B5EF4-FFF2-40B4-BE49-F238E27FC236}">
                    <a16:creationId xmlns:a16="http://schemas.microsoft.com/office/drawing/2014/main" id="{8A567995-A351-4265-B582-8479645BDADE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992134" y="1256030"/>
                <a:ext cx="298415" cy="34906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1" name="Google Shape;235;p15" descr="Image result for who icon">
                <a:extLst>
                  <a:ext uri="{FF2B5EF4-FFF2-40B4-BE49-F238E27FC236}">
                    <a16:creationId xmlns:a16="http://schemas.microsoft.com/office/drawing/2014/main" id="{4AFC061B-E9A1-457C-92FB-DF3B4D6EDC0C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969909" y="1747658"/>
                <a:ext cx="336212" cy="35518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2" name="Google Shape;241;p15" descr="Image result for what icon">
                <a:extLst>
                  <a:ext uri="{FF2B5EF4-FFF2-40B4-BE49-F238E27FC236}">
                    <a16:creationId xmlns:a16="http://schemas.microsoft.com/office/drawing/2014/main" id="{C08A0C93-52AB-4E0A-AAE8-974928E5F5FA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978282" y="2203378"/>
                <a:ext cx="316010" cy="33384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5C2D63C-0B37-4067-8F4C-412184129F9A}"/>
                </a:ext>
              </a:extLst>
            </p:cNvPr>
            <p:cNvSpPr txBox="1"/>
            <p:nvPr/>
          </p:nvSpPr>
          <p:spPr>
            <a:xfrm>
              <a:off x="1643784" y="973616"/>
              <a:ext cx="8066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Germs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92A2915-EA78-40E2-BC14-D7DD9943F866}"/>
                </a:ext>
              </a:extLst>
            </p:cNvPr>
            <p:cNvSpPr txBox="1"/>
            <p:nvPr/>
          </p:nvSpPr>
          <p:spPr>
            <a:xfrm>
              <a:off x="1610269" y="2759638"/>
              <a:ext cx="8905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Genetics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7216290-DCF6-4786-831E-5EA5B97FF8F5}"/>
                </a:ext>
              </a:extLst>
            </p:cNvPr>
            <p:cNvSpPr txBox="1"/>
            <p:nvPr/>
          </p:nvSpPr>
          <p:spPr>
            <a:xfrm>
              <a:off x="1628506" y="5026473"/>
              <a:ext cx="8905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Lifestyle</a:t>
              </a: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6C3B0899-69D9-4CCA-AE2A-E9583CD88058}"/>
                </a:ext>
              </a:extLst>
            </p:cNvPr>
            <p:cNvGrpSpPr/>
            <p:nvPr/>
          </p:nvGrpSpPr>
          <p:grpSpPr>
            <a:xfrm>
              <a:off x="2927290" y="3215825"/>
              <a:ext cx="1381048" cy="1706849"/>
              <a:chOff x="1933792" y="1192857"/>
              <a:chExt cx="1716075" cy="1934191"/>
            </a:xfrm>
          </p:grpSpPr>
          <p:sp>
            <p:nvSpPr>
              <p:cNvPr id="89" name="Google Shape;221;p15">
                <a:extLst>
                  <a:ext uri="{FF2B5EF4-FFF2-40B4-BE49-F238E27FC236}">
                    <a16:creationId xmlns:a16="http://schemas.microsoft.com/office/drawing/2014/main" id="{D7685388-3913-4911-BA59-145B1BB59E2D}"/>
                  </a:ext>
                </a:extLst>
              </p:cNvPr>
              <p:cNvSpPr txBox="1"/>
              <p:nvPr/>
            </p:nvSpPr>
            <p:spPr>
              <a:xfrm>
                <a:off x="1933792" y="1192857"/>
                <a:ext cx="1634216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/>
                <a:r>
                  <a:rPr lang="en-GB" sz="12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1951</a:t>
                </a:r>
                <a:endParaRPr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236;p15">
                <a:extLst>
                  <a:ext uri="{FF2B5EF4-FFF2-40B4-BE49-F238E27FC236}">
                    <a16:creationId xmlns:a16="http://schemas.microsoft.com/office/drawing/2014/main" id="{6C352AE2-C8B4-4723-A05B-8844820BD7B2}"/>
                  </a:ext>
                </a:extLst>
              </p:cNvPr>
              <p:cNvSpPr txBox="1"/>
              <p:nvPr/>
            </p:nvSpPr>
            <p:spPr>
              <a:xfrm>
                <a:off x="1933792" y="1499876"/>
                <a:ext cx="163421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/>
                <a:r>
                  <a:rPr lang="en-GB" sz="12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Rosalind Franklin</a:t>
                </a:r>
                <a:endParaRPr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242;p15">
                <a:extLst>
                  <a:ext uri="{FF2B5EF4-FFF2-40B4-BE49-F238E27FC236}">
                    <a16:creationId xmlns:a16="http://schemas.microsoft.com/office/drawing/2014/main" id="{93943E9F-BF6A-4FB3-A2C5-D7D4E6FF5716}"/>
                  </a:ext>
                </a:extLst>
              </p:cNvPr>
              <p:cNvSpPr txBox="1"/>
              <p:nvPr/>
            </p:nvSpPr>
            <p:spPr>
              <a:xfrm>
                <a:off x="1949816" y="1803609"/>
                <a:ext cx="1700051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/>
                <a:r>
                  <a:rPr lang="en-GB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Images of DNA created by using x-ray crystallography</a:t>
                </a:r>
                <a:endParaRPr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D4B6B95-F3F7-479B-9AEA-57B92E89F866}"/>
                </a:ext>
              </a:extLst>
            </p:cNvPr>
            <p:cNvGrpSpPr/>
            <p:nvPr/>
          </p:nvGrpSpPr>
          <p:grpSpPr>
            <a:xfrm>
              <a:off x="2892624" y="4962724"/>
              <a:ext cx="1381048" cy="1706849"/>
              <a:chOff x="1933792" y="1192857"/>
              <a:chExt cx="1716075" cy="1934191"/>
            </a:xfrm>
          </p:grpSpPr>
          <p:sp>
            <p:nvSpPr>
              <p:cNvPr id="93" name="Google Shape;221;p15">
                <a:extLst>
                  <a:ext uri="{FF2B5EF4-FFF2-40B4-BE49-F238E27FC236}">
                    <a16:creationId xmlns:a16="http://schemas.microsoft.com/office/drawing/2014/main" id="{4C351986-BE1D-457B-BFBA-2E03C7A79784}"/>
                  </a:ext>
                </a:extLst>
              </p:cNvPr>
              <p:cNvSpPr txBox="1"/>
              <p:nvPr/>
            </p:nvSpPr>
            <p:spPr>
              <a:xfrm>
                <a:off x="1933792" y="1192857"/>
                <a:ext cx="1634216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/>
                <a:r>
                  <a:rPr lang="en-GB" sz="12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1901</a:t>
                </a:r>
                <a:endParaRPr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236;p15">
                <a:extLst>
                  <a:ext uri="{FF2B5EF4-FFF2-40B4-BE49-F238E27FC236}">
                    <a16:creationId xmlns:a16="http://schemas.microsoft.com/office/drawing/2014/main" id="{9F3A7CCB-9EF9-4F64-8D2A-16C83E5C286E}"/>
                  </a:ext>
                </a:extLst>
              </p:cNvPr>
              <p:cNvSpPr txBox="1"/>
              <p:nvPr/>
            </p:nvSpPr>
            <p:spPr>
              <a:xfrm>
                <a:off x="1933792" y="1499876"/>
                <a:ext cx="163421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/>
                <a:r>
                  <a:rPr lang="en-GB" sz="12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Seebohm Rowntree</a:t>
                </a:r>
                <a:endParaRPr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242;p15">
                <a:extLst>
                  <a:ext uri="{FF2B5EF4-FFF2-40B4-BE49-F238E27FC236}">
                    <a16:creationId xmlns:a16="http://schemas.microsoft.com/office/drawing/2014/main" id="{8E90A27C-4D9F-44E6-A399-EE2F6FBD212F}"/>
                  </a:ext>
                </a:extLst>
              </p:cNvPr>
              <p:cNvSpPr txBox="1"/>
              <p:nvPr/>
            </p:nvSpPr>
            <p:spPr>
              <a:xfrm>
                <a:off x="1949816" y="1954360"/>
                <a:ext cx="1700051" cy="11726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/>
                <a:r>
                  <a:rPr lang="en-GB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Proved a link between poverty and disease</a:t>
                </a:r>
                <a:endParaRPr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672E1E20-0B82-47A1-B8E2-71668E5ADA26}"/>
                </a:ext>
              </a:extLst>
            </p:cNvPr>
            <p:cNvGrpSpPr/>
            <p:nvPr/>
          </p:nvGrpSpPr>
          <p:grpSpPr>
            <a:xfrm>
              <a:off x="9310533" y="1240893"/>
              <a:ext cx="1381048" cy="1706849"/>
              <a:chOff x="1933792" y="1192857"/>
              <a:chExt cx="1716075" cy="1934191"/>
            </a:xfrm>
          </p:grpSpPr>
          <p:sp>
            <p:nvSpPr>
              <p:cNvPr id="97" name="Google Shape;221;p15">
                <a:extLst>
                  <a:ext uri="{FF2B5EF4-FFF2-40B4-BE49-F238E27FC236}">
                    <a16:creationId xmlns:a16="http://schemas.microsoft.com/office/drawing/2014/main" id="{2AFEC999-E205-4D99-BA5C-2384C7CB560E}"/>
                  </a:ext>
                </a:extLst>
              </p:cNvPr>
              <p:cNvSpPr txBox="1"/>
              <p:nvPr/>
            </p:nvSpPr>
            <p:spPr>
              <a:xfrm>
                <a:off x="1933792" y="1192857"/>
                <a:ext cx="1634216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/>
                <a:r>
                  <a:rPr lang="en-GB" sz="12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1955</a:t>
                </a:r>
                <a:endParaRPr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236;p15">
                <a:extLst>
                  <a:ext uri="{FF2B5EF4-FFF2-40B4-BE49-F238E27FC236}">
                    <a16:creationId xmlns:a16="http://schemas.microsoft.com/office/drawing/2014/main" id="{4BC0DE9B-2821-485B-AB75-ED24CD547F2C}"/>
                  </a:ext>
                </a:extLst>
              </p:cNvPr>
              <p:cNvSpPr txBox="1"/>
              <p:nvPr/>
            </p:nvSpPr>
            <p:spPr>
              <a:xfrm>
                <a:off x="1933792" y="1499876"/>
                <a:ext cx="163421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/>
                <a:r>
                  <a:rPr lang="en-GB" sz="12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Jonas Salk</a:t>
                </a:r>
                <a:endParaRPr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242;p15">
                <a:extLst>
                  <a:ext uri="{FF2B5EF4-FFF2-40B4-BE49-F238E27FC236}">
                    <a16:creationId xmlns:a16="http://schemas.microsoft.com/office/drawing/2014/main" id="{15E82D83-4E16-481C-95FF-786715B68120}"/>
                  </a:ext>
                </a:extLst>
              </p:cNvPr>
              <p:cNvSpPr txBox="1"/>
              <p:nvPr/>
            </p:nvSpPr>
            <p:spPr>
              <a:xfrm>
                <a:off x="1949816" y="1803609"/>
                <a:ext cx="1700051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/>
                <a:r>
                  <a:rPr lang="en-GB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Developed a polio vaccine</a:t>
                </a:r>
                <a:endParaRPr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2F535075-97B8-461E-8744-651350AC822A}"/>
                </a:ext>
              </a:extLst>
            </p:cNvPr>
            <p:cNvGrpSpPr/>
            <p:nvPr/>
          </p:nvGrpSpPr>
          <p:grpSpPr>
            <a:xfrm>
              <a:off x="9531269" y="5018182"/>
              <a:ext cx="1381048" cy="1706849"/>
              <a:chOff x="1933792" y="1192857"/>
              <a:chExt cx="1716075" cy="1934191"/>
            </a:xfrm>
          </p:grpSpPr>
          <p:sp>
            <p:nvSpPr>
              <p:cNvPr id="101" name="Google Shape;221;p15">
                <a:extLst>
                  <a:ext uri="{FF2B5EF4-FFF2-40B4-BE49-F238E27FC236}">
                    <a16:creationId xmlns:a16="http://schemas.microsoft.com/office/drawing/2014/main" id="{D47C4457-8D6D-494E-983B-CDFB3A125C21}"/>
                  </a:ext>
                </a:extLst>
              </p:cNvPr>
              <p:cNvSpPr txBox="1"/>
              <p:nvPr/>
            </p:nvSpPr>
            <p:spPr>
              <a:xfrm>
                <a:off x="1933792" y="1192857"/>
                <a:ext cx="1634216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/>
                <a:r>
                  <a:rPr lang="en-GB" sz="12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2007</a:t>
                </a:r>
                <a:endParaRPr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236;p15">
                <a:extLst>
                  <a:ext uri="{FF2B5EF4-FFF2-40B4-BE49-F238E27FC236}">
                    <a16:creationId xmlns:a16="http://schemas.microsoft.com/office/drawing/2014/main" id="{3751ACB4-2C9C-47DE-BD1E-0A8AD9BEBB40}"/>
                  </a:ext>
                </a:extLst>
              </p:cNvPr>
              <p:cNvSpPr txBox="1"/>
              <p:nvPr/>
            </p:nvSpPr>
            <p:spPr>
              <a:xfrm>
                <a:off x="1933792" y="1499876"/>
                <a:ext cx="163421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/>
                <a:r>
                  <a:rPr lang="en-GB" sz="12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Parliament/</a:t>
                </a:r>
                <a:br>
                  <a:rPr lang="en-GB" sz="12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GB" sz="12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Public Health England</a:t>
                </a:r>
                <a:endParaRPr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242;p15">
                <a:extLst>
                  <a:ext uri="{FF2B5EF4-FFF2-40B4-BE49-F238E27FC236}">
                    <a16:creationId xmlns:a16="http://schemas.microsoft.com/office/drawing/2014/main" id="{EA164329-213D-4101-9837-E87F1F927808}"/>
                  </a:ext>
                </a:extLst>
              </p:cNvPr>
              <p:cNvSpPr txBox="1"/>
              <p:nvPr/>
            </p:nvSpPr>
            <p:spPr>
              <a:xfrm>
                <a:off x="1949816" y="2272846"/>
                <a:ext cx="1700051" cy="854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/>
                <a:r>
                  <a:rPr lang="en-GB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Smoking in public places banned</a:t>
                </a:r>
                <a:endParaRPr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654457FF-6073-4250-AD17-67A2044E2D1B}"/>
                </a:ext>
              </a:extLst>
            </p:cNvPr>
            <p:cNvGrpSpPr/>
            <p:nvPr/>
          </p:nvGrpSpPr>
          <p:grpSpPr>
            <a:xfrm>
              <a:off x="4683257" y="1263101"/>
              <a:ext cx="1381048" cy="1706849"/>
              <a:chOff x="1933792" y="1192857"/>
              <a:chExt cx="1716075" cy="1934191"/>
            </a:xfrm>
          </p:grpSpPr>
          <p:sp>
            <p:nvSpPr>
              <p:cNvPr id="105" name="Google Shape;221;p15">
                <a:extLst>
                  <a:ext uri="{FF2B5EF4-FFF2-40B4-BE49-F238E27FC236}">
                    <a16:creationId xmlns:a16="http://schemas.microsoft.com/office/drawing/2014/main" id="{21C6A178-DCA6-45AF-AA40-02100F2304FC}"/>
                  </a:ext>
                </a:extLst>
              </p:cNvPr>
              <p:cNvSpPr txBox="1"/>
              <p:nvPr/>
            </p:nvSpPr>
            <p:spPr>
              <a:xfrm>
                <a:off x="1933792" y="1192857"/>
                <a:ext cx="1634216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/>
                <a:r>
                  <a:rPr lang="en-GB" sz="12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1928</a:t>
                </a:r>
                <a:endParaRPr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236;p15">
                <a:extLst>
                  <a:ext uri="{FF2B5EF4-FFF2-40B4-BE49-F238E27FC236}">
                    <a16:creationId xmlns:a16="http://schemas.microsoft.com/office/drawing/2014/main" id="{A2C363BE-64DA-4C19-8512-FD3A641B6136}"/>
                  </a:ext>
                </a:extLst>
              </p:cNvPr>
              <p:cNvSpPr txBox="1"/>
              <p:nvPr/>
            </p:nvSpPr>
            <p:spPr>
              <a:xfrm>
                <a:off x="1933792" y="1499876"/>
                <a:ext cx="163421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/>
                <a:r>
                  <a:rPr lang="en-GB" sz="12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Alexander Fleming</a:t>
                </a:r>
                <a:endParaRPr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242;p15">
                <a:extLst>
                  <a:ext uri="{FF2B5EF4-FFF2-40B4-BE49-F238E27FC236}">
                    <a16:creationId xmlns:a16="http://schemas.microsoft.com/office/drawing/2014/main" id="{72F75D6B-8FF2-4855-BFF8-AAF5C08DD706}"/>
                  </a:ext>
                </a:extLst>
              </p:cNvPr>
              <p:cNvSpPr txBox="1"/>
              <p:nvPr/>
            </p:nvSpPr>
            <p:spPr>
              <a:xfrm>
                <a:off x="1949816" y="2068509"/>
                <a:ext cx="1700051" cy="10585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/>
                <a:r>
                  <a:rPr lang="en-GB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Fleming identifies penicillin in his lab</a:t>
                </a:r>
                <a:endParaRPr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F1817EAF-0144-4C73-9C11-0DFD1902D89A}"/>
                </a:ext>
              </a:extLst>
            </p:cNvPr>
            <p:cNvGrpSpPr/>
            <p:nvPr/>
          </p:nvGrpSpPr>
          <p:grpSpPr>
            <a:xfrm>
              <a:off x="6956777" y="1240893"/>
              <a:ext cx="1628364" cy="1627063"/>
              <a:chOff x="1772160" y="1192857"/>
              <a:chExt cx="2023387" cy="1843778"/>
            </a:xfrm>
          </p:grpSpPr>
          <p:sp>
            <p:nvSpPr>
              <p:cNvPr id="109" name="Google Shape;221;p15">
                <a:extLst>
                  <a:ext uri="{FF2B5EF4-FFF2-40B4-BE49-F238E27FC236}">
                    <a16:creationId xmlns:a16="http://schemas.microsoft.com/office/drawing/2014/main" id="{202B4341-C078-4BB6-982E-DEF0370434AD}"/>
                  </a:ext>
                </a:extLst>
              </p:cNvPr>
              <p:cNvSpPr txBox="1"/>
              <p:nvPr/>
            </p:nvSpPr>
            <p:spPr>
              <a:xfrm>
                <a:off x="1933792" y="1192857"/>
                <a:ext cx="1634216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/>
                <a:r>
                  <a:rPr lang="en-GB" sz="12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1941</a:t>
                </a:r>
                <a:endParaRPr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236;p15">
                <a:extLst>
                  <a:ext uri="{FF2B5EF4-FFF2-40B4-BE49-F238E27FC236}">
                    <a16:creationId xmlns:a16="http://schemas.microsoft.com/office/drawing/2014/main" id="{F0A69DDF-9057-4DDA-8944-4E41AE21D8B6}"/>
                  </a:ext>
                </a:extLst>
              </p:cNvPr>
              <p:cNvSpPr txBox="1"/>
              <p:nvPr/>
            </p:nvSpPr>
            <p:spPr>
              <a:xfrm>
                <a:off x="1933792" y="1499876"/>
                <a:ext cx="163421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/>
                <a:r>
                  <a:rPr lang="en-GB" sz="12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Florey and Chain</a:t>
                </a:r>
                <a:endParaRPr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242;p15">
                <a:extLst>
                  <a:ext uri="{FF2B5EF4-FFF2-40B4-BE49-F238E27FC236}">
                    <a16:creationId xmlns:a16="http://schemas.microsoft.com/office/drawing/2014/main" id="{861F6408-BB0E-4226-AC86-B3E53B4D2175}"/>
                  </a:ext>
                </a:extLst>
              </p:cNvPr>
              <p:cNvSpPr txBox="1"/>
              <p:nvPr/>
            </p:nvSpPr>
            <p:spPr>
              <a:xfrm>
                <a:off x="1772160" y="1829972"/>
                <a:ext cx="2023387" cy="1206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/>
                <a:r>
                  <a:rPr lang="en-GB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Penicillin is trialled on a policeman, with some success and then mass-produced</a:t>
                </a:r>
                <a:endParaRPr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12" name="Google Shape;274;p15">
              <a:extLst>
                <a:ext uri="{FF2B5EF4-FFF2-40B4-BE49-F238E27FC236}">
                  <a16:creationId xmlns:a16="http://schemas.microsoft.com/office/drawing/2014/main" id="{CFF9DF11-D1D7-4C8C-9474-EE1A397EF586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222149" y="1561238"/>
              <a:ext cx="335106" cy="6702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275;p15">
              <a:extLst>
                <a:ext uri="{FF2B5EF4-FFF2-40B4-BE49-F238E27FC236}">
                  <a16:creationId xmlns:a16="http://schemas.microsoft.com/office/drawing/2014/main" id="{7869CBFA-138A-47B0-ABBE-BA65B712801E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647179" y="1657379"/>
              <a:ext cx="614211" cy="6142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76" name="Picture 8" descr="Related image">
              <a:extLst>
                <a:ext uri="{FF2B5EF4-FFF2-40B4-BE49-F238E27FC236}">
                  <a16:creationId xmlns:a16="http://schemas.microsoft.com/office/drawing/2014/main" id="{8907B703-6AE3-4FA4-A0C9-B8A2655DFC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1571" y="1562566"/>
              <a:ext cx="1018543" cy="590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Google Shape;258;p15">
              <a:extLst>
                <a:ext uri="{FF2B5EF4-FFF2-40B4-BE49-F238E27FC236}">
                  <a16:creationId xmlns:a16="http://schemas.microsoft.com/office/drawing/2014/main" id="{2A54D4A2-BCF5-47A0-919F-B307AC03034F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rot="3415293">
              <a:off x="10955281" y="1482301"/>
              <a:ext cx="407271" cy="8004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78" name="Picture 10" descr="Related image">
              <a:extLst>
                <a:ext uri="{FF2B5EF4-FFF2-40B4-BE49-F238E27FC236}">
                  <a16:creationId xmlns:a16="http://schemas.microsoft.com/office/drawing/2014/main" id="{33638A79-D675-4EE0-8F52-5A8D77ED43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2317" y="5491823"/>
              <a:ext cx="724175" cy="75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0" name="Picture 12" descr="Related image">
              <a:extLst>
                <a:ext uri="{FF2B5EF4-FFF2-40B4-BE49-F238E27FC236}">
                  <a16:creationId xmlns:a16="http://schemas.microsoft.com/office/drawing/2014/main" id="{4E50279D-B112-44E5-8DD0-D08060924B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3207" y="5501890"/>
              <a:ext cx="597131" cy="597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D6784A83-7E2D-4623-8F74-42093D4BB65F}"/>
                </a:ext>
              </a:extLst>
            </p:cNvPr>
            <p:cNvGrpSpPr/>
            <p:nvPr/>
          </p:nvGrpSpPr>
          <p:grpSpPr>
            <a:xfrm>
              <a:off x="5974137" y="3215825"/>
              <a:ext cx="1381048" cy="1706849"/>
              <a:chOff x="1933792" y="1192857"/>
              <a:chExt cx="1716075" cy="1934191"/>
            </a:xfrm>
          </p:grpSpPr>
          <p:sp>
            <p:nvSpPr>
              <p:cNvPr id="117" name="Google Shape;221;p15">
                <a:extLst>
                  <a:ext uri="{FF2B5EF4-FFF2-40B4-BE49-F238E27FC236}">
                    <a16:creationId xmlns:a16="http://schemas.microsoft.com/office/drawing/2014/main" id="{2420D405-C589-47A4-8D8A-15E17917DCFB}"/>
                  </a:ext>
                </a:extLst>
              </p:cNvPr>
              <p:cNvSpPr txBox="1"/>
              <p:nvPr/>
            </p:nvSpPr>
            <p:spPr>
              <a:xfrm>
                <a:off x="1933792" y="1192857"/>
                <a:ext cx="1634216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/>
                <a:r>
                  <a:rPr lang="en-GB" sz="12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1953</a:t>
                </a:r>
                <a:endParaRPr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236;p15">
                <a:extLst>
                  <a:ext uri="{FF2B5EF4-FFF2-40B4-BE49-F238E27FC236}">
                    <a16:creationId xmlns:a16="http://schemas.microsoft.com/office/drawing/2014/main" id="{D65557D0-4295-4751-9072-DA97776FBF6A}"/>
                  </a:ext>
                </a:extLst>
              </p:cNvPr>
              <p:cNvSpPr txBox="1"/>
              <p:nvPr/>
            </p:nvSpPr>
            <p:spPr>
              <a:xfrm>
                <a:off x="1933792" y="1499876"/>
                <a:ext cx="163421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/>
                <a:r>
                  <a:rPr lang="en-GB" sz="12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Crick &amp; Watson</a:t>
                </a:r>
                <a:endParaRPr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242;p15">
                <a:extLst>
                  <a:ext uri="{FF2B5EF4-FFF2-40B4-BE49-F238E27FC236}">
                    <a16:creationId xmlns:a16="http://schemas.microsoft.com/office/drawing/2014/main" id="{B097CD0F-0A3F-452B-B7EF-49ED7A4F9943}"/>
                  </a:ext>
                </a:extLst>
              </p:cNvPr>
              <p:cNvSpPr txBox="1"/>
              <p:nvPr/>
            </p:nvSpPr>
            <p:spPr>
              <a:xfrm>
                <a:off x="1949816" y="1803609"/>
                <a:ext cx="1700051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/>
                <a:r>
                  <a:rPr lang="en-GB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Discovered the double-helix structure of DNA</a:t>
                </a:r>
                <a:endParaRPr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769C057A-57A3-4F0F-BD92-440A9C7DD529}"/>
                </a:ext>
              </a:extLst>
            </p:cNvPr>
            <p:cNvGrpSpPr/>
            <p:nvPr/>
          </p:nvGrpSpPr>
          <p:grpSpPr>
            <a:xfrm>
              <a:off x="9371859" y="3134983"/>
              <a:ext cx="1381048" cy="1706849"/>
              <a:chOff x="1933792" y="1192857"/>
              <a:chExt cx="1716075" cy="1934191"/>
            </a:xfrm>
          </p:grpSpPr>
          <p:sp>
            <p:nvSpPr>
              <p:cNvPr id="121" name="Google Shape;221;p15">
                <a:extLst>
                  <a:ext uri="{FF2B5EF4-FFF2-40B4-BE49-F238E27FC236}">
                    <a16:creationId xmlns:a16="http://schemas.microsoft.com/office/drawing/2014/main" id="{E60EF7A2-5C2C-43C1-B835-FC39B4CDFCB1}"/>
                  </a:ext>
                </a:extLst>
              </p:cNvPr>
              <p:cNvSpPr txBox="1"/>
              <p:nvPr/>
            </p:nvSpPr>
            <p:spPr>
              <a:xfrm>
                <a:off x="1933792" y="1192857"/>
                <a:ext cx="1634216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/>
                <a:r>
                  <a:rPr lang="en-GB" sz="12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1990s</a:t>
                </a:r>
                <a:endParaRPr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236;p15">
                <a:extLst>
                  <a:ext uri="{FF2B5EF4-FFF2-40B4-BE49-F238E27FC236}">
                    <a16:creationId xmlns:a16="http://schemas.microsoft.com/office/drawing/2014/main" id="{F8F786A9-E805-4476-9B6E-ABD59F89047A}"/>
                  </a:ext>
                </a:extLst>
              </p:cNvPr>
              <p:cNvSpPr txBox="1"/>
              <p:nvPr/>
            </p:nvSpPr>
            <p:spPr>
              <a:xfrm>
                <a:off x="1933792" y="1499876"/>
                <a:ext cx="163421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/>
                <a:r>
                  <a:rPr lang="en-GB" sz="12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Human Genome Project</a:t>
                </a:r>
                <a:endParaRPr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242;p15">
                <a:extLst>
                  <a:ext uri="{FF2B5EF4-FFF2-40B4-BE49-F238E27FC236}">
                    <a16:creationId xmlns:a16="http://schemas.microsoft.com/office/drawing/2014/main" id="{C55C66BD-C372-4844-9AF3-9126C4019422}"/>
                  </a:ext>
                </a:extLst>
              </p:cNvPr>
              <p:cNvSpPr txBox="1"/>
              <p:nvPr/>
            </p:nvSpPr>
            <p:spPr>
              <a:xfrm>
                <a:off x="1949816" y="2020087"/>
                <a:ext cx="1700051" cy="11069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/>
                <a:r>
                  <a:rPr lang="en-GB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Human genome mapped</a:t>
                </a:r>
                <a:endParaRPr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24" name="Picture 2" descr="Image result for dna clipart">
              <a:extLst>
                <a:ext uri="{FF2B5EF4-FFF2-40B4-BE49-F238E27FC236}">
                  <a16:creationId xmlns:a16="http://schemas.microsoft.com/office/drawing/2014/main" id="{826749EF-B188-4485-98A6-6051FB2873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9731" y="3480561"/>
              <a:ext cx="355162" cy="636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2" name="Picture 14" descr="Related image">
              <a:extLst>
                <a:ext uri="{FF2B5EF4-FFF2-40B4-BE49-F238E27FC236}">
                  <a16:creationId xmlns:a16="http://schemas.microsoft.com/office/drawing/2014/main" id="{7DDBE3DC-3FBB-4374-8C65-656CA4640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7200" y="3486757"/>
              <a:ext cx="703548" cy="527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Google Shape;380;p17">
              <a:extLst>
                <a:ext uri="{FF2B5EF4-FFF2-40B4-BE49-F238E27FC236}">
                  <a16:creationId xmlns:a16="http://schemas.microsoft.com/office/drawing/2014/main" id="{23E8C23D-E946-400A-8738-EBBB6BEAD1AA}"/>
                </a:ext>
              </a:extLst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4371168" y="3549166"/>
              <a:ext cx="649970" cy="70666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8AB84261-5326-48DD-8599-D9843DF2667C}"/>
                </a:ext>
              </a:extLst>
            </p:cNvPr>
            <p:cNvGrpSpPr/>
            <p:nvPr/>
          </p:nvGrpSpPr>
          <p:grpSpPr>
            <a:xfrm>
              <a:off x="5732488" y="4982037"/>
              <a:ext cx="1894689" cy="1535319"/>
              <a:chOff x="1900874" y="1192857"/>
              <a:chExt cx="1700051" cy="1739814"/>
            </a:xfrm>
          </p:grpSpPr>
          <p:sp>
            <p:nvSpPr>
              <p:cNvPr id="127" name="Google Shape;221;p15">
                <a:extLst>
                  <a:ext uri="{FF2B5EF4-FFF2-40B4-BE49-F238E27FC236}">
                    <a16:creationId xmlns:a16="http://schemas.microsoft.com/office/drawing/2014/main" id="{30914414-5B78-4553-9BDF-96268902435F}"/>
                  </a:ext>
                </a:extLst>
              </p:cNvPr>
              <p:cNvSpPr txBox="1"/>
              <p:nvPr/>
            </p:nvSpPr>
            <p:spPr>
              <a:xfrm>
                <a:off x="1933792" y="1192857"/>
                <a:ext cx="1634216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/>
                <a:r>
                  <a:rPr lang="en-GB" sz="12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1942</a:t>
                </a:r>
                <a:endParaRPr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236;p15">
                <a:extLst>
                  <a:ext uri="{FF2B5EF4-FFF2-40B4-BE49-F238E27FC236}">
                    <a16:creationId xmlns:a16="http://schemas.microsoft.com/office/drawing/2014/main" id="{63DD0B4C-787C-4581-8183-515AFAF5DAAE}"/>
                  </a:ext>
                </a:extLst>
              </p:cNvPr>
              <p:cNvSpPr txBox="1"/>
              <p:nvPr/>
            </p:nvSpPr>
            <p:spPr>
              <a:xfrm>
                <a:off x="1933792" y="1499876"/>
                <a:ext cx="163421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/>
                <a:r>
                  <a:rPr lang="en-GB" sz="12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William Beveridge</a:t>
                </a:r>
                <a:endParaRPr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242;p15">
                <a:extLst>
                  <a:ext uri="{FF2B5EF4-FFF2-40B4-BE49-F238E27FC236}">
                    <a16:creationId xmlns:a16="http://schemas.microsoft.com/office/drawing/2014/main" id="{B389A2C3-76EB-4FB0-BB41-C5E524F62C2C}"/>
                  </a:ext>
                </a:extLst>
              </p:cNvPr>
              <p:cNvSpPr txBox="1"/>
              <p:nvPr/>
            </p:nvSpPr>
            <p:spPr>
              <a:xfrm>
                <a:off x="1900874" y="1873903"/>
                <a:ext cx="1700051" cy="10587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algn="ctr"/>
                <a:r>
                  <a:rPr lang="en-GB" sz="1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Beveridge identified 5 ‘giants’ to </a:t>
                </a:r>
                <a:r>
                  <a:rPr lang="en-GB" sz="1200" dirty="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be defeated – ‘Want, Disease, Ignorance, Squalor and Idleness’</a:t>
                </a:r>
                <a:endParaRPr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7184" name="Picture 16" descr="Image result for report clipart">
              <a:extLst>
                <a:ext uri="{FF2B5EF4-FFF2-40B4-BE49-F238E27FC236}">
                  <a16:creationId xmlns:a16="http://schemas.microsoft.com/office/drawing/2014/main" id="{2631901D-E2B6-47F0-9AF9-32D1AF6B1A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1114" y="5428960"/>
              <a:ext cx="745394" cy="765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8819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6FCEBAB-64E5-480A-ABED-B0F920FE0874}"/>
              </a:ext>
            </a:extLst>
          </p:cNvPr>
          <p:cNvGrpSpPr/>
          <p:nvPr/>
        </p:nvGrpSpPr>
        <p:grpSpPr>
          <a:xfrm>
            <a:off x="219456" y="116632"/>
            <a:ext cx="11740896" cy="6614132"/>
            <a:chOff x="219456" y="116632"/>
            <a:chExt cx="11740896" cy="6614132"/>
          </a:xfrm>
        </p:grpSpPr>
        <p:sp>
          <p:nvSpPr>
            <p:cNvPr id="216" name="Google Shape;216;p15"/>
            <p:cNvSpPr/>
            <p:nvPr/>
          </p:nvSpPr>
          <p:spPr>
            <a:xfrm>
              <a:off x="219456" y="116632"/>
              <a:ext cx="11740896" cy="6581800"/>
            </a:xfrm>
            <a:prstGeom prst="rect">
              <a:avLst/>
            </a:prstGeom>
            <a:noFill/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5"/>
            <p:cNvSpPr txBox="1"/>
            <p:nvPr/>
          </p:nvSpPr>
          <p:spPr>
            <a:xfrm>
              <a:off x="1628506" y="207998"/>
              <a:ext cx="9069974" cy="43428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n-GB" sz="16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GCSE History Knowledge Organiser: Reasons for Rapid Progress in Medicine in the 20</a:t>
              </a:r>
              <a:r>
                <a:rPr lang="en-GB" sz="1600" b="1" baseline="30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</a:t>
              </a:r>
              <a:r>
                <a:rPr lang="en-GB" sz="16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Century</a:t>
              </a:r>
              <a:endParaRPr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231526" y="129417"/>
              <a:ext cx="1341166" cy="6601347"/>
            </a:xfrm>
            <a:prstGeom prst="rect">
              <a:avLst/>
            </a:prstGeom>
            <a:noFill/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5"/>
            <p:cNvSpPr txBox="1"/>
            <p:nvPr/>
          </p:nvSpPr>
          <p:spPr>
            <a:xfrm>
              <a:off x="260354" y="159568"/>
              <a:ext cx="1368152" cy="5893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n-GB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Keywords:</a:t>
              </a:r>
            </a:p>
            <a:p>
              <a:endParaRPr lang="en-GB" sz="1400" b="1" dirty="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  <a:p>
              <a:r>
                <a:rPr lang="en-GB" sz="1400" b="1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Mass Production:</a:t>
              </a:r>
            </a:p>
            <a:p>
              <a:r>
                <a:rPr lang="en-GB" sz="14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The production of large numbers of items using assembly lines</a:t>
              </a:r>
            </a:p>
            <a:p>
              <a:endParaRPr lang="en-GB" sz="1400" b="1" dirty="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  <a:p>
              <a:r>
                <a:rPr lang="en-GB" sz="1400" b="1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Penicillin:</a:t>
              </a:r>
            </a:p>
            <a:p>
              <a:r>
                <a:rPr lang="en-GB" sz="14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An antibiotic drug used to treat a number of infections</a:t>
              </a:r>
            </a:p>
            <a:p>
              <a:endParaRPr lang="en-GB" sz="1400" b="1" dirty="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  <a:p>
              <a:r>
                <a:rPr lang="en-GB" sz="1400" b="1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Endoscope:</a:t>
              </a:r>
            </a:p>
            <a:p>
              <a:r>
                <a:rPr lang="en-GB" sz="14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A flexible camera used to see inside the body</a:t>
              </a:r>
            </a:p>
            <a:p>
              <a:endParaRPr lang="en-GB" sz="1400" b="1" dirty="0">
                <a:solidFill>
                  <a:schemeClr val="dk1"/>
                </a:solidFill>
                <a:latin typeface="Calibri"/>
                <a:cs typeface="Calibri"/>
                <a:sym typeface="Calibri"/>
              </a:endParaRPr>
            </a:p>
            <a:p>
              <a:r>
                <a:rPr lang="en-GB" sz="1400" b="1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Radiotherapy and Chemotherapy:</a:t>
              </a:r>
            </a:p>
            <a:p>
              <a:r>
                <a:rPr lang="en-GB" sz="14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Cancer treatments based on nuclear science</a:t>
              </a:r>
              <a:endParaRPr sz="1400" dirty="0"/>
            </a:p>
            <a:p>
              <a:endParaRPr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4" name="Picture 2" descr="Image result for fishbone diagram blank">
              <a:extLst>
                <a:ext uri="{FF2B5EF4-FFF2-40B4-BE49-F238E27FC236}">
                  <a16:creationId xmlns:a16="http://schemas.microsoft.com/office/drawing/2014/main" id="{8F54A5BD-033B-4ED2-865E-B942406728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7647" y="882180"/>
              <a:ext cx="9362110" cy="5521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E9E6B5B-850D-4731-A824-7B882051C1AB}"/>
                </a:ext>
              </a:extLst>
            </p:cNvPr>
            <p:cNvSpPr txBox="1"/>
            <p:nvPr/>
          </p:nvSpPr>
          <p:spPr>
            <a:xfrm>
              <a:off x="9742749" y="2990313"/>
              <a:ext cx="146396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Why was there rapid progress in treatment and prevention during the 20</a:t>
              </a:r>
              <a:r>
                <a:rPr lang="en-GB" sz="1400" baseline="30000" dirty="0"/>
                <a:t>th</a:t>
              </a:r>
              <a:r>
                <a:rPr lang="en-GB" sz="1400" dirty="0"/>
                <a:t> century?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E9404D7-1F70-4481-B2AF-40B92ECE6FD9}"/>
                </a:ext>
              </a:extLst>
            </p:cNvPr>
            <p:cNvSpPr txBox="1"/>
            <p:nvPr/>
          </p:nvSpPr>
          <p:spPr>
            <a:xfrm>
              <a:off x="2369489" y="1168842"/>
              <a:ext cx="11054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Government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777D88D6-5C59-4191-84D1-9D2187F0D205}"/>
                </a:ext>
              </a:extLst>
            </p:cNvPr>
            <p:cNvSpPr txBox="1"/>
            <p:nvPr/>
          </p:nvSpPr>
          <p:spPr>
            <a:xfrm>
              <a:off x="4651514" y="1168841"/>
              <a:ext cx="10086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Technology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118BD157-1BE6-49FE-BD04-A44708C2195A}"/>
                </a:ext>
              </a:extLst>
            </p:cNvPr>
            <p:cNvSpPr txBox="1"/>
            <p:nvPr/>
          </p:nvSpPr>
          <p:spPr>
            <a:xfrm>
              <a:off x="6953001" y="1168841"/>
              <a:ext cx="9717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Individuals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CD903CE0-0393-4EEC-935C-5F1FB8CC1B06}"/>
                </a:ext>
              </a:extLst>
            </p:cNvPr>
            <p:cNvSpPr txBox="1"/>
            <p:nvPr/>
          </p:nvSpPr>
          <p:spPr>
            <a:xfrm>
              <a:off x="2494394" y="5745712"/>
              <a:ext cx="8556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Attitudes</a:t>
              </a:r>
            </a:p>
          </p:txBody>
        </p:sp>
        <p:pic>
          <p:nvPicPr>
            <p:cNvPr id="8196" name="Picture 4" descr="Image result for nhs black and white logo">
              <a:extLst>
                <a:ext uri="{FF2B5EF4-FFF2-40B4-BE49-F238E27FC236}">
                  <a16:creationId xmlns:a16="http://schemas.microsoft.com/office/drawing/2014/main" id="{8C70A2A4-C79F-48EE-8835-5DDC0DE721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3789" y="1683607"/>
              <a:ext cx="759757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8" name="Picture 6" descr="Image result for change4life logo black">
              <a:extLst>
                <a:ext uri="{FF2B5EF4-FFF2-40B4-BE49-F238E27FC236}">
                  <a16:creationId xmlns:a16="http://schemas.microsoft.com/office/drawing/2014/main" id="{FCEF2AAE-7312-4CA8-AA60-021C634A94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037" y="2220269"/>
              <a:ext cx="812975" cy="577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Google Shape;275;p15">
              <a:extLst>
                <a:ext uri="{FF2B5EF4-FFF2-40B4-BE49-F238E27FC236}">
                  <a16:creationId xmlns:a16="http://schemas.microsoft.com/office/drawing/2014/main" id="{3390BBE4-3C1C-4572-8F88-46E9B287D47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037303" y="1720013"/>
              <a:ext cx="614211" cy="6142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Picture 22" descr="Image result for coins clipart">
              <a:extLst>
                <a:ext uri="{FF2B5EF4-FFF2-40B4-BE49-F238E27FC236}">
                  <a16:creationId xmlns:a16="http://schemas.microsoft.com/office/drawing/2014/main" id="{DD183AD7-EF92-441F-8E6F-9064CF2375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461" y="2882501"/>
              <a:ext cx="760619" cy="558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0" name="Picture 8" descr="Image result for pc monitor clipart">
              <a:extLst>
                <a:ext uri="{FF2B5EF4-FFF2-40B4-BE49-F238E27FC236}">
                  <a16:creationId xmlns:a16="http://schemas.microsoft.com/office/drawing/2014/main" id="{A1D76934-A098-4E31-A994-819F4EC0A1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7511" y="2609528"/>
              <a:ext cx="623272" cy="562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2" name="Picture 10" descr="Image result for jonas salk">
              <a:extLst>
                <a:ext uri="{FF2B5EF4-FFF2-40B4-BE49-F238E27FC236}">
                  <a16:creationId xmlns:a16="http://schemas.microsoft.com/office/drawing/2014/main" id="{A7C02C42-9C78-4162-8FA9-F1C566F0A7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1536" y="2510519"/>
              <a:ext cx="569683" cy="743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4" name="Picture 12" descr="Image result for fleming florey chain">
              <a:extLst>
                <a:ext uri="{FF2B5EF4-FFF2-40B4-BE49-F238E27FC236}">
                  <a16:creationId xmlns:a16="http://schemas.microsoft.com/office/drawing/2014/main" id="{55593614-CA08-4B92-925B-3FB585B30A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7216" y="1902212"/>
              <a:ext cx="859305" cy="614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Picture 24" descr="Image result for atomic clipart">
              <a:extLst>
                <a:ext uri="{FF2B5EF4-FFF2-40B4-BE49-F238E27FC236}">
                  <a16:creationId xmlns:a16="http://schemas.microsoft.com/office/drawing/2014/main" id="{99115FD4-29B4-48CC-8BEA-1212F5ADF8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7647" y="4122191"/>
              <a:ext cx="458031" cy="432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6" name="Picture 14" descr="Related image">
              <a:extLst>
                <a:ext uri="{FF2B5EF4-FFF2-40B4-BE49-F238E27FC236}">
                  <a16:creationId xmlns:a16="http://schemas.microsoft.com/office/drawing/2014/main" id="{872BA0AD-5F01-46ED-9141-1B7B3D1430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148" y="4656683"/>
              <a:ext cx="840389" cy="822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F9CBFBD0-BEDA-4B0D-8413-FAC62B372E1E}"/>
                </a:ext>
              </a:extLst>
            </p:cNvPr>
            <p:cNvSpPr txBox="1"/>
            <p:nvPr/>
          </p:nvSpPr>
          <p:spPr>
            <a:xfrm>
              <a:off x="4719147" y="5745712"/>
              <a:ext cx="9907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Knowledge</a:t>
              </a:r>
            </a:p>
          </p:txBody>
        </p:sp>
        <p:pic>
          <p:nvPicPr>
            <p:cNvPr id="142" name="Google Shape;255;p15">
              <a:extLst>
                <a:ext uri="{FF2B5EF4-FFF2-40B4-BE49-F238E27FC236}">
                  <a16:creationId xmlns:a16="http://schemas.microsoft.com/office/drawing/2014/main" id="{4BB52B31-1B42-4D7B-BE69-02E8ECE6F822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295100" y="3904855"/>
              <a:ext cx="460712" cy="4346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Picture 2" descr="Image result for dna clipart">
              <a:extLst>
                <a:ext uri="{FF2B5EF4-FFF2-40B4-BE49-F238E27FC236}">
                  <a16:creationId xmlns:a16="http://schemas.microsoft.com/office/drawing/2014/main" id="{C798D694-67D2-4E43-9475-CB5DB58330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495" y="4538645"/>
              <a:ext cx="242607" cy="434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6" descr="Related image">
              <a:extLst>
                <a:ext uri="{FF2B5EF4-FFF2-40B4-BE49-F238E27FC236}">
                  <a16:creationId xmlns:a16="http://schemas.microsoft.com/office/drawing/2014/main" id="{12975BF3-6B7E-425C-BF81-35FEE4523E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022" y="5105075"/>
              <a:ext cx="532777" cy="532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430BA40-8049-4ACF-B295-6F3FBF1DED32}"/>
                </a:ext>
              </a:extLst>
            </p:cNvPr>
            <p:cNvSpPr txBox="1"/>
            <p:nvPr/>
          </p:nvSpPr>
          <p:spPr>
            <a:xfrm>
              <a:off x="6591536" y="1563224"/>
              <a:ext cx="18915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Fleming, Florey </a:t>
              </a:r>
              <a:br>
                <a:rPr lang="en-GB" sz="1000" dirty="0"/>
              </a:br>
              <a:r>
                <a:rPr lang="en-GB" sz="1000" dirty="0"/>
                <a:t>and Chain 	        (</a:t>
              </a:r>
              <a:r>
                <a:rPr lang="en-GB" sz="1000" dirty="0" err="1"/>
                <a:t>pencillin</a:t>
              </a:r>
              <a:r>
                <a:rPr lang="en-GB" sz="1000" dirty="0"/>
                <a:t>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F7542F2-6F45-4F10-9556-3BF9E5E281C1}"/>
                </a:ext>
              </a:extLst>
            </p:cNvPr>
            <p:cNvSpPr txBox="1"/>
            <p:nvPr/>
          </p:nvSpPr>
          <p:spPr>
            <a:xfrm>
              <a:off x="7108847" y="2401779"/>
              <a:ext cx="97174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/>
                <a:t>Jonas Salk (polio vaccine)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9503C34-BDD7-40D2-AE8B-C9A034D5D015}"/>
                </a:ext>
              </a:extLst>
            </p:cNvPr>
            <p:cNvSpPr txBox="1"/>
            <p:nvPr/>
          </p:nvSpPr>
          <p:spPr>
            <a:xfrm>
              <a:off x="4598879" y="1611620"/>
              <a:ext cx="97174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/>
                <a:t>Mass Production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02CBE5E-F05D-41D9-B5A6-5D6C6D7CDF63}"/>
                </a:ext>
              </a:extLst>
            </p:cNvPr>
            <p:cNvSpPr txBox="1"/>
            <p:nvPr/>
          </p:nvSpPr>
          <p:spPr>
            <a:xfrm>
              <a:off x="5004597" y="2378034"/>
              <a:ext cx="97174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/>
                <a:t>Scans and monitors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67A83F4-81A6-4045-92B6-F613C4F87CB0}"/>
                </a:ext>
              </a:extLst>
            </p:cNvPr>
            <p:cNvSpPr txBox="1"/>
            <p:nvPr/>
          </p:nvSpPr>
          <p:spPr>
            <a:xfrm>
              <a:off x="2712144" y="2992272"/>
              <a:ext cx="125672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/>
                <a:t>Huge government spending on health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7ADEA52-6F5A-4BD3-ACB0-99132C7FAF1E}"/>
                </a:ext>
              </a:extLst>
            </p:cNvPr>
            <p:cNvSpPr txBox="1"/>
            <p:nvPr/>
          </p:nvSpPr>
          <p:spPr>
            <a:xfrm>
              <a:off x="2423184" y="3757820"/>
              <a:ext cx="152637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/>
                <a:t>International community of scientists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24089BC-9EB2-41F0-9588-EA12C98F7AA3}"/>
                </a:ext>
              </a:extLst>
            </p:cNvPr>
            <p:cNvSpPr txBox="1"/>
            <p:nvPr/>
          </p:nvSpPr>
          <p:spPr>
            <a:xfrm>
              <a:off x="2341590" y="4575318"/>
              <a:ext cx="152637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/>
                <a:t>Collaboration </a:t>
              </a:r>
              <a:br>
                <a:rPr lang="en-GB" sz="1050" dirty="0"/>
              </a:br>
              <a:r>
                <a:rPr lang="en-GB" sz="1050" dirty="0"/>
                <a:t>between scientists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7FF12E8-C7FA-401E-93EA-0D0A4803B349}"/>
                </a:ext>
              </a:extLst>
            </p:cNvPr>
            <p:cNvSpPr txBox="1"/>
            <p:nvPr/>
          </p:nvSpPr>
          <p:spPr>
            <a:xfrm>
              <a:off x="4810489" y="3904855"/>
              <a:ext cx="152637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/>
                <a:t>…of Germ Theory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B9F5851-1366-4E02-B876-6D3CEE5720E6}"/>
                </a:ext>
              </a:extLst>
            </p:cNvPr>
            <p:cNvSpPr txBox="1"/>
            <p:nvPr/>
          </p:nvSpPr>
          <p:spPr>
            <a:xfrm>
              <a:off x="4405712" y="4548637"/>
              <a:ext cx="152637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/>
                <a:t>…of genetics and DNA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B846456-EADE-40A2-89B4-3A737816ED3D}"/>
                </a:ext>
              </a:extLst>
            </p:cNvPr>
            <p:cNvSpPr txBox="1"/>
            <p:nvPr/>
          </p:nvSpPr>
          <p:spPr>
            <a:xfrm>
              <a:off x="4183552" y="5237147"/>
              <a:ext cx="152637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/>
                <a:t>…of the impact of lifestyle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2894818-8B88-4407-98DD-8834AE324346}"/>
                </a:ext>
              </a:extLst>
            </p:cNvPr>
            <p:cNvSpPr txBox="1"/>
            <p:nvPr/>
          </p:nvSpPr>
          <p:spPr>
            <a:xfrm>
              <a:off x="7161219" y="5745712"/>
              <a:ext cx="4878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War</a:t>
              </a:r>
            </a:p>
          </p:txBody>
        </p:sp>
        <p:pic>
          <p:nvPicPr>
            <p:cNvPr id="1026" name="Picture 2" descr="Related image">
              <a:extLst>
                <a:ext uri="{FF2B5EF4-FFF2-40B4-BE49-F238E27FC236}">
                  <a16:creationId xmlns:a16="http://schemas.microsoft.com/office/drawing/2014/main" id="{7BD549ED-33D1-476F-8929-753A28359D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8991" y="4807221"/>
              <a:ext cx="595708" cy="595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067CB9F-30D8-4624-B6E1-844926E11AD8}"/>
                </a:ext>
              </a:extLst>
            </p:cNvPr>
            <p:cNvSpPr txBox="1"/>
            <p:nvPr/>
          </p:nvSpPr>
          <p:spPr>
            <a:xfrm>
              <a:off x="6367976" y="4601506"/>
              <a:ext cx="152637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/>
                <a:t>Need for penicillin during war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18B487B-447D-42CA-A244-92472EAFC3E7}"/>
                </a:ext>
              </a:extLst>
            </p:cNvPr>
            <p:cNvSpPr txBox="1"/>
            <p:nvPr/>
          </p:nvSpPr>
          <p:spPr>
            <a:xfrm>
              <a:off x="6786009" y="3800083"/>
              <a:ext cx="152637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/>
                <a:t>People wanted a better future after war</a:t>
              </a:r>
            </a:p>
          </p:txBody>
        </p:sp>
        <p:pic>
          <p:nvPicPr>
            <p:cNvPr id="39" name="Picture 4" descr="Image result for nhs black and white logo">
              <a:extLst>
                <a:ext uri="{FF2B5EF4-FFF2-40B4-BE49-F238E27FC236}">
                  <a16:creationId xmlns:a16="http://schemas.microsoft.com/office/drawing/2014/main" id="{0F9869BC-27B2-43ED-B3F2-5529E45DBD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7588" y="4194693"/>
              <a:ext cx="527895" cy="213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86135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1242</Words>
  <Application>Microsoft Office PowerPoint</Application>
  <PresentationFormat>Widescreen</PresentationFormat>
  <Paragraphs>378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 Perkins</dc:creator>
  <cp:lastModifiedBy>Ross Perkins</cp:lastModifiedBy>
  <cp:revision>52</cp:revision>
  <dcterms:created xsi:type="dcterms:W3CDTF">2019-11-02T15:19:20Z</dcterms:created>
  <dcterms:modified xsi:type="dcterms:W3CDTF">2020-02-12T18:27:51Z</dcterms:modified>
</cp:coreProperties>
</file>