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68" r:id="rId3"/>
    <p:sldId id="270" r:id="rId4"/>
    <p:sldId id="269" r:id="rId5"/>
    <p:sldId id="265" r:id="rId6"/>
    <p:sldId id="261" r:id="rId7"/>
    <p:sldId id="263" r:id="rId8"/>
    <p:sldId id="267" r:id="rId9"/>
    <p:sldId id="262" r:id="rId10"/>
    <p:sldId id="266" r:id="rId11"/>
    <p:sldId id="272" r:id="rId12"/>
    <p:sldId id="275" r:id="rId13"/>
    <p:sldId id="273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 Perkins" initials="RP" lastIdx="1" clrIdx="0">
    <p:extLst>
      <p:ext uri="{19B8F6BF-5375-455C-9EA6-DF929625EA0E}">
        <p15:presenceInfo xmlns:p15="http://schemas.microsoft.com/office/powerpoint/2012/main" userId="S-1-5-21-2292693116-3607988400-2739435617-119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ves, Amy" userId="c39dfb31-e62f-42bf-b7f3-a17819e8f7f2" providerId="ADAL" clId="{22669018-D7FE-4D6D-A351-BFF69AEDFD7B}"/>
    <pc:docChg chg="custSel modSld">
      <pc:chgData name="Groves, Amy" userId="c39dfb31-e62f-42bf-b7f3-a17819e8f7f2" providerId="ADAL" clId="{22669018-D7FE-4D6D-A351-BFF69AEDFD7B}" dt="2021-09-13T12:48:38.109" v="279" actId="20577"/>
      <pc:docMkLst>
        <pc:docMk/>
      </pc:docMkLst>
      <pc:sldChg chg="modSp mod">
        <pc:chgData name="Groves, Amy" userId="c39dfb31-e62f-42bf-b7f3-a17819e8f7f2" providerId="ADAL" clId="{22669018-D7FE-4D6D-A351-BFF69AEDFD7B}" dt="2021-09-13T12:48:38.109" v="279" actId="20577"/>
        <pc:sldMkLst>
          <pc:docMk/>
          <pc:sldMk cId="0" sldId="262"/>
        </pc:sldMkLst>
        <pc:spChg chg="mod">
          <ac:chgData name="Groves, Amy" userId="c39dfb31-e62f-42bf-b7f3-a17819e8f7f2" providerId="ADAL" clId="{22669018-D7FE-4D6D-A351-BFF69AEDFD7B}" dt="2021-09-13T12:47:00.661" v="174" actId="1076"/>
          <ac:spMkLst>
            <pc:docMk/>
            <pc:sldMk cId="0" sldId="262"/>
            <ac:spMk id="95" creationId="{00000000-0000-0000-0000-000000000000}"/>
          </ac:spMkLst>
        </pc:spChg>
        <pc:spChg chg="mod">
          <ac:chgData name="Groves, Amy" userId="c39dfb31-e62f-42bf-b7f3-a17819e8f7f2" providerId="ADAL" clId="{22669018-D7FE-4D6D-A351-BFF69AEDFD7B}" dt="2021-09-13T12:47:04.272" v="175" actId="1076"/>
          <ac:spMkLst>
            <pc:docMk/>
            <pc:sldMk cId="0" sldId="262"/>
            <ac:spMk id="101" creationId="{00000000-0000-0000-0000-000000000000}"/>
          </ac:spMkLst>
        </pc:spChg>
        <pc:spChg chg="mod">
          <ac:chgData name="Groves, Amy" userId="c39dfb31-e62f-42bf-b7f3-a17819e8f7f2" providerId="ADAL" clId="{22669018-D7FE-4D6D-A351-BFF69AEDFD7B}" dt="2021-09-13T12:48:28.204" v="255" actId="20577"/>
          <ac:spMkLst>
            <pc:docMk/>
            <pc:sldMk cId="0" sldId="262"/>
            <ac:spMk id="104" creationId="{00000000-0000-0000-0000-000000000000}"/>
          </ac:spMkLst>
        </pc:spChg>
        <pc:spChg chg="mod">
          <ac:chgData name="Groves, Amy" userId="c39dfb31-e62f-42bf-b7f3-a17819e8f7f2" providerId="ADAL" clId="{22669018-D7FE-4D6D-A351-BFF69AEDFD7B}" dt="2021-09-13T12:48:38.109" v="279" actId="20577"/>
          <ac:spMkLst>
            <pc:docMk/>
            <pc:sldMk cId="0" sldId="262"/>
            <ac:spMk id="1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0053-1DED-4EBB-8B36-6C9AE8AA453C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9853F-5420-45D7-BF59-A3C372B5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4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41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97a05e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597a05e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461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8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997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65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863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7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0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02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3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97a05e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597a05e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31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97a05e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597a05e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97a05e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597a05e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97a05e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597a05e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26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97a05e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597a05e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2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6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3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0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0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5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42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jpe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12" Type="http://schemas.openxmlformats.org/officeDocument/2006/relationships/image" Target="../media/image6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52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../media/image64.png"/><Relationship Id="rId1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2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0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0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35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03" y="124123"/>
            <a:ext cx="3198675" cy="37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Wartime Conferences, 1943-45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2" y="649224"/>
            <a:ext cx="1872300" cy="612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Grand Alliance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alliance between the US, USSR and UK that defeated Nazi Germany in WW2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D-Day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Allied invasion of north-western France in June 1944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United Nations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 international organisation set up to preserve world peace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Reparations 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Compensation for damage caused during the war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Oder-Neisse Line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Part of the German-Polish border than ran along the Oder and Neisse rivers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Red Army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army of the Soviet Union</a:t>
            </a:r>
            <a:endParaRPr sz="13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648DD9-3ABA-4B85-A7C0-E49B4F6C6E34}"/>
              </a:ext>
            </a:extLst>
          </p:cNvPr>
          <p:cNvGrpSpPr/>
          <p:nvPr/>
        </p:nvGrpSpPr>
        <p:grpSpPr>
          <a:xfrm>
            <a:off x="2753255" y="797829"/>
            <a:ext cx="8719930" cy="2452046"/>
            <a:chOff x="2753255" y="797829"/>
            <a:chExt cx="8719930" cy="2452046"/>
          </a:xfrm>
        </p:grpSpPr>
        <p:sp>
          <p:nvSpPr>
            <p:cNvPr id="86" name="Google Shape;86;p13"/>
            <p:cNvSpPr/>
            <p:nvPr/>
          </p:nvSpPr>
          <p:spPr>
            <a:xfrm>
              <a:off x="3325641" y="797829"/>
              <a:ext cx="864000" cy="8640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6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Nov 1943</a:t>
              </a:r>
              <a:endParaRPr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6781480" y="797829"/>
              <a:ext cx="864000" cy="8640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6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Feb 1945</a:t>
              </a:r>
              <a:endParaRPr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0091655" y="797829"/>
              <a:ext cx="864000" cy="8640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6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Aug 1945 </a:t>
              </a:r>
              <a:endParaRPr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" name="Google Shape;90;p13"/>
            <p:cNvCxnSpPr>
              <a:cxnSpLocks/>
              <a:stCxn id="86" idx="6"/>
              <a:endCxn id="87" idx="2"/>
            </p:cNvCxnSpPr>
            <p:nvPr/>
          </p:nvCxnSpPr>
          <p:spPr>
            <a:xfrm>
              <a:off x="4189641" y="1229829"/>
              <a:ext cx="2591839" cy="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3"/>
            <p:cNvCxnSpPr>
              <a:cxnSpLocks/>
              <a:stCxn id="87" idx="6"/>
              <a:endCxn id="88" idx="2"/>
            </p:cNvCxnSpPr>
            <p:nvPr/>
          </p:nvCxnSpPr>
          <p:spPr>
            <a:xfrm>
              <a:off x="7645480" y="1229829"/>
              <a:ext cx="2446175" cy="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" name="Google Shape;93;p13"/>
            <p:cNvSpPr txBox="1"/>
            <p:nvPr/>
          </p:nvSpPr>
          <p:spPr>
            <a:xfrm>
              <a:off x="2795338" y="1962835"/>
              <a:ext cx="1872300" cy="554035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Tehran Conference</a:t>
              </a:r>
              <a:endParaRPr sz="1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597739" y="1925291"/>
              <a:ext cx="1872300" cy="554035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Potsdam Conference</a:t>
              </a:r>
              <a:endParaRPr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6357460" y="1957646"/>
              <a:ext cx="1872300" cy="554035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Yalta </a:t>
              </a:r>
              <a:br>
                <a:rPr lang="en-GB" sz="1400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b="1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Conference</a:t>
              </a:r>
              <a:endParaRPr sz="1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0" name="Picture 2" descr="https://static.thenounproject.com/png/924656-200.png">
              <a:extLst>
                <a:ext uri="{FF2B5EF4-FFF2-40B4-BE49-F238E27FC236}">
                  <a16:creationId xmlns:a16="http://schemas.microsoft.com/office/drawing/2014/main" id="{4CA7A325-408A-4D3B-98F1-A1E129CCA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559" y="2603754"/>
              <a:ext cx="550164" cy="55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static.thenounproject.com/png/1134412-200.png">
              <a:extLst>
                <a:ext uri="{FF2B5EF4-FFF2-40B4-BE49-F238E27FC236}">
                  <a16:creationId xmlns:a16="http://schemas.microsoft.com/office/drawing/2014/main" id="{068B1A72-B0A9-488A-86F9-9AACDDAF3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255" y="2546279"/>
              <a:ext cx="703596" cy="70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Google Shape;118;p13">
              <a:extLst>
                <a:ext uri="{FF2B5EF4-FFF2-40B4-BE49-F238E27FC236}">
                  <a16:creationId xmlns:a16="http://schemas.microsoft.com/office/drawing/2014/main" id="{7D7D30BE-2956-4754-AF97-5BCDBF9150F2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076313" y="2588144"/>
              <a:ext cx="591325" cy="5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2" descr="https://static.thenounproject.com/png/924656-200.png">
              <a:extLst>
                <a:ext uri="{FF2B5EF4-FFF2-40B4-BE49-F238E27FC236}">
                  <a16:creationId xmlns:a16="http://schemas.microsoft.com/office/drawing/2014/main" id="{7A8B724D-6701-477E-8482-55827CBD7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726" y="2603754"/>
              <a:ext cx="550164" cy="55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https://static.thenounproject.com/png/1134412-200.png">
              <a:extLst>
                <a:ext uri="{FF2B5EF4-FFF2-40B4-BE49-F238E27FC236}">
                  <a16:creationId xmlns:a16="http://schemas.microsoft.com/office/drawing/2014/main" id="{63BFCE3E-2215-40B1-A6E8-7E6F703FB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422" y="2546279"/>
              <a:ext cx="703596" cy="70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Google Shape;118;p13">
              <a:extLst>
                <a:ext uri="{FF2B5EF4-FFF2-40B4-BE49-F238E27FC236}">
                  <a16:creationId xmlns:a16="http://schemas.microsoft.com/office/drawing/2014/main" id="{C190AFA9-9E7F-4C62-9268-7F1B1A195EE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45480" y="2588144"/>
              <a:ext cx="591325" cy="5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116;p13">
              <a:extLst>
                <a:ext uri="{FF2B5EF4-FFF2-40B4-BE49-F238E27FC236}">
                  <a16:creationId xmlns:a16="http://schemas.microsoft.com/office/drawing/2014/main" id="{932D4712-5A46-428C-B9F7-F43C9B058347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319269" y="2647986"/>
              <a:ext cx="461700" cy="46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118;p13">
              <a:extLst>
                <a:ext uri="{FF2B5EF4-FFF2-40B4-BE49-F238E27FC236}">
                  <a16:creationId xmlns:a16="http://schemas.microsoft.com/office/drawing/2014/main" id="{4317F511-35B4-428A-B3AF-860C4B1CAAB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881860" y="2588144"/>
              <a:ext cx="591325" cy="59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4" name="Picture 6" descr="Image result for clement attlee cartoon">
              <a:extLst>
                <a:ext uri="{FF2B5EF4-FFF2-40B4-BE49-F238E27FC236}">
                  <a16:creationId xmlns:a16="http://schemas.microsoft.com/office/drawing/2014/main" id="{9BFC6361-7F61-464F-8651-39DC622C49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02" t="1650" r="37599" b="60842"/>
            <a:stretch/>
          </p:blipFill>
          <p:spPr bwMode="auto">
            <a:xfrm>
              <a:off x="9741526" y="2781947"/>
              <a:ext cx="413866" cy="39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https://static.thenounproject.com/png/1134412-200.png">
              <a:extLst>
                <a:ext uri="{FF2B5EF4-FFF2-40B4-BE49-F238E27FC236}">
                  <a16:creationId xmlns:a16="http://schemas.microsoft.com/office/drawing/2014/main" id="{456779E5-7434-45F5-BE00-0200EFD2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0090" y="2511681"/>
              <a:ext cx="372661" cy="37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DAF4AE-0D6F-4F4E-9429-D251052078CF}"/>
              </a:ext>
            </a:extLst>
          </p:cNvPr>
          <p:cNvGrpSpPr/>
          <p:nvPr/>
        </p:nvGrpSpPr>
        <p:grpSpPr>
          <a:xfrm>
            <a:off x="2217286" y="6042258"/>
            <a:ext cx="9503064" cy="809978"/>
            <a:chOff x="2217286" y="6042258"/>
            <a:chExt cx="9503064" cy="809978"/>
          </a:xfrm>
        </p:grpSpPr>
        <p:pic>
          <p:nvPicPr>
            <p:cNvPr id="118" name="Google Shape;11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217286" y="6103326"/>
              <a:ext cx="591325" cy="5913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E326B3-9D00-49FB-8034-8C41989DD683}"/>
                </a:ext>
              </a:extLst>
            </p:cNvPr>
            <p:cNvGrpSpPr/>
            <p:nvPr/>
          </p:nvGrpSpPr>
          <p:grpSpPr>
            <a:xfrm>
              <a:off x="2808598" y="6042258"/>
              <a:ext cx="8911752" cy="809978"/>
              <a:chOff x="2808598" y="6042258"/>
              <a:chExt cx="8911752" cy="809978"/>
            </a:xfrm>
          </p:grpSpPr>
          <p:pic>
            <p:nvPicPr>
              <p:cNvPr id="116" name="Google Shape;116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579103" y="6180699"/>
                <a:ext cx="461700" cy="46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13"/>
              <p:cNvSpPr txBox="1"/>
              <p:nvPr/>
            </p:nvSpPr>
            <p:spPr>
              <a:xfrm>
                <a:off x="2808598" y="6174600"/>
                <a:ext cx="1188900" cy="47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Josef Stalin</a:t>
                </a:r>
                <a:endParaRPr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1922-1953</a:t>
                </a:r>
                <a:endParaRPr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6006106" y="6190986"/>
                <a:ext cx="1406100" cy="47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Harry S Truman</a:t>
                </a:r>
                <a:endParaRPr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1945-1953</a:t>
                </a:r>
                <a:endParaRPr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7885817" y="6211751"/>
                <a:ext cx="1767144" cy="47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Winston Churchill</a:t>
                </a:r>
              </a:p>
              <a:p>
                <a:pPr algn="ctr"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1940-1945, 1951-55</a:t>
                </a:r>
                <a:endParaRPr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10314251" y="6103326"/>
                <a:ext cx="1406099" cy="6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Clement Attlee</a:t>
                </a:r>
              </a:p>
              <a:p>
                <a:pPr algn="ctr"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1945-51</a:t>
                </a:r>
                <a:endParaRPr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Picture 4" descr="https://static.thenounproject.com/png/1134412-200.png">
                <a:extLst>
                  <a:ext uri="{FF2B5EF4-FFF2-40B4-BE49-F238E27FC236}">
                    <a16:creationId xmlns:a16="http://schemas.microsoft.com/office/drawing/2014/main" id="{91286D7D-ED1B-4DE0-823C-C455414A3C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3329" y="6148640"/>
                <a:ext cx="703596" cy="703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clement attlee cartoon">
                <a:extLst>
                  <a:ext uri="{FF2B5EF4-FFF2-40B4-BE49-F238E27FC236}">
                    <a16:creationId xmlns:a16="http://schemas.microsoft.com/office/drawing/2014/main" id="{965627FD-73FF-42D9-9F05-933642832F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02" t="1650" r="37599" b="60842"/>
              <a:stretch/>
            </p:blipFill>
            <p:spPr bwMode="auto">
              <a:xfrm>
                <a:off x="9684611" y="6211751"/>
                <a:ext cx="527695" cy="505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https://static.thenounproject.com/png/924656-200.png">
                <a:extLst>
                  <a:ext uri="{FF2B5EF4-FFF2-40B4-BE49-F238E27FC236}">
                    <a16:creationId xmlns:a16="http://schemas.microsoft.com/office/drawing/2014/main" id="{8EF04415-714E-4B71-B267-02FAA88163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0420" y="6166757"/>
                <a:ext cx="550164" cy="550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Google Shape;121;p13">
                <a:extLst>
                  <a:ext uri="{FF2B5EF4-FFF2-40B4-BE49-F238E27FC236}">
                    <a16:creationId xmlns:a16="http://schemas.microsoft.com/office/drawing/2014/main" id="{0289588E-98D4-4ABC-BFF5-92EDE80219FB}"/>
                  </a:ext>
                </a:extLst>
              </p:cNvPr>
              <p:cNvSpPr txBox="1"/>
              <p:nvPr/>
            </p:nvSpPr>
            <p:spPr>
              <a:xfrm>
                <a:off x="4407189" y="6042258"/>
                <a:ext cx="1406100" cy="47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Franklin D. Roosevelt</a:t>
                </a:r>
              </a:p>
              <a:p>
                <a:pPr>
                  <a:buClr>
                    <a:srgbClr val="000000"/>
                  </a:buClr>
                </a:pPr>
                <a:r>
                  <a:rPr lang="en-GB" sz="1400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1933-1945</a:t>
                </a:r>
                <a:endParaRPr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56" name="Picture 8" descr="https://static.thenounproject.com/png/44130-200.png">
            <a:extLst>
              <a:ext uri="{FF2B5EF4-FFF2-40B4-BE49-F238E27FC236}">
                <a16:creationId xmlns:a16="http://schemas.microsoft.com/office/drawing/2014/main" id="{D94AC1BC-569A-4C6E-8EF5-14C23222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81" y="5897919"/>
            <a:ext cx="210559" cy="2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atic.thenounproject.com/png/2518838-200.png">
            <a:extLst>
              <a:ext uri="{FF2B5EF4-FFF2-40B4-BE49-F238E27FC236}">
                <a16:creationId xmlns:a16="http://schemas.microsoft.com/office/drawing/2014/main" id="{0302ACEF-1248-4D7C-AF6B-C2F6ABA1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53" y="5909365"/>
            <a:ext cx="232238" cy="2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" descr="https://static.thenounproject.com/png/2518838-200.png">
            <a:extLst>
              <a:ext uri="{FF2B5EF4-FFF2-40B4-BE49-F238E27FC236}">
                <a16:creationId xmlns:a16="http://schemas.microsoft.com/office/drawing/2014/main" id="{5480A3FA-6941-48BB-9F34-24C1CD0F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40" y="5921074"/>
            <a:ext cx="232238" cy="2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tic.thenounproject.com/png/2518798-200.png">
            <a:extLst>
              <a:ext uri="{FF2B5EF4-FFF2-40B4-BE49-F238E27FC236}">
                <a16:creationId xmlns:a16="http://schemas.microsoft.com/office/drawing/2014/main" id="{24FC7F57-65EC-43DF-9ECF-F5866695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01" y="5927694"/>
            <a:ext cx="210559" cy="2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https://static.thenounproject.com/png/2518798-200.png">
            <a:extLst>
              <a:ext uri="{FF2B5EF4-FFF2-40B4-BE49-F238E27FC236}">
                <a16:creationId xmlns:a16="http://schemas.microsoft.com/office/drawing/2014/main" id="{DA916901-FFFF-4606-B5DB-7E44C394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66" y="5897919"/>
            <a:ext cx="210559" cy="2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9F31C5-CCFB-4B23-940F-474534DA66CC}"/>
              </a:ext>
            </a:extLst>
          </p:cNvPr>
          <p:cNvSpPr txBox="1"/>
          <p:nvPr/>
        </p:nvSpPr>
        <p:spPr>
          <a:xfrm>
            <a:off x="2339602" y="3356571"/>
            <a:ext cx="2783772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GB and USA agree to open up a second front by invading France in summer 1944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USSR to attack Japan once Germany defeated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UN to be set up after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Borders of post-war Poland to be moved westwards.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EB18DD9-AF23-4A86-859C-359E0B1D97EB}"/>
              </a:ext>
            </a:extLst>
          </p:cNvPr>
          <p:cNvSpPr txBox="1"/>
          <p:nvPr/>
        </p:nvSpPr>
        <p:spPr>
          <a:xfrm>
            <a:off x="5904560" y="3346709"/>
            <a:ext cx="2783772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Germany and Berlin would be divided into four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Declaration of Liberated Europe – countries liberated from Nazi rule would have 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Eastern Europe would be a Soviet ‘sphere of influence’.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43A89AD-DB65-4497-A8BF-475BFCA542E8}"/>
              </a:ext>
            </a:extLst>
          </p:cNvPr>
          <p:cNvSpPr txBox="1"/>
          <p:nvPr/>
        </p:nvSpPr>
        <p:spPr>
          <a:xfrm>
            <a:off x="9131769" y="3346709"/>
            <a:ext cx="2783772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Confirmed decision to divide Germany and Berlin into four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Germany to be demilitarised, democratised, de-Nazified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Germany to pay reparations to Allies – most of which to go to USSR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Poland’s border with Germany to be moved to the Oder-Neisse Line.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88F299A-CD5D-43D9-80BB-1108BE3FD8FA}"/>
              </a:ext>
            </a:extLst>
          </p:cNvPr>
          <p:cNvSpPr txBox="1"/>
          <p:nvPr/>
        </p:nvSpPr>
        <p:spPr>
          <a:xfrm>
            <a:off x="5901724" y="4808570"/>
            <a:ext cx="2783772" cy="64633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– disagreement on amount of reparations and the exact location of the German-Polish border.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A09EC94-A197-43E3-BDF0-5E41283B36D4}"/>
              </a:ext>
            </a:extLst>
          </p:cNvPr>
          <p:cNvSpPr txBox="1"/>
          <p:nvPr/>
        </p:nvSpPr>
        <p:spPr>
          <a:xfrm>
            <a:off x="9131769" y="5001221"/>
            <a:ext cx="2783772" cy="64633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– disagreement on how harshly Germany would be punished, and on free elections in Eastern Europe.</a:t>
            </a:r>
          </a:p>
        </p:txBody>
      </p:sp>
      <p:pic>
        <p:nvPicPr>
          <p:cNvPr id="2062" name="Picture 14" descr="https://static.thenounproject.com/png/1885863-200.png">
            <a:extLst>
              <a:ext uri="{FF2B5EF4-FFF2-40B4-BE49-F238E27FC236}">
                <a16:creationId xmlns:a16="http://schemas.microsoft.com/office/drawing/2014/main" id="{D4D45413-AFFB-4A52-A118-D43C7383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08" y="933763"/>
            <a:ext cx="553370" cy="5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tatic.thenounproject.com/png/1680789-200.png">
            <a:extLst>
              <a:ext uri="{FF2B5EF4-FFF2-40B4-BE49-F238E27FC236}">
                <a16:creationId xmlns:a16="http://schemas.microsoft.com/office/drawing/2014/main" id="{F23BF599-8522-4B34-BF71-8ADAB6C7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58" y="954547"/>
            <a:ext cx="602792" cy="6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0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893562" y="308700"/>
            <a:ext cx="1978200" cy="33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Detente in the 1970s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81650" y="915550"/>
            <a:ext cx="1872300" cy="53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Cease-fire: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state of peace agreed to between opponents so they can discuss peace terms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Arms control: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limitation on the size and armament of the armed forces of a country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Cooperation: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Working together to achieve shared goals.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Helsinki Agreements: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agreement signed by 35 nations that committed states to </a:t>
            </a:r>
            <a:r>
              <a:rPr lang="en-GB" sz="1400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fulfill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obligations on security, cooperation and human rights.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u="sng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303903" y="901609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May 1972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303903" y="1952068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Oct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1973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303853" y="3046364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endParaRPr sz="14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1974</a:t>
            </a:r>
            <a:endParaRPr sz="14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303903" y="4168950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1975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>
            <a:cxnSpLocks/>
            <a:stCxn id="86" idx="4"/>
            <a:endCxn id="87" idx="0"/>
          </p:cNvCxnSpPr>
          <p:nvPr/>
        </p:nvCxnSpPr>
        <p:spPr>
          <a:xfrm>
            <a:off x="2735903" y="1765609"/>
            <a:ext cx="0" cy="186459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>
            <a:stCxn id="87" idx="4"/>
            <a:endCxn id="88" idx="0"/>
          </p:cNvCxnSpPr>
          <p:nvPr/>
        </p:nvCxnSpPr>
        <p:spPr>
          <a:xfrm flipH="1">
            <a:off x="2735853" y="2816068"/>
            <a:ext cx="50" cy="230296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>
            <a:cxnSpLocks/>
            <a:stCxn id="88" idx="4"/>
            <a:endCxn id="89" idx="0"/>
          </p:cNvCxnSpPr>
          <p:nvPr/>
        </p:nvCxnSpPr>
        <p:spPr>
          <a:xfrm>
            <a:off x="2735853" y="3910364"/>
            <a:ext cx="50" cy="258586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3"/>
          <p:cNvSpPr txBox="1"/>
          <p:nvPr/>
        </p:nvSpPr>
        <p:spPr>
          <a:xfrm>
            <a:off x="3909742" y="2572071"/>
            <a:ext cx="1578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293577" y="787706"/>
            <a:ext cx="5753867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Nixon becomes first President to visit Moscow in 1972.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Arms talks result in SALT I being signed in 1972 limiting production of nuclear weapons.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467028" y="3126971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Superpowers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agree mutual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482976" y="4314740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Superpowers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 global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482976" y="2040476"/>
            <a:ext cx="1872300" cy="64790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Middle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Tensions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 flipH="1">
            <a:off x="5409736" y="908605"/>
            <a:ext cx="704100" cy="363600"/>
          </a:xfrm>
          <a:prstGeom prst="bentConnector3">
            <a:avLst>
              <a:gd name="adj1" fmla="val -280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5423681" y="1272195"/>
            <a:ext cx="676800" cy="461700"/>
          </a:xfrm>
          <a:prstGeom prst="bentConnector3">
            <a:avLst>
              <a:gd name="adj1" fmla="val -34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3"/>
          <p:cNvSpPr txBox="1"/>
          <p:nvPr/>
        </p:nvSpPr>
        <p:spPr>
          <a:xfrm>
            <a:off x="6229581" y="1899661"/>
            <a:ext cx="5616767" cy="88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Superpowers support opposing sides in Arab-Israeli Yom Kippur War.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Ceasefire agreed through United Nations.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5375796" y="2238587"/>
            <a:ext cx="670500" cy="531600"/>
          </a:xfrm>
          <a:prstGeom prst="bentConnector3">
            <a:avLst>
              <a:gd name="adj1" fmla="val -301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3"/>
          <p:cNvCxnSpPr/>
          <p:nvPr/>
        </p:nvCxnSpPr>
        <p:spPr>
          <a:xfrm rot="10800000" flipH="1">
            <a:off x="5360989" y="1946655"/>
            <a:ext cx="698400" cy="388800"/>
          </a:xfrm>
          <a:prstGeom prst="bentConnector3">
            <a:avLst>
              <a:gd name="adj1" fmla="val -22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3"/>
          <p:cNvSpPr txBox="1"/>
          <p:nvPr/>
        </p:nvSpPr>
        <p:spPr>
          <a:xfrm>
            <a:off x="6240276" y="2955250"/>
            <a:ext cx="5763726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Nixon visit to Moscow leads to consensus that attempts should be made to further cooperation in all areas.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stage of Arms talks begin (concludes with SALT II 1979)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10800000" flipH="1">
            <a:off x="5341337" y="3062321"/>
            <a:ext cx="717600" cy="379200"/>
          </a:xfrm>
          <a:prstGeom prst="bentConnector3">
            <a:avLst>
              <a:gd name="adj1" fmla="val -8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>
            <a:endCxn id="96" idx="3"/>
          </p:cNvCxnSpPr>
          <p:nvPr/>
        </p:nvCxnSpPr>
        <p:spPr>
          <a:xfrm rot="10800000">
            <a:off x="5339328" y="3496271"/>
            <a:ext cx="717600" cy="468900"/>
          </a:xfrm>
          <a:prstGeom prst="bentConnector3">
            <a:avLst>
              <a:gd name="adj1" fmla="val 9888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3"/>
          <p:cNvSpPr txBox="1"/>
          <p:nvPr/>
        </p:nvSpPr>
        <p:spPr>
          <a:xfrm>
            <a:off x="6246015" y="4147838"/>
            <a:ext cx="5102122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Helsinki Agreements mark commitment to collaborate on international issues with in July 1975.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Apollo-Soyuz mission sees symbolic handshake in space.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3"/>
          <p:cNvCxnSpPr>
            <a:stCxn id="97" idx="3"/>
          </p:cNvCxnSpPr>
          <p:nvPr/>
        </p:nvCxnSpPr>
        <p:spPr>
          <a:xfrm rot="10800000" flipH="1">
            <a:off x="5355276" y="4205240"/>
            <a:ext cx="732000" cy="478800"/>
          </a:xfrm>
          <a:prstGeom prst="bentConnector3">
            <a:avLst>
              <a:gd name="adj1" fmla="val 43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>
            <a:stCxn id="97" idx="3"/>
          </p:cNvCxnSpPr>
          <p:nvPr/>
        </p:nvCxnSpPr>
        <p:spPr>
          <a:xfrm>
            <a:off x="5355276" y="4684040"/>
            <a:ext cx="722400" cy="473700"/>
          </a:xfrm>
          <a:prstGeom prst="bentConnector3">
            <a:avLst>
              <a:gd name="adj1" fmla="val -21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25" y="20435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238" y="247200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776" y="177200"/>
            <a:ext cx="349867" cy="46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58D0B4-2012-48E1-989B-F217DD259AD0}"/>
              </a:ext>
            </a:extLst>
          </p:cNvPr>
          <p:cNvGrpSpPr/>
          <p:nvPr/>
        </p:nvGrpSpPr>
        <p:grpSpPr>
          <a:xfrm>
            <a:off x="3507325" y="983704"/>
            <a:ext cx="1872300" cy="666838"/>
            <a:chOff x="3507325" y="983704"/>
            <a:chExt cx="1872300" cy="666838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3507325" y="983704"/>
              <a:ext cx="1872300" cy="666838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Arms</a:t>
              </a:r>
              <a:endParaRPr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buClr>
                  <a:srgbClr val="000000"/>
                </a:buClr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buClr>
                  <a:srgbClr val="000000"/>
                </a:buClr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Agreements</a:t>
              </a:r>
              <a:endParaRPr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11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27625" y="1120451"/>
              <a:ext cx="448833" cy="4511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3"/>
          <p:cNvSpPr txBox="1"/>
          <p:nvPr/>
        </p:nvSpPr>
        <p:spPr>
          <a:xfrm>
            <a:off x="5952650" y="72850"/>
            <a:ext cx="732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Leonid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Brezhnev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1964-82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7600" y="-20350"/>
            <a:ext cx="86400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7690350" y="72850"/>
            <a:ext cx="10389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Richard</a:t>
            </a:r>
            <a:endParaRPr sz="1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Nixon</a:t>
            </a:r>
            <a:endParaRPr sz="1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1969-74</a:t>
            </a:r>
            <a:endParaRPr sz="1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30814" y="148287"/>
            <a:ext cx="591325" cy="52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/>
        </p:nvSpPr>
        <p:spPr>
          <a:xfrm>
            <a:off x="9124975" y="50900"/>
            <a:ext cx="10389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Gerald</a:t>
            </a:r>
            <a:endParaRPr sz="1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Ford</a:t>
            </a:r>
            <a:endParaRPr sz="1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1974-77</a:t>
            </a:r>
            <a:endParaRPr sz="11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942" y="2140986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65603" y="3260842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99602" y="4374566"/>
            <a:ext cx="591325" cy="5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89;p13">
            <a:extLst>
              <a:ext uri="{FF2B5EF4-FFF2-40B4-BE49-F238E27FC236}">
                <a16:creationId xmlns:a16="http://schemas.microsoft.com/office/drawing/2014/main" id="{E11DC2CF-22D8-4C1B-97BC-0A6EA9901EDB}"/>
              </a:ext>
            </a:extLst>
          </p:cNvPr>
          <p:cNvSpPr/>
          <p:nvPr/>
        </p:nvSpPr>
        <p:spPr>
          <a:xfrm>
            <a:off x="2303903" y="5262260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 1979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92;p13">
            <a:extLst>
              <a:ext uri="{FF2B5EF4-FFF2-40B4-BE49-F238E27FC236}">
                <a16:creationId xmlns:a16="http://schemas.microsoft.com/office/drawing/2014/main" id="{16F9FC9C-2313-4A56-8C9D-586EE2AE33CA}"/>
              </a:ext>
            </a:extLst>
          </p:cNvPr>
          <p:cNvCxnSpPr>
            <a:cxnSpLocks/>
            <a:stCxn id="89" idx="4"/>
            <a:endCxn id="54" idx="0"/>
          </p:cNvCxnSpPr>
          <p:nvPr/>
        </p:nvCxnSpPr>
        <p:spPr>
          <a:xfrm>
            <a:off x="2735903" y="5032950"/>
            <a:ext cx="0" cy="22931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108;p13">
            <a:extLst>
              <a:ext uri="{FF2B5EF4-FFF2-40B4-BE49-F238E27FC236}">
                <a16:creationId xmlns:a16="http://schemas.microsoft.com/office/drawing/2014/main" id="{1EF555E2-AEE0-43A2-BB3E-597853C666B0}"/>
              </a:ext>
            </a:extLst>
          </p:cNvPr>
          <p:cNvCxnSpPr>
            <a:cxnSpLocks/>
          </p:cNvCxnSpPr>
          <p:nvPr/>
        </p:nvCxnSpPr>
        <p:spPr>
          <a:xfrm flipV="1">
            <a:off x="5020201" y="5402908"/>
            <a:ext cx="1093635" cy="440132"/>
          </a:xfrm>
          <a:prstGeom prst="bentConnector3">
            <a:avLst>
              <a:gd name="adj1" fmla="val 2845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109;p13">
            <a:extLst>
              <a:ext uri="{FF2B5EF4-FFF2-40B4-BE49-F238E27FC236}">
                <a16:creationId xmlns:a16="http://schemas.microsoft.com/office/drawing/2014/main" id="{FB8DFAF8-31CC-4A9C-B8FF-ECEC86A8F213}"/>
              </a:ext>
            </a:extLst>
          </p:cNvPr>
          <p:cNvCxnSpPr>
            <a:cxnSpLocks/>
          </p:cNvCxnSpPr>
          <p:nvPr/>
        </p:nvCxnSpPr>
        <p:spPr>
          <a:xfrm>
            <a:off x="5152338" y="6005043"/>
            <a:ext cx="961498" cy="228101"/>
          </a:xfrm>
          <a:prstGeom prst="bentConnector3">
            <a:avLst>
              <a:gd name="adj1" fmla="val 1960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97;p13">
            <a:extLst>
              <a:ext uri="{FF2B5EF4-FFF2-40B4-BE49-F238E27FC236}">
                <a16:creationId xmlns:a16="http://schemas.microsoft.com/office/drawing/2014/main" id="{A9E4EF7C-00B4-4BD3-9773-055214FAA2E7}"/>
              </a:ext>
            </a:extLst>
          </p:cNvPr>
          <p:cNvSpPr txBox="1"/>
          <p:nvPr/>
        </p:nvSpPr>
        <p:spPr>
          <a:xfrm>
            <a:off x="3473376" y="5502508"/>
            <a:ext cx="1872300" cy="623751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 of </a:t>
            </a:r>
            <a:b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detente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07;p13">
            <a:extLst>
              <a:ext uri="{FF2B5EF4-FFF2-40B4-BE49-F238E27FC236}">
                <a16:creationId xmlns:a16="http://schemas.microsoft.com/office/drawing/2014/main" id="{91F39278-1CBA-4B7C-A7F9-6B7860570A26}"/>
              </a:ext>
            </a:extLst>
          </p:cNvPr>
          <p:cNvSpPr txBox="1"/>
          <p:nvPr/>
        </p:nvSpPr>
        <p:spPr>
          <a:xfrm>
            <a:off x="6246015" y="5383618"/>
            <a:ext cx="5102122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invades Afghanistan to support unpopular communist regime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condemns the invasion – brings about a Second Cold War 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116;p13">
            <a:extLst>
              <a:ext uri="{FF2B5EF4-FFF2-40B4-BE49-F238E27FC236}">
                <a16:creationId xmlns:a16="http://schemas.microsoft.com/office/drawing/2014/main" id="{5508CF97-AC65-49A3-B3C7-E14F1CD0C7E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08657" y="5516662"/>
            <a:ext cx="591325" cy="5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88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26" y="58250"/>
            <a:ext cx="3346042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Soviet Invasion of Afghanistan, 1979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2" y="639686"/>
            <a:ext cx="1872300" cy="594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Fundamentalism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Strictly following a religion or belief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Mujahideen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Islamic rebels who fought against the Afghan communist government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Jihad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Holy war - </a:t>
            </a:r>
            <a:r>
              <a:rPr lang="en-US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struggle or fight against the enemies of Islam</a:t>
            </a:r>
          </a:p>
          <a:p>
            <a:pPr>
              <a:buClr>
                <a:srgbClr val="000000"/>
              </a:buClr>
            </a:pPr>
            <a:endParaRPr lang="en-US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Carter Doctrine</a:t>
            </a:r>
          </a:p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 stated that the USA would use military force if necessary to defend its national interests in the Persian Gulf</a:t>
            </a:r>
          </a:p>
          <a:p>
            <a:pPr>
              <a:buClr>
                <a:srgbClr val="000000"/>
              </a:buClr>
            </a:pPr>
            <a:endParaRPr lang="en-US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US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Boycott</a:t>
            </a:r>
          </a:p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Abstaining from something in order to protest</a:t>
            </a:r>
          </a:p>
          <a:p>
            <a:pPr>
              <a:buClr>
                <a:srgbClr val="000000"/>
              </a:buClr>
            </a:pPr>
            <a:endParaRPr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3;p13">
            <a:extLst>
              <a:ext uri="{FF2B5EF4-FFF2-40B4-BE49-F238E27FC236}">
                <a16:creationId xmlns:a16="http://schemas.microsoft.com/office/drawing/2014/main" id="{16A7F020-16DF-4948-91F4-01520ACAC2D1}"/>
              </a:ext>
            </a:extLst>
          </p:cNvPr>
          <p:cNvSpPr txBox="1"/>
          <p:nvPr/>
        </p:nvSpPr>
        <p:spPr>
          <a:xfrm>
            <a:off x="3672026" y="81480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Communists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power in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Afghanistan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FE5761-9999-46C5-93F6-5C2D23D33018}"/>
              </a:ext>
            </a:extLst>
          </p:cNvPr>
          <p:cNvGrpSpPr/>
          <p:nvPr/>
        </p:nvGrpSpPr>
        <p:grpSpPr>
          <a:xfrm>
            <a:off x="2516773" y="757043"/>
            <a:ext cx="901596" cy="5691278"/>
            <a:chOff x="2643139" y="640080"/>
            <a:chExt cx="775230" cy="4793955"/>
          </a:xfrm>
        </p:grpSpPr>
        <p:sp>
          <p:nvSpPr>
            <p:cNvPr id="8" name="Google Shape;86;p13">
              <a:extLst>
                <a:ext uri="{FF2B5EF4-FFF2-40B4-BE49-F238E27FC236}">
                  <a16:creationId xmlns:a16="http://schemas.microsoft.com/office/drawing/2014/main" id="{A04841C9-8B28-40C1-9111-7E05E4D440BA}"/>
                </a:ext>
              </a:extLst>
            </p:cNvPr>
            <p:cNvSpPr/>
            <p:nvPr/>
          </p:nvSpPr>
          <p:spPr>
            <a:xfrm>
              <a:off x="2643139" y="640080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1978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90;p13">
              <a:extLst>
                <a:ext uri="{FF2B5EF4-FFF2-40B4-BE49-F238E27FC236}">
                  <a16:creationId xmlns:a16="http://schemas.microsoft.com/office/drawing/2014/main" id="{B0BBA64A-1ED9-480F-94FA-CC5772B9B30F}"/>
                </a:ext>
              </a:extLst>
            </p:cNvPr>
            <p:cNvCxnSpPr>
              <a:cxnSpLocks/>
              <a:stCxn id="8" idx="4"/>
              <a:endCxn id="13" idx="0"/>
            </p:cNvCxnSpPr>
            <p:nvPr/>
          </p:nvCxnSpPr>
          <p:spPr>
            <a:xfrm>
              <a:off x="3030754" y="1362710"/>
              <a:ext cx="0" cy="301116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90;p13">
              <a:extLst>
                <a:ext uri="{FF2B5EF4-FFF2-40B4-BE49-F238E27FC236}">
                  <a16:creationId xmlns:a16="http://schemas.microsoft.com/office/drawing/2014/main" id="{20A11A23-D143-4C04-B45A-F97D923C77BA}"/>
                </a:ext>
              </a:extLst>
            </p:cNvPr>
            <p:cNvCxnSpPr>
              <a:cxnSpLocks/>
              <a:stCxn id="13" idx="4"/>
              <a:endCxn id="14" idx="0"/>
            </p:cNvCxnSpPr>
            <p:nvPr/>
          </p:nvCxnSpPr>
          <p:spPr>
            <a:xfrm>
              <a:off x="3030754" y="2386456"/>
              <a:ext cx="0" cy="372495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90;p13">
              <a:extLst>
                <a:ext uri="{FF2B5EF4-FFF2-40B4-BE49-F238E27FC236}">
                  <a16:creationId xmlns:a16="http://schemas.microsoft.com/office/drawing/2014/main" id="{9EFEE65B-723B-4251-AAC5-B02F26E15416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3030754" y="3481581"/>
              <a:ext cx="0" cy="29390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90;p13">
              <a:extLst>
                <a:ext uri="{FF2B5EF4-FFF2-40B4-BE49-F238E27FC236}">
                  <a16:creationId xmlns:a16="http://schemas.microsoft.com/office/drawing/2014/main" id="{7FF247AA-43C9-46E7-AADB-67FA4E5A586E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3030754" y="4498110"/>
              <a:ext cx="0" cy="213295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86;p13">
              <a:extLst>
                <a:ext uri="{FF2B5EF4-FFF2-40B4-BE49-F238E27FC236}">
                  <a16:creationId xmlns:a16="http://schemas.microsoft.com/office/drawing/2014/main" id="{CDE665C6-AB36-456D-8909-ECCBA9F5A93C}"/>
                </a:ext>
              </a:extLst>
            </p:cNvPr>
            <p:cNvSpPr/>
            <p:nvPr/>
          </p:nvSpPr>
          <p:spPr>
            <a:xfrm>
              <a:off x="2643139" y="1663826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1979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6;p13">
              <a:extLst>
                <a:ext uri="{FF2B5EF4-FFF2-40B4-BE49-F238E27FC236}">
                  <a16:creationId xmlns:a16="http://schemas.microsoft.com/office/drawing/2014/main" id="{0F9DA7ED-F2BD-4A97-85B3-1465237F2D2D}"/>
                </a:ext>
              </a:extLst>
            </p:cNvPr>
            <p:cNvSpPr/>
            <p:nvPr/>
          </p:nvSpPr>
          <p:spPr>
            <a:xfrm>
              <a:off x="2643139" y="2758951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Dec 1979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6;p13">
              <a:extLst>
                <a:ext uri="{FF2B5EF4-FFF2-40B4-BE49-F238E27FC236}">
                  <a16:creationId xmlns:a16="http://schemas.microsoft.com/office/drawing/2014/main" id="{9977A3F8-F761-4819-AECD-AE0A97527315}"/>
                </a:ext>
              </a:extLst>
            </p:cNvPr>
            <p:cNvSpPr/>
            <p:nvPr/>
          </p:nvSpPr>
          <p:spPr>
            <a:xfrm>
              <a:off x="2643139" y="3775481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Jan 1980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6;p13">
              <a:extLst>
                <a:ext uri="{FF2B5EF4-FFF2-40B4-BE49-F238E27FC236}">
                  <a16:creationId xmlns:a16="http://schemas.microsoft.com/office/drawing/2014/main" id="{2E8F6427-9DC8-4E29-B266-0F23405BC9B6}"/>
                </a:ext>
              </a:extLst>
            </p:cNvPr>
            <p:cNvSpPr/>
            <p:nvPr/>
          </p:nvSpPr>
          <p:spPr>
            <a:xfrm>
              <a:off x="2643139" y="4711405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1980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A3EF9A-DD1F-48A4-B049-01F6AB1ECB4E}"/>
              </a:ext>
            </a:extLst>
          </p:cNvPr>
          <p:cNvGrpSpPr/>
          <p:nvPr/>
        </p:nvGrpSpPr>
        <p:grpSpPr>
          <a:xfrm>
            <a:off x="3865832" y="881605"/>
            <a:ext cx="387615" cy="738600"/>
            <a:chOff x="5096256" y="2476500"/>
            <a:chExt cx="1952244" cy="3268011"/>
          </a:xfrm>
        </p:grpSpPr>
        <p:pic>
          <p:nvPicPr>
            <p:cNvPr id="5122" name="Picture 2" descr="https://static.thenounproject.com/png/99798-200.png">
              <a:extLst>
                <a:ext uri="{FF2B5EF4-FFF2-40B4-BE49-F238E27FC236}">
                  <a16:creationId xmlns:a16="http://schemas.microsoft.com/office/drawing/2014/main" id="{A7C0C3B2-9A7A-40AA-B902-E125ED094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24765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static.thenounproject.com/png/39003-200.png">
              <a:extLst>
                <a:ext uri="{FF2B5EF4-FFF2-40B4-BE49-F238E27FC236}">
                  <a16:creationId xmlns:a16="http://schemas.microsoft.com/office/drawing/2014/main" id="{71EE371A-CEAA-4E07-9D75-70D6CFE1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256" y="3839511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Google Shape;93;p13">
            <a:extLst>
              <a:ext uri="{FF2B5EF4-FFF2-40B4-BE49-F238E27FC236}">
                <a16:creationId xmlns:a16="http://schemas.microsoft.com/office/drawing/2014/main" id="{CEBFB0F2-E45A-46CA-A812-C3FD7C08E94A}"/>
              </a:ext>
            </a:extLst>
          </p:cNvPr>
          <p:cNvSpPr txBox="1"/>
          <p:nvPr/>
        </p:nvSpPr>
        <p:spPr>
          <a:xfrm>
            <a:off x="3687855" y="2038882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Growth of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Islamic fundamentalism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6" name="Picture 6" descr="https://static.thenounproject.com/png/3121590-200.png">
            <a:extLst>
              <a:ext uri="{FF2B5EF4-FFF2-40B4-BE49-F238E27FC236}">
                <a16:creationId xmlns:a16="http://schemas.microsoft.com/office/drawing/2014/main" id="{81A1B564-0D9E-4A50-A5A7-6716FDC9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32" y="2128193"/>
            <a:ext cx="507492" cy="5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93;p13">
            <a:extLst>
              <a:ext uri="{FF2B5EF4-FFF2-40B4-BE49-F238E27FC236}">
                <a16:creationId xmlns:a16="http://schemas.microsoft.com/office/drawing/2014/main" id="{4FF1EF6D-CFB9-4789-91BA-6580462BD5B7}"/>
              </a:ext>
            </a:extLst>
          </p:cNvPr>
          <p:cNvSpPr txBox="1"/>
          <p:nvPr/>
        </p:nvSpPr>
        <p:spPr>
          <a:xfrm>
            <a:off x="3687855" y="327251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Invasion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8" name="Picture 8" descr="https://static.thenounproject.com/png/1678-200.png">
            <a:extLst>
              <a:ext uri="{FF2B5EF4-FFF2-40B4-BE49-F238E27FC236}">
                <a16:creationId xmlns:a16="http://schemas.microsoft.com/office/drawing/2014/main" id="{E6A8C1D5-6092-400A-950B-D2703E56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32" y="3329127"/>
            <a:ext cx="629411" cy="6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93;p13">
            <a:extLst>
              <a:ext uri="{FF2B5EF4-FFF2-40B4-BE49-F238E27FC236}">
                <a16:creationId xmlns:a16="http://schemas.microsoft.com/office/drawing/2014/main" id="{20524E16-0BC8-42AC-ADFB-11882C43B886}"/>
              </a:ext>
            </a:extLst>
          </p:cNvPr>
          <p:cNvSpPr txBox="1"/>
          <p:nvPr/>
        </p:nvSpPr>
        <p:spPr>
          <a:xfrm>
            <a:off x="3687855" y="4542732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Carter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Doctrine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announced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0" name="Picture 10" descr="https://static.thenounproject.com/png/924650-200.png">
            <a:extLst>
              <a:ext uri="{FF2B5EF4-FFF2-40B4-BE49-F238E27FC236}">
                <a16:creationId xmlns:a16="http://schemas.microsoft.com/office/drawing/2014/main" id="{FBFB13C2-6511-4A20-B0F8-1FB033B9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02" y="4612688"/>
            <a:ext cx="606019" cy="6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93;p13">
            <a:extLst>
              <a:ext uri="{FF2B5EF4-FFF2-40B4-BE49-F238E27FC236}">
                <a16:creationId xmlns:a16="http://schemas.microsoft.com/office/drawing/2014/main" id="{6B26B3D6-97BA-4DCA-9616-E32FE4674B93}"/>
              </a:ext>
            </a:extLst>
          </p:cNvPr>
          <p:cNvSpPr txBox="1"/>
          <p:nvPr/>
        </p:nvSpPr>
        <p:spPr>
          <a:xfrm>
            <a:off x="3672026" y="5668342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 of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detente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2" name="Picture 12" descr="https://static.thenounproject.com/png/14761-200.png">
            <a:extLst>
              <a:ext uri="{FF2B5EF4-FFF2-40B4-BE49-F238E27FC236}">
                <a16:creationId xmlns:a16="http://schemas.microsoft.com/office/drawing/2014/main" id="{2839ACD1-6331-45C3-AD75-EE1F209C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63" y="5694002"/>
            <a:ext cx="650747" cy="65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95;p13">
            <a:extLst>
              <a:ext uri="{FF2B5EF4-FFF2-40B4-BE49-F238E27FC236}">
                <a16:creationId xmlns:a16="http://schemas.microsoft.com/office/drawing/2014/main" id="{E19EB6C2-AB00-40C5-9BBC-636444EDDB7E}"/>
              </a:ext>
            </a:extLst>
          </p:cNvPr>
          <p:cNvSpPr txBox="1"/>
          <p:nvPr/>
        </p:nvSpPr>
        <p:spPr>
          <a:xfrm>
            <a:off x="6353246" y="675487"/>
            <a:ext cx="5424225" cy="101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April 1978, Afghan communists seized power and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Taraki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became Prime Minister of Afghanistan.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Thousands of Islamic religious figures and intellectuals were imprisoned and murdered.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7B87C6-6468-475C-9534-9C8F8BDCBA95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5544326" y="1184107"/>
            <a:ext cx="80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95;p13">
            <a:extLst>
              <a:ext uri="{FF2B5EF4-FFF2-40B4-BE49-F238E27FC236}">
                <a16:creationId xmlns:a16="http://schemas.microsoft.com/office/drawing/2014/main" id="{79A01D53-C8EF-4C23-8E8A-84308F04B07A}"/>
              </a:ext>
            </a:extLst>
          </p:cNvPr>
          <p:cNvSpPr txBox="1"/>
          <p:nvPr/>
        </p:nvSpPr>
        <p:spPr>
          <a:xfrm>
            <a:off x="6353246" y="1793672"/>
            <a:ext cx="5424225" cy="12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September Amin seized power from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Taraki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but the anti-Muslim policies made the government even more unpopular.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Thousands of Afghan Muslims joined the mujahideen which declared a jihad against Amin and his government. Brezhnev wanted to prove that there would be no changes to the way the USSR was run.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889D9F-8500-4665-BCC9-035C0F37D0E3}"/>
              </a:ext>
            </a:extLst>
          </p:cNvPr>
          <p:cNvCxnSpPr>
            <a:cxnSpLocks/>
            <a:stCxn id="22" idx="3"/>
            <a:endCxn id="34" idx="1"/>
          </p:cNvCxnSpPr>
          <p:nvPr/>
        </p:nvCxnSpPr>
        <p:spPr>
          <a:xfrm flipV="1">
            <a:off x="5560155" y="2405710"/>
            <a:ext cx="793091" cy="2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95;p13">
            <a:extLst>
              <a:ext uri="{FF2B5EF4-FFF2-40B4-BE49-F238E27FC236}">
                <a16:creationId xmlns:a16="http://schemas.microsoft.com/office/drawing/2014/main" id="{89D1C7DD-3CDC-43BE-8FD8-2CDF158D910A}"/>
              </a:ext>
            </a:extLst>
          </p:cNvPr>
          <p:cNvSpPr txBox="1"/>
          <p:nvPr/>
        </p:nvSpPr>
        <p:spPr>
          <a:xfrm>
            <a:off x="6355358" y="3141711"/>
            <a:ext cx="5649630" cy="101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late December 1979, 50,000 Soviet troops invaded Afghanistan to prop up the unpopular communist regime. 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Amin was executed and replaced by a Soviet puppet leader - Kamal.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Afghan soldiers deserted the army to join the mujahideen.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cost of the invasion for the Soviets was huge - $50bn overall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8C604C-7D37-476B-8A56-FE0757447746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>
          <a:xfrm>
            <a:off x="5560155" y="3641819"/>
            <a:ext cx="795203" cy="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95;p13">
            <a:extLst>
              <a:ext uri="{FF2B5EF4-FFF2-40B4-BE49-F238E27FC236}">
                <a16:creationId xmlns:a16="http://schemas.microsoft.com/office/drawing/2014/main" id="{F3EFC00C-4AEB-4816-A6C0-B31E3A49B0A2}"/>
              </a:ext>
            </a:extLst>
          </p:cNvPr>
          <p:cNvSpPr txBox="1"/>
          <p:nvPr/>
        </p:nvSpPr>
        <p:spPr>
          <a:xfrm>
            <a:off x="6355358" y="4657664"/>
            <a:ext cx="5424225" cy="51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President Carter was forced to take a tough approach to the USSR so announced the Carter Doctrine.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DBC946F-ED34-4656-8F84-711AA537BA3D}"/>
              </a:ext>
            </a:extLst>
          </p:cNvPr>
          <p:cNvCxnSpPr>
            <a:cxnSpLocks/>
            <a:stCxn id="26" idx="3"/>
            <a:endCxn id="42" idx="1"/>
          </p:cNvCxnSpPr>
          <p:nvPr/>
        </p:nvCxnSpPr>
        <p:spPr>
          <a:xfrm>
            <a:off x="5560155" y="4912032"/>
            <a:ext cx="795203" cy="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95;p13">
            <a:extLst>
              <a:ext uri="{FF2B5EF4-FFF2-40B4-BE49-F238E27FC236}">
                <a16:creationId xmlns:a16="http://schemas.microsoft.com/office/drawing/2014/main" id="{2E60AE48-B691-40A3-97B2-D5568B4856B4}"/>
              </a:ext>
            </a:extLst>
          </p:cNvPr>
          <p:cNvSpPr txBox="1"/>
          <p:nvPr/>
        </p:nvSpPr>
        <p:spPr>
          <a:xfrm>
            <a:off x="6353246" y="5337211"/>
            <a:ext cx="5424225" cy="138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Carter’s response brought an end to détente.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US and 61 other countries boycotted the Moscow Olympics in 1980.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Carter asked the US Senate to reject SALT II and then cancelled shipments of grain to the USSR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USA would train and assist the mujahideen (Operation Cyclone)</a:t>
            </a:r>
          </a:p>
          <a:p>
            <a:pPr algn="ctr">
              <a:buClr>
                <a:srgbClr val="000000"/>
              </a:buClr>
            </a:pPr>
            <a:r>
              <a:rPr lang="en-GB" sz="1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Beginning of Second Cold War</a:t>
            </a:r>
            <a:endParaRPr sz="1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CB87F9-3E8B-4F23-809E-1723B8800271}"/>
              </a:ext>
            </a:extLst>
          </p:cNvPr>
          <p:cNvCxnSpPr>
            <a:cxnSpLocks/>
            <a:stCxn id="28" idx="3"/>
            <a:endCxn id="46" idx="1"/>
          </p:cNvCxnSpPr>
          <p:nvPr/>
        </p:nvCxnSpPr>
        <p:spPr>
          <a:xfrm flipV="1">
            <a:off x="5544326" y="6031984"/>
            <a:ext cx="808920" cy="5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oogle Shape;113;p13">
            <a:extLst>
              <a:ext uri="{FF2B5EF4-FFF2-40B4-BE49-F238E27FC236}">
                <a16:creationId xmlns:a16="http://schemas.microsoft.com/office/drawing/2014/main" id="{5ECC8417-9CA1-4031-9454-68DECA8FCAD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48776" y="145301"/>
            <a:ext cx="349867" cy="4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15;p13">
            <a:extLst>
              <a:ext uri="{FF2B5EF4-FFF2-40B4-BE49-F238E27FC236}">
                <a16:creationId xmlns:a16="http://schemas.microsoft.com/office/drawing/2014/main" id="{1AE92411-321D-4ECC-AD56-E7E9F4DE4ADC}"/>
              </a:ext>
            </a:extLst>
          </p:cNvPr>
          <p:cNvSpPr txBox="1"/>
          <p:nvPr/>
        </p:nvSpPr>
        <p:spPr>
          <a:xfrm>
            <a:off x="5952650" y="30317"/>
            <a:ext cx="732000" cy="64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Leonid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Brezhnev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1964-82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4" name="Picture 14" descr="Image result for jimmy carter black and white">
            <a:extLst>
              <a:ext uri="{FF2B5EF4-FFF2-40B4-BE49-F238E27FC236}">
                <a16:creationId xmlns:a16="http://schemas.microsoft.com/office/drawing/2014/main" id="{EEF64590-B62E-4ACA-B723-C3018C8B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81" y="77935"/>
            <a:ext cx="410045" cy="5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Google Shape;115;p13">
            <a:extLst>
              <a:ext uri="{FF2B5EF4-FFF2-40B4-BE49-F238E27FC236}">
                <a16:creationId xmlns:a16="http://schemas.microsoft.com/office/drawing/2014/main" id="{6F4EC612-A931-4474-8227-D74278F36C3B}"/>
              </a:ext>
            </a:extLst>
          </p:cNvPr>
          <p:cNvSpPr txBox="1"/>
          <p:nvPr/>
        </p:nvSpPr>
        <p:spPr>
          <a:xfrm>
            <a:off x="7536388" y="11461"/>
            <a:ext cx="732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Jimmy Carter</a:t>
            </a:r>
          </a:p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1977-81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6" name="Picture 16" descr="Image result for amin afghanistan">
            <a:extLst>
              <a:ext uri="{FF2B5EF4-FFF2-40B4-BE49-F238E27FC236}">
                <a16:creationId xmlns:a16="http://schemas.microsoft.com/office/drawing/2014/main" id="{CCE08DA0-2ADD-4FB0-9A02-F67D4DC9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06" y="101078"/>
            <a:ext cx="344401" cy="5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kamal afghanistan">
            <a:extLst>
              <a:ext uri="{FF2B5EF4-FFF2-40B4-BE49-F238E27FC236}">
                <a16:creationId xmlns:a16="http://schemas.microsoft.com/office/drawing/2014/main" id="{DF559C54-59BB-44AB-AE81-F5075A52D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10378030" y="131323"/>
            <a:ext cx="399936" cy="4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115;p13">
            <a:extLst>
              <a:ext uri="{FF2B5EF4-FFF2-40B4-BE49-F238E27FC236}">
                <a16:creationId xmlns:a16="http://schemas.microsoft.com/office/drawing/2014/main" id="{ABC07250-C6B9-418E-B88D-7D42DF1E1A01}"/>
              </a:ext>
            </a:extLst>
          </p:cNvPr>
          <p:cNvSpPr txBox="1"/>
          <p:nvPr/>
        </p:nvSpPr>
        <p:spPr>
          <a:xfrm>
            <a:off x="9403129" y="11461"/>
            <a:ext cx="871244" cy="57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11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Hafizullah</a:t>
            </a: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Amin</a:t>
            </a:r>
          </a:p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1979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115;p13">
            <a:extLst>
              <a:ext uri="{FF2B5EF4-FFF2-40B4-BE49-F238E27FC236}">
                <a16:creationId xmlns:a16="http://schemas.microsoft.com/office/drawing/2014/main" id="{F5BB1D84-1FE6-4D19-A7F8-C84654683259}"/>
              </a:ext>
            </a:extLst>
          </p:cNvPr>
          <p:cNvSpPr txBox="1"/>
          <p:nvPr/>
        </p:nvSpPr>
        <p:spPr>
          <a:xfrm>
            <a:off x="10881623" y="77935"/>
            <a:ext cx="1018600" cy="47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11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Babrak</a:t>
            </a: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Karmal</a:t>
            </a:r>
            <a:endParaRPr lang="en-GB"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1979-1986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01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26" y="58250"/>
            <a:ext cx="2861409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Second Cold War, 1980-84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2" y="757042"/>
            <a:ext cx="1872300" cy="567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Gerontocracy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Rule by the elderly – this refers to a period in the early 1980s when the USSR was ruled by old and frail leaders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Solidarity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Polish trade union which was banned in 1982.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Neutron Bomb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type of nuclear weapon which maximises </a:t>
            </a:r>
            <a:r>
              <a:rPr lang="en-US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lethal radiation while </a:t>
            </a:r>
            <a:r>
              <a:rPr lang="en-US" sz="1300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minimising</a:t>
            </a:r>
            <a:r>
              <a:rPr lang="en-US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the physical power of the blast itself.</a:t>
            </a:r>
          </a:p>
          <a:p>
            <a:pPr>
              <a:buClr>
                <a:srgbClr val="000000"/>
              </a:buClr>
            </a:pPr>
            <a:endParaRPr lang="en-US" sz="13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US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Nuclear </a:t>
            </a:r>
            <a:r>
              <a:rPr lang="en-US" sz="1300" b="1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Utilisation</a:t>
            </a:r>
            <a:r>
              <a:rPr lang="en-US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Target Selection (NUTS)</a:t>
            </a:r>
          </a:p>
          <a:p>
            <a:pPr>
              <a:buClr>
                <a:srgbClr val="000000"/>
              </a:buClr>
            </a:pPr>
            <a:r>
              <a:rPr lang="en-US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strategy of bombing the enemy’s missiles, rather than their cities, to destroy their nuclear weapons capabilities.</a:t>
            </a:r>
            <a:endParaRPr sz="13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3;p13">
            <a:extLst>
              <a:ext uri="{FF2B5EF4-FFF2-40B4-BE49-F238E27FC236}">
                <a16:creationId xmlns:a16="http://schemas.microsoft.com/office/drawing/2014/main" id="{15D4F30E-9E65-4560-9ACA-E7ADA9B96B56}"/>
              </a:ext>
            </a:extLst>
          </p:cNvPr>
          <p:cNvSpPr txBox="1"/>
          <p:nvPr/>
        </p:nvSpPr>
        <p:spPr>
          <a:xfrm>
            <a:off x="3672026" y="81480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Invasion of Afghanistan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0A2CBD-8DA8-4A77-9F8F-FCCEFC1206C3}"/>
              </a:ext>
            </a:extLst>
          </p:cNvPr>
          <p:cNvGrpSpPr/>
          <p:nvPr/>
        </p:nvGrpSpPr>
        <p:grpSpPr>
          <a:xfrm>
            <a:off x="2516773" y="757043"/>
            <a:ext cx="901596" cy="5925200"/>
            <a:chOff x="2643139" y="640080"/>
            <a:chExt cx="775230" cy="4990995"/>
          </a:xfrm>
        </p:grpSpPr>
        <p:sp>
          <p:nvSpPr>
            <p:cNvPr id="8" name="Google Shape;86;p13">
              <a:extLst>
                <a:ext uri="{FF2B5EF4-FFF2-40B4-BE49-F238E27FC236}">
                  <a16:creationId xmlns:a16="http://schemas.microsoft.com/office/drawing/2014/main" id="{50293718-EFB2-445E-8ED9-4C4053A543A2}"/>
                </a:ext>
              </a:extLst>
            </p:cNvPr>
            <p:cNvSpPr/>
            <p:nvPr/>
          </p:nvSpPr>
          <p:spPr>
            <a:xfrm>
              <a:off x="2643139" y="640080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1979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90;p13">
              <a:extLst>
                <a:ext uri="{FF2B5EF4-FFF2-40B4-BE49-F238E27FC236}">
                  <a16:creationId xmlns:a16="http://schemas.microsoft.com/office/drawing/2014/main" id="{E4C45F53-FE5D-470D-AF42-B3152D2626F3}"/>
                </a:ext>
              </a:extLst>
            </p:cNvPr>
            <p:cNvCxnSpPr>
              <a:cxnSpLocks/>
              <a:stCxn id="8" idx="4"/>
              <a:endCxn id="13" idx="0"/>
            </p:cNvCxnSpPr>
            <p:nvPr/>
          </p:nvCxnSpPr>
          <p:spPr>
            <a:xfrm>
              <a:off x="3030754" y="1362710"/>
              <a:ext cx="0" cy="301116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90;p13">
              <a:extLst>
                <a:ext uri="{FF2B5EF4-FFF2-40B4-BE49-F238E27FC236}">
                  <a16:creationId xmlns:a16="http://schemas.microsoft.com/office/drawing/2014/main" id="{B7B01129-5594-4003-B128-4D6B74AB1D0C}"/>
                </a:ext>
              </a:extLst>
            </p:cNvPr>
            <p:cNvCxnSpPr>
              <a:cxnSpLocks/>
              <a:stCxn id="13" idx="4"/>
              <a:endCxn id="14" idx="0"/>
            </p:cNvCxnSpPr>
            <p:nvPr/>
          </p:nvCxnSpPr>
          <p:spPr>
            <a:xfrm>
              <a:off x="3030754" y="2386456"/>
              <a:ext cx="0" cy="256061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90;p13">
              <a:extLst>
                <a:ext uri="{FF2B5EF4-FFF2-40B4-BE49-F238E27FC236}">
                  <a16:creationId xmlns:a16="http://schemas.microsoft.com/office/drawing/2014/main" id="{CF9C5A18-AE11-4A0C-8808-04E14801AB36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3030754" y="3365147"/>
              <a:ext cx="0" cy="481985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90;p13">
              <a:extLst>
                <a:ext uri="{FF2B5EF4-FFF2-40B4-BE49-F238E27FC236}">
                  <a16:creationId xmlns:a16="http://schemas.microsoft.com/office/drawing/2014/main" id="{F518A08D-5AC5-4619-B375-0C404E6FF355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3030754" y="4569762"/>
              <a:ext cx="0" cy="338682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86;p13">
              <a:extLst>
                <a:ext uri="{FF2B5EF4-FFF2-40B4-BE49-F238E27FC236}">
                  <a16:creationId xmlns:a16="http://schemas.microsoft.com/office/drawing/2014/main" id="{664FE689-4FB6-423A-8074-DB6033EBF6F0}"/>
                </a:ext>
              </a:extLst>
            </p:cNvPr>
            <p:cNvSpPr/>
            <p:nvPr/>
          </p:nvSpPr>
          <p:spPr>
            <a:xfrm>
              <a:off x="2643139" y="1663826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1980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6;p13">
              <a:extLst>
                <a:ext uri="{FF2B5EF4-FFF2-40B4-BE49-F238E27FC236}">
                  <a16:creationId xmlns:a16="http://schemas.microsoft.com/office/drawing/2014/main" id="{02A97EB5-8C28-4395-AE9F-433D03F8FFD2}"/>
                </a:ext>
              </a:extLst>
            </p:cNvPr>
            <p:cNvSpPr/>
            <p:nvPr/>
          </p:nvSpPr>
          <p:spPr>
            <a:xfrm>
              <a:off x="2643139" y="2642517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1980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6;p13">
              <a:extLst>
                <a:ext uri="{FF2B5EF4-FFF2-40B4-BE49-F238E27FC236}">
                  <a16:creationId xmlns:a16="http://schemas.microsoft.com/office/drawing/2014/main" id="{AC3D7B0C-D604-49EE-B08D-A522FBF50FBE}"/>
                </a:ext>
              </a:extLst>
            </p:cNvPr>
            <p:cNvSpPr/>
            <p:nvPr/>
          </p:nvSpPr>
          <p:spPr>
            <a:xfrm>
              <a:off x="2643139" y="3847132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1983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6;p13">
              <a:extLst>
                <a:ext uri="{FF2B5EF4-FFF2-40B4-BE49-F238E27FC236}">
                  <a16:creationId xmlns:a16="http://schemas.microsoft.com/office/drawing/2014/main" id="{4FF22CF5-BE94-48EB-BB67-0F7C60C3D069}"/>
                </a:ext>
              </a:extLst>
            </p:cNvPr>
            <p:cNvSpPr/>
            <p:nvPr/>
          </p:nvSpPr>
          <p:spPr>
            <a:xfrm>
              <a:off x="2643139" y="4908445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1980-85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8" descr="https://static.thenounproject.com/png/1678-200.png">
            <a:extLst>
              <a:ext uri="{FF2B5EF4-FFF2-40B4-BE49-F238E27FC236}">
                <a16:creationId xmlns:a16="http://schemas.microsoft.com/office/drawing/2014/main" id="{E437587E-F7C6-4A2E-996B-EDB5ECD6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69" y="900725"/>
            <a:ext cx="629411" cy="6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93;p13">
            <a:extLst>
              <a:ext uri="{FF2B5EF4-FFF2-40B4-BE49-F238E27FC236}">
                <a16:creationId xmlns:a16="http://schemas.microsoft.com/office/drawing/2014/main" id="{A23FAA8B-30D9-475E-B45F-664E6BFE5713}"/>
              </a:ext>
            </a:extLst>
          </p:cNvPr>
          <p:cNvSpPr txBox="1"/>
          <p:nvPr/>
        </p:nvSpPr>
        <p:spPr>
          <a:xfrm>
            <a:off x="3672026" y="203205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Carter’s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0" descr="https://static.thenounproject.com/png/924650-200.png">
            <a:extLst>
              <a:ext uri="{FF2B5EF4-FFF2-40B4-BE49-F238E27FC236}">
                <a16:creationId xmlns:a16="http://schemas.microsoft.com/office/drawing/2014/main" id="{CA8191DE-6A49-465E-B5F3-156E3658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61" y="2098347"/>
            <a:ext cx="606019" cy="6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93;p13">
            <a:extLst>
              <a:ext uri="{FF2B5EF4-FFF2-40B4-BE49-F238E27FC236}">
                <a16:creationId xmlns:a16="http://schemas.microsoft.com/office/drawing/2014/main" id="{A4723065-D984-427B-9C38-7C6B53130E6A}"/>
              </a:ext>
            </a:extLst>
          </p:cNvPr>
          <p:cNvSpPr txBox="1"/>
          <p:nvPr/>
        </p:nvSpPr>
        <p:spPr>
          <a:xfrm>
            <a:off x="3672026" y="3215202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Election of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Ronald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Reagan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https://static.thenounproject.com/png/91443-200.png">
            <a:extLst>
              <a:ext uri="{FF2B5EF4-FFF2-40B4-BE49-F238E27FC236}">
                <a16:creationId xmlns:a16="http://schemas.microsoft.com/office/drawing/2014/main" id="{A2927EBE-AD40-49B1-AC99-30BEDB6F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53" y="3302055"/>
            <a:ext cx="617574" cy="6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thenounproject.com/png/641828-200.png">
            <a:extLst>
              <a:ext uri="{FF2B5EF4-FFF2-40B4-BE49-F238E27FC236}">
                <a16:creationId xmlns:a16="http://schemas.microsoft.com/office/drawing/2014/main" id="{669B31B7-D5CD-41F2-893C-D1FACA09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91" y="5926009"/>
            <a:ext cx="606942" cy="6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93;p13">
            <a:extLst>
              <a:ext uri="{FF2B5EF4-FFF2-40B4-BE49-F238E27FC236}">
                <a16:creationId xmlns:a16="http://schemas.microsoft.com/office/drawing/2014/main" id="{F1CD9947-A550-4353-9D39-CA6AAA720FCD}"/>
              </a:ext>
            </a:extLst>
          </p:cNvPr>
          <p:cNvSpPr txBox="1"/>
          <p:nvPr/>
        </p:nvSpPr>
        <p:spPr>
          <a:xfrm>
            <a:off x="3621999" y="588399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Gerontocracy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USSR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3;p13">
            <a:extLst>
              <a:ext uri="{FF2B5EF4-FFF2-40B4-BE49-F238E27FC236}">
                <a16:creationId xmlns:a16="http://schemas.microsoft.com/office/drawing/2014/main" id="{D63DD886-E6EE-4BEE-B3BE-0167023235E2}"/>
              </a:ext>
            </a:extLst>
          </p:cNvPr>
          <p:cNvSpPr txBox="1"/>
          <p:nvPr/>
        </p:nvSpPr>
        <p:spPr>
          <a:xfrm>
            <a:off x="3672026" y="4633410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Defence Initiative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announced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0" name="Picture 6" descr="https://static.thenounproject.com/png/36677-200.png">
            <a:extLst>
              <a:ext uri="{FF2B5EF4-FFF2-40B4-BE49-F238E27FC236}">
                <a16:creationId xmlns:a16="http://schemas.microsoft.com/office/drawing/2014/main" id="{7044F7F7-5524-48AD-8C8C-B1EA5F216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91" y="4732833"/>
            <a:ext cx="681189" cy="6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95;p13">
            <a:extLst>
              <a:ext uri="{FF2B5EF4-FFF2-40B4-BE49-F238E27FC236}">
                <a16:creationId xmlns:a16="http://schemas.microsoft.com/office/drawing/2014/main" id="{11EE978C-5E9B-4FFB-8554-77CAF1B9195C}"/>
              </a:ext>
            </a:extLst>
          </p:cNvPr>
          <p:cNvSpPr txBox="1"/>
          <p:nvPr/>
        </p:nvSpPr>
        <p:spPr>
          <a:xfrm>
            <a:off x="6353246" y="856385"/>
            <a:ext cx="5424225" cy="62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late December 1979, 50,000 Soviet troops invaded Afghanistan to prop up the unpopular communist regime.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68E031-5C77-4AF8-86DC-208F05D06AC2}"/>
              </a:ext>
            </a:extLst>
          </p:cNvPr>
          <p:cNvCxnSpPr>
            <a:cxnSpLocks/>
            <a:stCxn id="6" idx="3"/>
            <a:endCxn id="26" idx="1"/>
          </p:cNvCxnSpPr>
          <p:nvPr/>
        </p:nvCxnSpPr>
        <p:spPr>
          <a:xfrm flipV="1">
            <a:off x="5544326" y="1167228"/>
            <a:ext cx="808920" cy="1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95;p13">
            <a:extLst>
              <a:ext uri="{FF2B5EF4-FFF2-40B4-BE49-F238E27FC236}">
                <a16:creationId xmlns:a16="http://schemas.microsoft.com/office/drawing/2014/main" id="{B39A3C0E-709D-4772-89B4-8D8FC89C94D0}"/>
              </a:ext>
            </a:extLst>
          </p:cNvPr>
          <p:cNvSpPr txBox="1"/>
          <p:nvPr/>
        </p:nvSpPr>
        <p:spPr>
          <a:xfrm>
            <a:off x="6353246" y="2057664"/>
            <a:ext cx="5424225" cy="68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Carter announced the Carter Doctrine and a host of measures that brought détente to an end, such as the Olympic Boycott (1980) and the refusal to ratify SALT II.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B3E904-C6BA-42FD-8BCB-31C41D599278}"/>
              </a:ext>
            </a:extLst>
          </p:cNvPr>
          <p:cNvCxnSpPr>
            <a:cxnSpLocks/>
            <a:stCxn id="18" idx="3"/>
            <a:endCxn id="31" idx="1"/>
          </p:cNvCxnSpPr>
          <p:nvPr/>
        </p:nvCxnSpPr>
        <p:spPr>
          <a:xfrm flipV="1">
            <a:off x="5544326" y="2401356"/>
            <a:ext cx="80892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95;p13">
            <a:extLst>
              <a:ext uri="{FF2B5EF4-FFF2-40B4-BE49-F238E27FC236}">
                <a16:creationId xmlns:a16="http://schemas.microsoft.com/office/drawing/2014/main" id="{F83020BA-7976-4488-8D8D-0186672AB8FF}"/>
              </a:ext>
            </a:extLst>
          </p:cNvPr>
          <p:cNvSpPr txBox="1"/>
          <p:nvPr/>
        </p:nvSpPr>
        <p:spPr>
          <a:xfrm>
            <a:off x="6353245" y="3067637"/>
            <a:ext cx="5424225" cy="102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Ronald Reagan won the 1980 election and took a tough line against communism with rhetoric such as calling the USSR an ‘evil empire’.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Reagan increased US military spending to $1trn.</a:t>
            </a: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Reagan also gave secret assistance to the Polish trade union, Solidarity </a:t>
            </a:r>
          </a:p>
          <a:p>
            <a:pPr algn="ctr"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D4FC05-F94E-4179-82A2-2F062A72481D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>
          <a:xfrm flipV="1">
            <a:off x="5544326" y="3581853"/>
            <a:ext cx="808919" cy="2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95;p13">
            <a:extLst>
              <a:ext uri="{FF2B5EF4-FFF2-40B4-BE49-F238E27FC236}">
                <a16:creationId xmlns:a16="http://schemas.microsoft.com/office/drawing/2014/main" id="{D6EBF2AC-1215-4114-9C59-A9575BE0F3F4}"/>
              </a:ext>
            </a:extLst>
          </p:cNvPr>
          <p:cNvSpPr txBox="1"/>
          <p:nvPr/>
        </p:nvSpPr>
        <p:spPr>
          <a:xfrm>
            <a:off x="6353246" y="4283274"/>
            <a:ext cx="5424225" cy="140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Reagan announced SDI (nicknamed Star Wars) which was a plan for a missile defence system which, using lasers and mirrors, would shield the US from Soviet missiles.</a:t>
            </a:r>
          </a:p>
          <a:p>
            <a:pPr algn="ctr"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Due to economic and technological barriers, the USSR could no longer compete in the arms race.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839BE11-09D6-4160-BEF0-75EEB06D0315}"/>
              </a:ext>
            </a:extLst>
          </p:cNvPr>
          <p:cNvCxnSpPr>
            <a:cxnSpLocks/>
            <a:stCxn id="24" idx="3"/>
            <a:endCxn id="41" idx="1"/>
          </p:cNvCxnSpPr>
          <p:nvPr/>
        </p:nvCxnSpPr>
        <p:spPr>
          <a:xfrm flipV="1">
            <a:off x="5544326" y="4987023"/>
            <a:ext cx="808920" cy="15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95;p13">
            <a:extLst>
              <a:ext uri="{FF2B5EF4-FFF2-40B4-BE49-F238E27FC236}">
                <a16:creationId xmlns:a16="http://schemas.microsoft.com/office/drawing/2014/main" id="{87BB2F38-9FAC-462E-9A81-D02BF56EA27D}"/>
              </a:ext>
            </a:extLst>
          </p:cNvPr>
          <p:cNvSpPr txBox="1"/>
          <p:nvPr/>
        </p:nvSpPr>
        <p:spPr>
          <a:xfrm>
            <a:off x="6353245" y="5766740"/>
            <a:ext cx="5424225" cy="963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leaders Brezhnev, Andropov and Chernenko were all old and frail in the early 1980s. This made it difficult for them to take part in the kind of face-to-face meetings that had allowed détente to occur in the 1970s.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0158A00-D9E1-4C68-A25A-D784AA1FDB31}"/>
              </a:ext>
            </a:extLst>
          </p:cNvPr>
          <p:cNvCxnSpPr>
            <a:cxnSpLocks/>
            <a:stCxn id="23" idx="3"/>
            <a:endCxn id="48" idx="1"/>
          </p:cNvCxnSpPr>
          <p:nvPr/>
        </p:nvCxnSpPr>
        <p:spPr>
          <a:xfrm flipV="1">
            <a:off x="5494299" y="6248417"/>
            <a:ext cx="858946" cy="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2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26" y="90149"/>
            <a:ext cx="4644490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Impact of Gorbachev’s New Thinking, 1985-90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2" y="501299"/>
            <a:ext cx="1737491" cy="626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Glasnost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‘Openness’ – this meant allowing free speech, some elections, and removing some censorship</a:t>
            </a:r>
          </a:p>
          <a:p>
            <a:pPr>
              <a:buClr>
                <a:srgbClr val="000000"/>
              </a:buClr>
            </a:pPr>
            <a:endParaRPr lang="en-GB" sz="13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Perestroika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‘Restructuring’ – this meant making changes to the Communist Party and the Soviet economy</a:t>
            </a:r>
          </a:p>
          <a:p>
            <a:pPr>
              <a:buClr>
                <a:srgbClr val="000000"/>
              </a:buClr>
            </a:pPr>
            <a:endParaRPr lang="en-GB" sz="13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Sinatra Doctrine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nickname given to Gorbachev’s policy that the USSR would no longer interfere in the affairs of Warsaw Pact countries.</a:t>
            </a:r>
          </a:p>
          <a:p>
            <a:pPr>
              <a:buClr>
                <a:srgbClr val="000000"/>
              </a:buClr>
            </a:pPr>
            <a:endParaRPr lang="en-GB" sz="13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3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INF Treaty (1987)</a:t>
            </a:r>
          </a:p>
          <a:p>
            <a:pPr>
              <a:buClr>
                <a:srgbClr val="000000"/>
              </a:buClr>
            </a:pPr>
            <a:r>
              <a:rPr lang="en-GB" sz="13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breakthrough treaty eliminated the intermediate-range class of nuclear weapons. 2700 were destroyed by 1991.</a:t>
            </a:r>
            <a:endParaRPr sz="13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static.thenounproject.com/png/91426-200.png">
            <a:extLst>
              <a:ext uri="{FF2B5EF4-FFF2-40B4-BE49-F238E27FC236}">
                <a16:creationId xmlns:a16="http://schemas.microsoft.com/office/drawing/2014/main" id="{4036A1A9-92EE-4E39-9C11-D05F83DF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0" y="5007962"/>
            <a:ext cx="1064142" cy="10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3C83D39-82FA-449C-AD1B-F75E3110F8D8}"/>
              </a:ext>
            </a:extLst>
          </p:cNvPr>
          <p:cNvSpPr/>
          <p:nvPr/>
        </p:nvSpPr>
        <p:spPr>
          <a:xfrm>
            <a:off x="2823369" y="776177"/>
            <a:ext cx="3960203" cy="3561923"/>
          </a:xfrm>
          <a:prstGeom prst="cloudCallout">
            <a:avLst>
              <a:gd name="adj1" fmla="val -53792"/>
              <a:gd name="adj2" fmla="val 64008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 want the Soviet Union to survive but we need to save money and improve superpower relations. I have some ideas!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Glasnost (openness) &amp; Perestroika (restructuring)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End the arms race (to save money)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Sinatra Doctrine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15;p13">
            <a:extLst>
              <a:ext uri="{FF2B5EF4-FFF2-40B4-BE49-F238E27FC236}">
                <a16:creationId xmlns:a16="http://schemas.microsoft.com/office/drawing/2014/main" id="{0832D423-BABC-4115-B043-CFCE677CEEF3}"/>
              </a:ext>
            </a:extLst>
          </p:cNvPr>
          <p:cNvSpPr txBox="1"/>
          <p:nvPr/>
        </p:nvSpPr>
        <p:spPr>
          <a:xfrm>
            <a:off x="2150985" y="6072105"/>
            <a:ext cx="898071" cy="72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Mikhail Gorbachev, 1985-91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BD6381-5F40-4E2B-A341-BCB0FCE10187}"/>
              </a:ext>
            </a:extLst>
          </p:cNvPr>
          <p:cNvSpPr/>
          <p:nvPr/>
        </p:nvSpPr>
        <p:spPr>
          <a:xfrm>
            <a:off x="7091915" y="3464175"/>
            <a:ext cx="1020726" cy="3296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8E270E-18D7-4F9D-A48D-22FD78074365}"/>
              </a:ext>
            </a:extLst>
          </p:cNvPr>
          <p:cNvSpPr/>
          <p:nvPr/>
        </p:nvSpPr>
        <p:spPr>
          <a:xfrm rot="20141232">
            <a:off x="7028627" y="1483242"/>
            <a:ext cx="1020726" cy="3296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FAE8AEC-849F-4EAE-B0BC-9E7655E71CB9}"/>
              </a:ext>
            </a:extLst>
          </p:cNvPr>
          <p:cNvSpPr/>
          <p:nvPr/>
        </p:nvSpPr>
        <p:spPr>
          <a:xfrm rot="1477394">
            <a:off x="7091915" y="5237438"/>
            <a:ext cx="1020726" cy="3296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F17EF-B789-46DB-BCFC-0BBD9AB855D9}"/>
              </a:ext>
            </a:extLst>
          </p:cNvPr>
          <p:cNvSpPr txBox="1"/>
          <p:nvPr/>
        </p:nvSpPr>
        <p:spPr>
          <a:xfrm>
            <a:off x="8357192" y="406846"/>
            <a:ext cx="2307264" cy="208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Glasnost meant that dissidents were released from prison and banned books published. This allowed free speech which meant that criticism of Gorbachev, and the Communist Party, could spread.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4" name="Picture 6" descr="Image result for pandora's box">
            <a:extLst>
              <a:ext uri="{FF2B5EF4-FFF2-40B4-BE49-F238E27FC236}">
                <a16:creationId xmlns:a16="http://schemas.microsoft.com/office/drawing/2014/main" id="{9CB6E72F-D5BD-412C-8E5A-D7EA3675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426" y="766737"/>
            <a:ext cx="1254006" cy="10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180C39-756F-4956-9730-D56155B4B64C}"/>
              </a:ext>
            </a:extLst>
          </p:cNvPr>
          <p:cNvSpPr txBox="1"/>
          <p:nvPr/>
        </p:nvSpPr>
        <p:spPr>
          <a:xfrm>
            <a:off x="8357192" y="3044203"/>
            <a:ext cx="2307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 number of summits gradually led to agreements on nuclear weapons. The most significant was the INF Treaty (1987)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ECA6-855A-4FCB-AF45-5152DD8DB017}"/>
              </a:ext>
            </a:extLst>
          </p:cNvPr>
          <p:cNvSpPr txBox="1"/>
          <p:nvPr/>
        </p:nvSpPr>
        <p:spPr>
          <a:xfrm>
            <a:off x="8357192" y="4769938"/>
            <a:ext cx="230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Gorbachev rejected the Brezhnev Doctrine and accepted that Warsaw Pact members could make changes without expecting interference.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52CC2F-4FF9-4D24-82A3-E93807EEF9E7}"/>
              </a:ext>
            </a:extLst>
          </p:cNvPr>
          <p:cNvGrpSpPr/>
          <p:nvPr/>
        </p:nvGrpSpPr>
        <p:grpSpPr>
          <a:xfrm>
            <a:off x="10717206" y="3096025"/>
            <a:ext cx="1065906" cy="1065906"/>
            <a:chOff x="10761476" y="2875408"/>
            <a:chExt cx="1065906" cy="1065906"/>
          </a:xfrm>
        </p:grpSpPr>
        <p:pic>
          <p:nvPicPr>
            <p:cNvPr id="7176" name="Picture 8" descr="Image result for nuclear disarmament icon">
              <a:extLst>
                <a:ext uri="{FF2B5EF4-FFF2-40B4-BE49-F238E27FC236}">
                  <a16:creationId xmlns:a16="http://schemas.microsoft.com/office/drawing/2014/main" id="{E84F44E6-DC77-46DC-9EBB-DCBFAC3FE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9007" y="3022939"/>
              <a:ext cx="770845" cy="770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s://static.thenounproject.com/png/46000-200.png">
              <a:extLst>
                <a:ext uri="{FF2B5EF4-FFF2-40B4-BE49-F238E27FC236}">
                  <a16:creationId xmlns:a16="http://schemas.microsoft.com/office/drawing/2014/main" id="{713E43CC-3DBB-451F-BFD0-8A0808ACD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476" y="2875408"/>
              <a:ext cx="1065906" cy="1065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82" name="Picture 14" descr="https://static.thenounproject.com/png/415949-200.png">
            <a:extLst>
              <a:ext uri="{FF2B5EF4-FFF2-40B4-BE49-F238E27FC236}">
                <a16:creationId xmlns:a16="http://schemas.microsoft.com/office/drawing/2014/main" id="{7E7BA77D-37A7-4292-9B43-C00FE6A2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76" y="4913558"/>
            <a:ext cx="977367" cy="97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4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26" y="58250"/>
            <a:ext cx="4644490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Collapse of Communism in Eastern Europe, 1989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2" y="627320"/>
            <a:ext cx="1769389" cy="579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Negotiated Revolutions</a:t>
            </a: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refers to the relatively peaceful revolutions in Poland and Hungary that occurred with the agreement of the ruling communists.</a:t>
            </a:r>
          </a:p>
          <a:p>
            <a:pPr>
              <a:buClr>
                <a:srgbClr val="000000"/>
              </a:buClr>
            </a:pPr>
            <a:endParaRPr lang="en-GB"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Sinatra Doctrine</a:t>
            </a: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nickname given to Gorbachev’s policy that the USSR would not interfere in the affairs of Eastern Bloc countries anymore.</a:t>
            </a:r>
          </a:p>
          <a:p>
            <a:pPr>
              <a:buClr>
                <a:srgbClr val="000000"/>
              </a:buClr>
            </a:pPr>
            <a:endParaRPr lang="en-GB"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Two-plus-Four Treaty (1990)</a:t>
            </a: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treaty where the four occupying powers (USA, GB, France and USSR) gave up their rights over Germany allowing it to become a sovereign, reunited nation.</a:t>
            </a:r>
            <a:endParaRPr sz="12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;p13">
            <a:extLst>
              <a:ext uri="{FF2B5EF4-FFF2-40B4-BE49-F238E27FC236}">
                <a16:creationId xmlns:a16="http://schemas.microsoft.com/office/drawing/2014/main" id="{C9D1A18C-6B71-46B8-80C2-2E83778DCF18}"/>
              </a:ext>
            </a:extLst>
          </p:cNvPr>
          <p:cNvSpPr/>
          <p:nvPr/>
        </p:nvSpPr>
        <p:spPr>
          <a:xfrm>
            <a:off x="2532607" y="897623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1989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90;p13">
            <a:extLst>
              <a:ext uri="{FF2B5EF4-FFF2-40B4-BE49-F238E27FC236}">
                <a16:creationId xmlns:a16="http://schemas.microsoft.com/office/drawing/2014/main" id="{FE780ED8-DE78-491C-B248-71EE4937A181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3434203" y="1326569"/>
            <a:ext cx="1123245" cy="793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90;p13">
            <a:extLst>
              <a:ext uri="{FF2B5EF4-FFF2-40B4-BE49-F238E27FC236}">
                <a16:creationId xmlns:a16="http://schemas.microsoft.com/office/drawing/2014/main" id="{F260514A-0D55-4FAA-8B2C-5184BC486D01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 flipV="1">
            <a:off x="5459044" y="1326569"/>
            <a:ext cx="933448" cy="793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86;p13">
            <a:extLst>
              <a:ext uri="{FF2B5EF4-FFF2-40B4-BE49-F238E27FC236}">
                <a16:creationId xmlns:a16="http://schemas.microsoft.com/office/drawing/2014/main" id="{45F9CD8C-EBDE-409E-9651-BB577D84137B}"/>
              </a:ext>
            </a:extLst>
          </p:cNvPr>
          <p:cNvSpPr/>
          <p:nvPr/>
        </p:nvSpPr>
        <p:spPr>
          <a:xfrm>
            <a:off x="4557448" y="898416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Oct 1989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6;p13">
            <a:extLst>
              <a:ext uri="{FF2B5EF4-FFF2-40B4-BE49-F238E27FC236}">
                <a16:creationId xmlns:a16="http://schemas.microsoft.com/office/drawing/2014/main" id="{0BC6589C-13E6-41E1-9AFA-3FF5BC341486}"/>
              </a:ext>
            </a:extLst>
          </p:cNvPr>
          <p:cNvSpPr/>
          <p:nvPr/>
        </p:nvSpPr>
        <p:spPr>
          <a:xfrm>
            <a:off x="6392492" y="897623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 1989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833B02-BD4A-44DA-ACFB-273BA315176C}"/>
              </a:ext>
            </a:extLst>
          </p:cNvPr>
          <p:cNvGrpSpPr/>
          <p:nvPr/>
        </p:nvGrpSpPr>
        <p:grpSpPr>
          <a:xfrm>
            <a:off x="4072096" y="2066400"/>
            <a:ext cx="1872300" cy="738600"/>
            <a:chOff x="4390268" y="2066400"/>
            <a:chExt cx="1872300" cy="738600"/>
          </a:xfrm>
        </p:grpSpPr>
        <p:sp>
          <p:nvSpPr>
            <p:cNvPr id="6" name="Google Shape;93;p13">
              <a:extLst>
                <a:ext uri="{FF2B5EF4-FFF2-40B4-BE49-F238E27FC236}">
                  <a16:creationId xmlns:a16="http://schemas.microsoft.com/office/drawing/2014/main" id="{68758CAF-B28B-4639-B696-9F94125B1247}"/>
                </a:ext>
              </a:extLst>
            </p:cNvPr>
            <p:cNvSpPr txBox="1"/>
            <p:nvPr/>
          </p:nvSpPr>
          <p:spPr>
            <a:xfrm>
              <a:off x="4390268" y="2066400"/>
              <a:ext cx="1872300" cy="7386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</a:pP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Sinatra </a:t>
              </a:r>
              <a:b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Doctrine </a:t>
              </a:r>
              <a:b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Confirmed</a:t>
              </a:r>
              <a:endParaRPr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Picture 14" descr="https://static.thenounproject.com/png/415949-200.png">
              <a:extLst>
                <a:ext uri="{FF2B5EF4-FFF2-40B4-BE49-F238E27FC236}">
                  <a16:creationId xmlns:a16="http://schemas.microsoft.com/office/drawing/2014/main" id="{3E075988-675F-440A-9333-D87020827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352" y="2079266"/>
              <a:ext cx="712869" cy="71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Google Shape;90;p13">
            <a:extLst>
              <a:ext uri="{FF2B5EF4-FFF2-40B4-BE49-F238E27FC236}">
                <a16:creationId xmlns:a16="http://schemas.microsoft.com/office/drawing/2014/main" id="{A1EE6BEA-0E65-4C98-9EB1-E2BC526041C1}"/>
              </a:ext>
            </a:extLst>
          </p:cNvPr>
          <p:cNvCxnSpPr>
            <a:cxnSpLocks/>
            <a:stCxn id="14" idx="6"/>
            <a:endCxn id="35" idx="2"/>
          </p:cNvCxnSpPr>
          <p:nvPr/>
        </p:nvCxnSpPr>
        <p:spPr>
          <a:xfrm>
            <a:off x="7294088" y="1326569"/>
            <a:ext cx="1033759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86;p13">
            <a:extLst>
              <a:ext uri="{FF2B5EF4-FFF2-40B4-BE49-F238E27FC236}">
                <a16:creationId xmlns:a16="http://schemas.microsoft.com/office/drawing/2014/main" id="{0D71985D-946B-40D7-B34D-F5CAEC4CE206}"/>
              </a:ext>
            </a:extLst>
          </p:cNvPr>
          <p:cNvSpPr/>
          <p:nvPr/>
        </p:nvSpPr>
        <p:spPr>
          <a:xfrm>
            <a:off x="8327847" y="897623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1989-90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93;p13">
            <a:extLst>
              <a:ext uri="{FF2B5EF4-FFF2-40B4-BE49-F238E27FC236}">
                <a16:creationId xmlns:a16="http://schemas.microsoft.com/office/drawing/2014/main" id="{BBE2561D-7223-4DFA-9524-BDDA2E53C532}"/>
              </a:ext>
            </a:extLst>
          </p:cNvPr>
          <p:cNvSpPr txBox="1"/>
          <p:nvPr/>
        </p:nvSpPr>
        <p:spPr>
          <a:xfrm>
            <a:off x="2116306" y="2066400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Negotiated Revolutions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https://static.thenounproject.com/png/10790-200.png">
            <a:extLst>
              <a:ext uri="{FF2B5EF4-FFF2-40B4-BE49-F238E27FC236}">
                <a16:creationId xmlns:a16="http://schemas.microsoft.com/office/drawing/2014/main" id="{EE487F54-A74E-4F25-923D-EE9848B5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75" y="1931268"/>
            <a:ext cx="1008863" cy="10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011A7EF-66FA-48F7-878F-86B68EAD83A3}"/>
              </a:ext>
            </a:extLst>
          </p:cNvPr>
          <p:cNvGrpSpPr/>
          <p:nvPr/>
        </p:nvGrpSpPr>
        <p:grpSpPr>
          <a:xfrm>
            <a:off x="6027886" y="1976393"/>
            <a:ext cx="1872300" cy="828607"/>
            <a:chOff x="6659615" y="1963528"/>
            <a:chExt cx="1872300" cy="828607"/>
          </a:xfrm>
        </p:grpSpPr>
        <p:sp>
          <p:nvSpPr>
            <p:cNvPr id="38" name="Google Shape;93;p13">
              <a:extLst>
                <a:ext uri="{FF2B5EF4-FFF2-40B4-BE49-F238E27FC236}">
                  <a16:creationId xmlns:a16="http://schemas.microsoft.com/office/drawing/2014/main" id="{E7800A38-EFDA-4940-A841-16642285FE9C}"/>
                </a:ext>
              </a:extLst>
            </p:cNvPr>
            <p:cNvSpPr txBox="1"/>
            <p:nvPr/>
          </p:nvSpPr>
          <p:spPr>
            <a:xfrm>
              <a:off x="6659615" y="2053535"/>
              <a:ext cx="1872300" cy="7386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</a:pP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Fall of the </a:t>
              </a:r>
              <a:b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Berlin Wall</a:t>
              </a:r>
              <a:endParaRPr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96" name="Picture 4" descr="https://static.thenounproject.com/png/44748-200.png">
              <a:extLst>
                <a:ext uri="{FF2B5EF4-FFF2-40B4-BE49-F238E27FC236}">
                  <a16:creationId xmlns:a16="http://schemas.microsoft.com/office/drawing/2014/main" id="{F51F9060-D31D-4661-97F5-039AA556C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914" y="1963528"/>
              <a:ext cx="660105" cy="66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45A9AA-57EF-43FF-AE4D-6E3B195C453F}"/>
              </a:ext>
            </a:extLst>
          </p:cNvPr>
          <p:cNvGrpSpPr/>
          <p:nvPr/>
        </p:nvGrpSpPr>
        <p:grpSpPr>
          <a:xfrm>
            <a:off x="7983676" y="2066399"/>
            <a:ext cx="1872300" cy="738600"/>
            <a:chOff x="8965795" y="2066400"/>
            <a:chExt cx="1872300" cy="738600"/>
          </a:xfrm>
        </p:grpSpPr>
        <p:sp>
          <p:nvSpPr>
            <p:cNvPr id="39" name="Google Shape;93;p13">
              <a:extLst>
                <a:ext uri="{FF2B5EF4-FFF2-40B4-BE49-F238E27FC236}">
                  <a16:creationId xmlns:a16="http://schemas.microsoft.com/office/drawing/2014/main" id="{180762FA-F037-4EED-BD0E-6C454758BE1A}"/>
                </a:ext>
              </a:extLst>
            </p:cNvPr>
            <p:cNvSpPr txBox="1"/>
            <p:nvPr/>
          </p:nvSpPr>
          <p:spPr>
            <a:xfrm>
              <a:off x="8965795" y="2066400"/>
              <a:ext cx="1872300" cy="7386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</a:pP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Rest of </a:t>
              </a:r>
              <a:b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 Eastern </a:t>
              </a:r>
              <a:b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Bloc Falls</a:t>
              </a:r>
              <a:endParaRPr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98" name="Picture 6" descr="https://static.thenounproject.com/png/3139186-200.png">
              <a:extLst>
                <a:ext uri="{FF2B5EF4-FFF2-40B4-BE49-F238E27FC236}">
                  <a16:creationId xmlns:a16="http://schemas.microsoft.com/office/drawing/2014/main" id="{9821B762-A2F2-47C4-8954-3C48C69B7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530" y="2113218"/>
              <a:ext cx="619234" cy="61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D1F315-734B-4F8D-B289-A11BF6D173D3}"/>
              </a:ext>
            </a:extLst>
          </p:cNvPr>
          <p:cNvGrpSpPr/>
          <p:nvPr/>
        </p:nvGrpSpPr>
        <p:grpSpPr>
          <a:xfrm>
            <a:off x="9939466" y="2066399"/>
            <a:ext cx="1872300" cy="738600"/>
            <a:chOff x="9939466" y="2066399"/>
            <a:chExt cx="1872300" cy="738600"/>
          </a:xfrm>
        </p:grpSpPr>
        <p:sp>
          <p:nvSpPr>
            <p:cNvPr id="47" name="Google Shape;93;p13">
              <a:extLst>
                <a:ext uri="{FF2B5EF4-FFF2-40B4-BE49-F238E27FC236}">
                  <a16:creationId xmlns:a16="http://schemas.microsoft.com/office/drawing/2014/main" id="{20BED4D0-8196-45B8-A25C-28240278D55D}"/>
                </a:ext>
              </a:extLst>
            </p:cNvPr>
            <p:cNvSpPr txBox="1"/>
            <p:nvPr/>
          </p:nvSpPr>
          <p:spPr>
            <a:xfrm>
              <a:off x="9939466" y="2066399"/>
              <a:ext cx="1872300" cy="7386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>
                <a:buClr>
                  <a:srgbClr val="000000"/>
                </a:buClr>
              </a:pP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German </a:t>
              </a:r>
              <a:b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Reunification</a:t>
              </a:r>
              <a:endParaRPr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00" name="Picture 8" descr="https://static.thenounproject.com/png/695663-200.png">
              <a:extLst>
                <a:ext uri="{FF2B5EF4-FFF2-40B4-BE49-F238E27FC236}">
                  <a16:creationId xmlns:a16="http://schemas.microsoft.com/office/drawing/2014/main" id="{89CFC5F6-06BA-4E4A-8162-61C21F5D2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711" y="2124392"/>
              <a:ext cx="596883" cy="596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7" name="Google Shape;90;p13">
            <a:extLst>
              <a:ext uri="{FF2B5EF4-FFF2-40B4-BE49-F238E27FC236}">
                <a16:creationId xmlns:a16="http://schemas.microsoft.com/office/drawing/2014/main" id="{8CD20737-D034-4E7D-AA96-1166F1761742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9218618" y="1326569"/>
            <a:ext cx="1033759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86;p13">
            <a:extLst>
              <a:ext uri="{FF2B5EF4-FFF2-40B4-BE49-F238E27FC236}">
                <a16:creationId xmlns:a16="http://schemas.microsoft.com/office/drawing/2014/main" id="{B0DE8A7F-67D5-4AA6-BF3B-29B25AB49CDF}"/>
              </a:ext>
            </a:extLst>
          </p:cNvPr>
          <p:cNvSpPr/>
          <p:nvPr/>
        </p:nvSpPr>
        <p:spPr>
          <a:xfrm>
            <a:off x="10252377" y="897623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Oct 1990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95;p13">
            <a:extLst>
              <a:ext uri="{FF2B5EF4-FFF2-40B4-BE49-F238E27FC236}">
                <a16:creationId xmlns:a16="http://schemas.microsoft.com/office/drawing/2014/main" id="{372BAACE-DEBB-4A8D-BDFF-9290A1FEF4FF}"/>
              </a:ext>
            </a:extLst>
          </p:cNvPr>
          <p:cNvSpPr txBox="1"/>
          <p:nvPr/>
        </p:nvSpPr>
        <p:spPr>
          <a:xfrm>
            <a:off x="2116307" y="3066124"/>
            <a:ext cx="1872300" cy="355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Boldened by Gorbachev’s reforms, Poland held elections with the agreement of the ruling communists. Solidarity won and Mazowiecki became the first non-communist Prime Minister in the Eastern Bloc.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Hungary opened its border with Austria. There was now a hole in the Iron Curtain so many East Germans used this opportunity to flee to the west – the Berlin Wall was now useless.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95;p13">
            <a:extLst>
              <a:ext uri="{FF2B5EF4-FFF2-40B4-BE49-F238E27FC236}">
                <a16:creationId xmlns:a16="http://schemas.microsoft.com/office/drawing/2014/main" id="{3791C2BA-755C-4F49-BAFE-D37C70AB1468}"/>
              </a:ext>
            </a:extLst>
          </p:cNvPr>
          <p:cNvSpPr txBox="1"/>
          <p:nvPr/>
        </p:nvSpPr>
        <p:spPr>
          <a:xfrm>
            <a:off x="4072096" y="3066122"/>
            <a:ext cx="1872300" cy="22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confirmed that the countries of Eastern Europe could do things ‘their way’ without interference.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Gorbachev had already accepted this </a:t>
            </a:r>
            <a:r>
              <a:rPr lang="en-GB" sz="1200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informally</a:t>
            </a: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1988.</a:t>
            </a:r>
          </a:p>
        </p:txBody>
      </p:sp>
      <p:sp>
        <p:nvSpPr>
          <p:cNvPr id="61" name="Google Shape;95;p13">
            <a:extLst>
              <a:ext uri="{FF2B5EF4-FFF2-40B4-BE49-F238E27FC236}">
                <a16:creationId xmlns:a16="http://schemas.microsoft.com/office/drawing/2014/main" id="{ABB30636-BF51-4EE5-B4A4-4F47DD5214AF}"/>
              </a:ext>
            </a:extLst>
          </p:cNvPr>
          <p:cNvSpPr txBox="1"/>
          <p:nvPr/>
        </p:nvSpPr>
        <p:spPr>
          <a:xfrm>
            <a:off x="6027886" y="3066123"/>
            <a:ext cx="1872300" cy="346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Events in Hungary made the Berlin Wall obsolete. Huge demonstrations occurred in East Germany (1m people on 4 Nov).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East German government forced to announce greater freedom of travel.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9 Nov thousands descended on the border between East and West Berlin and began to dismantle the Berlin Wall.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 1m people a day seized the chance to see relatives and friends.</a:t>
            </a:r>
          </a:p>
        </p:txBody>
      </p:sp>
      <p:sp>
        <p:nvSpPr>
          <p:cNvPr id="62" name="Google Shape;95;p13">
            <a:extLst>
              <a:ext uri="{FF2B5EF4-FFF2-40B4-BE49-F238E27FC236}">
                <a16:creationId xmlns:a16="http://schemas.microsoft.com/office/drawing/2014/main" id="{8A928A7F-6EB1-4487-BCB7-51CB22D0BC27}"/>
              </a:ext>
            </a:extLst>
          </p:cNvPr>
          <p:cNvSpPr txBox="1"/>
          <p:nvPr/>
        </p:nvSpPr>
        <p:spPr>
          <a:xfrm>
            <a:off x="9939465" y="3066122"/>
            <a:ext cx="1872300" cy="371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the downfall of the East German government, elections were won by parties promising German reunification.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Eventually a unification treaty was signed and West Germany absorbed the </a:t>
            </a:r>
            <a:r>
              <a:rPr lang="en-GB" sz="1200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Lander </a:t>
            </a: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East Germany on 3 Oct 1990.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 the Two-Plus-Four Treaty t</a:t>
            </a:r>
            <a:r>
              <a:rPr lang="en-US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four victorious powers of the WW2 waived their rights with regard to Germany, thereby granting the Germany full sovereignty.</a:t>
            </a: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95;p13">
            <a:extLst>
              <a:ext uri="{FF2B5EF4-FFF2-40B4-BE49-F238E27FC236}">
                <a16:creationId xmlns:a16="http://schemas.microsoft.com/office/drawing/2014/main" id="{9EA37337-98DD-4114-9FCD-11C7AB266FBF}"/>
              </a:ext>
            </a:extLst>
          </p:cNvPr>
          <p:cNvSpPr txBox="1"/>
          <p:nvPr/>
        </p:nvSpPr>
        <p:spPr>
          <a:xfrm>
            <a:off x="8010191" y="3075167"/>
            <a:ext cx="1872300" cy="346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Velvet Revolution – </a:t>
            </a:r>
            <a:b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Huge demonstrations against communist rule in Czechoslovakia led to the government’s resignation. Havel became the first non-communist President of Czechoslovakia since 1948. Elections then held.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Romanian army turns on, captures and executes President Ceausescu and his wife. Elections held in 1990.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Bulgaria hold elections in 1990.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67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03" y="106428"/>
            <a:ext cx="3075785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Dissolution of the USSR, 1990-91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1" y="701748"/>
            <a:ext cx="2294977" cy="604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Union of Soviet Socialist Republics (USSR)</a:t>
            </a: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USSR was literally a union of 15 Soviet Socialist Republics – many of which were nations who came to demand independence.</a:t>
            </a:r>
          </a:p>
          <a:p>
            <a:pPr>
              <a:buClr>
                <a:srgbClr val="000000"/>
              </a:buClr>
            </a:pPr>
            <a:endParaRPr lang="en-GB"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August Coup</a:t>
            </a: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attempt by communist hardliners – the Gang of Eight - to remove Gorbachev form power and undo his reforms</a:t>
            </a:r>
          </a:p>
          <a:p>
            <a:pPr>
              <a:buClr>
                <a:srgbClr val="000000"/>
              </a:buClr>
            </a:pPr>
            <a:endParaRPr lang="en-GB"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b="1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Gorbymania</a:t>
            </a:r>
            <a:endParaRPr lang="en-GB" sz="12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enthusiasm in the west for Mikhail Gorbachev following his reforms</a:t>
            </a:r>
          </a:p>
          <a:p>
            <a:pPr>
              <a:buClr>
                <a:srgbClr val="000000"/>
              </a:buClr>
            </a:pPr>
            <a:endParaRPr lang="en-GB" sz="12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Boris Yeltsin</a:t>
            </a: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leader of the Russian part of the USSR, he was instrumental in defeating the August Coup. He later became President of the Russian Federation.</a:t>
            </a:r>
          </a:p>
          <a:p>
            <a:pPr>
              <a:buClr>
                <a:srgbClr val="000000"/>
              </a:buClr>
            </a:pPr>
            <a:endParaRPr lang="en-GB" sz="12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Union Treaty</a:t>
            </a:r>
          </a:p>
          <a:p>
            <a:pPr>
              <a:buClr>
                <a:srgbClr val="000000"/>
              </a:buClr>
            </a:pPr>
            <a:r>
              <a:rPr lang="en-GB" sz="12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treaty that would have re-made the USSR into a country where its members were more equal in power, rather than being dominated by Russia. It was rejected after the August Coup.</a:t>
            </a:r>
            <a:endParaRPr sz="12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24834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18016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static.thenounproject.com/png/165943-200.png">
            <a:extLst>
              <a:ext uri="{FF2B5EF4-FFF2-40B4-BE49-F238E27FC236}">
                <a16:creationId xmlns:a16="http://schemas.microsoft.com/office/drawing/2014/main" id="{46B6B6C4-55D6-4251-A8F5-6A244EB5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79" y="2093346"/>
            <a:ext cx="611429" cy="6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BEB348F0-AF7D-442A-A894-CD9F0C0C3BFB}"/>
              </a:ext>
            </a:extLst>
          </p:cNvPr>
          <p:cNvSpPr/>
          <p:nvPr/>
        </p:nvSpPr>
        <p:spPr>
          <a:xfrm>
            <a:off x="2898280" y="844460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1990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90;p13">
            <a:extLst>
              <a:ext uri="{FF2B5EF4-FFF2-40B4-BE49-F238E27FC236}">
                <a16:creationId xmlns:a16="http://schemas.microsoft.com/office/drawing/2014/main" id="{71657444-4427-4CCA-AFAD-3BD9FC9C7626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3799876" y="1271486"/>
            <a:ext cx="1574043" cy="192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90;p13">
            <a:extLst>
              <a:ext uri="{FF2B5EF4-FFF2-40B4-BE49-F238E27FC236}">
                <a16:creationId xmlns:a16="http://schemas.microsoft.com/office/drawing/2014/main" id="{946AB39E-8B21-4386-B4D5-4D3DBFF2FCBB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275515" y="1271486"/>
            <a:ext cx="1866896" cy="1918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67686156-153B-4FA9-A029-821F3D5F2133}"/>
              </a:ext>
            </a:extLst>
          </p:cNvPr>
          <p:cNvSpPr/>
          <p:nvPr/>
        </p:nvSpPr>
        <p:spPr>
          <a:xfrm>
            <a:off x="5373919" y="842540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Oct 1989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FA3055DB-4DCC-4944-A94D-7624CF570E57}"/>
              </a:ext>
            </a:extLst>
          </p:cNvPr>
          <p:cNvSpPr/>
          <p:nvPr/>
        </p:nvSpPr>
        <p:spPr>
          <a:xfrm>
            <a:off x="8142411" y="844458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 1989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90;p13">
            <a:extLst>
              <a:ext uri="{FF2B5EF4-FFF2-40B4-BE49-F238E27FC236}">
                <a16:creationId xmlns:a16="http://schemas.microsoft.com/office/drawing/2014/main" id="{DF784A69-24E8-4B7B-B571-66A708B2B417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044007" y="1273404"/>
            <a:ext cx="1574043" cy="1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86;p13">
            <a:extLst>
              <a:ext uri="{FF2B5EF4-FFF2-40B4-BE49-F238E27FC236}">
                <a16:creationId xmlns:a16="http://schemas.microsoft.com/office/drawing/2014/main" id="{70C8587E-0175-4718-AD61-A5B7F5CC5690}"/>
              </a:ext>
            </a:extLst>
          </p:cNvPr>
          <p:cNvSpPr/>
          <p:nvPr/>
        </p:nvSpPr>
        <p:spPr>
          <a:xfrm>
            <a:off x="10618050" y="844459"/>
            <a:ext cx="901596" cy="85789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1989-90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3;p13">
            <a:extLst>
              <a:ext uri="{FF2B5EF4-FFF2-40B4-BE49-F238E27FC236}">
                <a16:creationId xmlns:a16="http://schemas.microsoft.com/office/drawing/2014/main" id="{1115D9FF-7767-459F-A034-A9DCC1BCB5C8}"/>
              </a:ext>
            </a:extLst>
          </p:cNvPr>
          <p:cNvSpPr txBox="1"/>
          <p:nvPr/>
        </p:nvSpPr>
        <p:spPr>
          <a:xfrm>
            <a:off x="2481979" y="201323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Consequences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Gorbachev’s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;p13">
            <a:extLst>
              <a:ext uri="{FF2B5EF4-FFF2-40B4-BE49-F238E27FC236}">
                <a16:creationId xmlns:a16="http://schemas.microsoft.com/office/drawing/2014/main" id="{2189A3DF-6F4D-451A-8D9A-7B4CA584AA63}"/>
              </a:ext>
            </a:extLst>
          </p:cNvPr>
          <p:cNvSpPr txBox="1"/>
          <p:nvPr/>
        </p:nvSpPr>
        <p:spPr>
          <a:xfrm>
            <a:off x="2412928" y="2973869"/>
            <a:ext cx="1872300" cy="32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Gorbachev’s willingness to reform made him a hero in the west (</a:t>
            </a:r>
            <a:r>
              <a:rPr lang="en-GB" sz="1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Gorbymania</a:t>
            </a: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 leading members of the Communist Party believed that Gorbachev’s ‘new thinking’ had weakened the USSR.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of the Soviet Socialist Republics demanded greater independence – could Gorbachev allow the USSR itself to break up?</a:t>
            </a:r>
          </a:p>
        </p:txBody>
      </p:sp>
      <p:sp>
        <p:nvSpPr>
          <p:cNvPr id="18" name="Google Shape;93;p13">
            <a:extLst>
              <a:ext uri="{FF2B5EF4-FFF2-40B4-BE49-F238E27FC236}">
                <a16:creationId xmlns:a16="http://schemas.microsoft.com/office/drawing/2014/main" id="{61D6886F-1828-4C68-B531-58E3853BEE47}"/>
              </a:ext>
            </a:extLst>
          </p:cNvPr>
          <p:cNvSpPr txBox="1"/>
          <p:nvPr/>
        </p:nvSpPr>
        <p:spPr>
          <a:xfrm>
            <a:off x="4888567" y="201323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Nationalist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Demands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within the USSR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0" name="Picture 4" descr="https://static.thenounproject.com/png/16860-200.png">
            <a:extLst>
              <a:ext uri="{FF2B5EF4-FFF2-40B4-BE49-F238E27FC236}">
                <a16:creationId xmlns:a16="http://schemas.microsoft.com/office/drawing/2014/main" id="{2215174E-3043-44A9-95E4-B9B7844A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28" y="2091427"/>
            <a:ext cx="575044" cy="5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93;p13">
            <a:extLst>
              <a:ext uri="{FF2B5EF4-FFF2-40B4-BE49-F238E27FC236}">
                <a16:creationId xmlns:a16="http://schemas.microsoft.com/office/drawing/2014/main" id="{8E6231F4-4AE9-49F6-AE16-C90E094ACB0F}"/>
              </a:ext>
            </a:extLst>
          </p:cNvPr>
          <p:cNvSpPr txBox="1"/>
          <p:nvPr/>
        </p:nvSpPr>
        <p:spPr>
          <a:xfrm>
            <a:off x="7657059" y="201323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August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Coup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8" descr="https://static.thenounproject.com/png/1678-200.png">
            <a:extLst>
              <a:ext uri="{FF2B5EF4-FFF2-40B4-BE49-F238E27FC236}">
                <a16:creationId xmlns:a16="http://schemas.microsoft.com/office/drawing/2014/main" id="{D147F7F1-9047-417B-8CFB-4DDB459A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18" y="1948597"/>
            <a:ext cx="737985" cy="7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93;p13">
            <a:extLst>
              <a:ext uri="{FF2B5EF4-FFF2-40B4-BE49-F238E27FC236}">
                <a16:creationId xmlns:a16="http://schemas.microsoft.com/office/drawing/2014/main" id="{631C5A77-2E0F-48DF-B415-A44CDC8AF356}"/>
              </a:ext>
            </a:extLst>
          </p:cNvPr>
          <p:cNvSpPr txBox="1"/>
          <p:nvPr/>
        </p:nvSpPr>
        <p:spPr>
          <a:xfrm>
            <a:off x="10132698" y="2013237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Gorbachev’s </a:t>
            </a:r>
            <a:b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Resignation and </a:t>
            </a:r>
            <a:b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Dissolution of the USSR</a:t>
            </a: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4" name="Picture 8" descr="https://static.thenounproject.com/png/1680785-200.png">
            <a:extLst>
              <a:ext uri="{FF2B5EF4-FFF2-40B4-BE49-F238E27FC236}">
                <a16:creationId xmlns:a16="http://schemas.microsoft.com/office/drawing/2014/main" id="{1074F5D9-D0F2-4018-B4DA-BC9BB527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412" y="1777780"/>
            <a:ext cx="926995" cy="9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95;p13">
            <a:extLst>
              <a:ext uri="{FF2B5EF4-FFF2-40B4-BE49-F238E27FC236}">
                <a16:creationId xmlns:a16="http://schemas.microsoft.com/office/drawing/2014/main" id="{BE310635-745D-476E-91FA-A31DAE305325}"/>
              </a:ext>
            </a:extLst>
          </p:cNvPr>
          <p:cNvSpPr txBox="1"/>
          <p:nvPr/>
        </p:nvSpPr>
        <p:spPr>
          <a:xfrm>
            <a:off x="4888567" y="2973869"/>
            <a:ext cx="1872300" cy="34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Having seen Eastern Europe enjoy their freedom, parts of the Soviet Union itself now demanded greater independence.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1990, Estonia, Latvia and Lithuania declared independence from the USSR.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Gorbachev now faced pressure from two sides – </a:t>
            </a:r>
            <a:r>
              <a:rPr lang="en-GB" sz="1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hardline</a:t>
            </a: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communists on the one hand, and reformers like Yeltsin on the other.</a:t>
            </a:r>
          </a:p>
        </p:txBody>
      </p:sp>
      <p:sp>
        <p:nvSpPr>
          <p:cNvPr id="33" name="Google Shape;95;p13">
            <a:extLst>
              <a:ext uri="{FF2B5EF4-FFF2-40B4-BE49-F238E27FC236}">
                <a16:creationId xmlns:a16="http://schemas.microsoft.com/office/drawing/2014/main" id="{206A5F22-D284-4AFC-A90E-F4D0C14F60C6}"/>
              </a:ext>
            </a:extLst>
          </p:cNvPr>
          <p:cNvSpPr txBox="1"/>
          <p:nvPr/>
        </p:nvSpPr>
        <p:spPr>
          <a:xfrm>
            <a:off x="7657059" y="2973868"/>
            <a:ext cx="1872300" cy="361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August 1991, communist hardliners known as the ‘Gang of Eight’ led an attempted coup against Gorbachev while he was on holiday.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was defeated by the Russian people led by Boris Yeltsin (Chairman of the Supreme Russian Soviet) who jumped on a tank outside the Soviet building &amp; made a speech to stop the coup.</a:t>
            </a:r>
          </a:p>
          <a:p>
            <a:pPr algn="ctr">
              <a:buClr>
                <a:srgbClr val="000000"/>
              </a:buClr>
            </a:pPr>
            <a:endParaRPr lang="en-US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Gorbachev returned to Moscow but his authority was shattered.</a:t>
            </a: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95;p13">
            <a:extLst>
              <a:ext uri="{FF2B5EF4-FFF2-40B4-BE49-F238E27FC236}">
                <a16:creationId xmlns:a16="http://schemas.microsoft.com/office/drawing/2014/main" id="{EAC38AC5-3411-4977-AD2C-EC00A8CF5BBD}"/>
              </a:ext>
            </a:extLst>
          </p:cNvPr>
          <p:cNvSpPr txBox="1"/>
          <p:nvPr/>
        </p:nvSpPr>
        <p:spPr>
          <a:xfrm>
            <a:off x="10069257" y="2973868"/>
            <a:ext cx="1872300" cy="361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Gorbachev’s final attempt to save the USSR – a new Union Treaty – was rejected by the other republics. </a:t>
            </a:r>
          </a:p>
          <a:p>
            <a:pPr algn="ctr">
              <a:buClr>
                <a:srgbClr val="000000"/>
              </a:buClr>
            </a:pP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leaders of the other Soviet republics established a Commonwealth of Independent States (CIS).</a:t>
            </a:r>
          </a:p>
          <a:p>
            <a:pPr algn="ctr">
              <a:buClr>
                <a:srgbClr val="000000"/>
              </a:buClr>
            </a:pPr>
            <a:endParaRPr lang="en-US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25 December 1991, Gorbachev resigned and the USSR ceased to exist within a few days. The former republics became independent.</a:t>
            </a:r>
            <a:endParaRPr lang="en-GB"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55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26" y="58250"/>
            <a:ext cx="3666082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development of a Cold War, 1945-49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1" y="658368"/>
            <a:ext cx="2130719" cy="576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Buffer Zone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Stalin wanted to control Eastern Europe so it would protect the USSR from future invasion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Salami Tactics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methods used by Stalin to establish communist control in Eastern Europe (</a:t>
            </a:r>
            <a:r>
              <a:rPr lang="en-GB" sz="1400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rigged elections, crushing opposition)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Iron Curtain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metaphor for the line that divided Europe between the democratic west and communist east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Containment 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US policy which aimed to stop the spread of communism 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86;p13">
            <a:extLst>
              <a:ext uri="{FF2B5EF4-FFF2-40B4-BE49-F238E27FC236}">
                <a16:creationId xmlns:a16="http://schemas.microsoft.com/office/drawing/2014/main" id="{23D27B32-9A39-4DA3-91C2-F54608E0CE97}"/>
              </a:ext>
            </a:extLst>
          </p:cNvPr>
          <p:cNvSpPr/>
          <p:nvPr/>
        </p:nvSpPr>
        <p:spPr>
          <a:xfrm>
            <a:off x="2590422" y="843549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1944-48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87;p13">
            <a:extLst>
              <a:ext uri="{FF2B5EF4-FFF2-40B4-BE49-F238E27FC236}">
                <a16:creationId xmlns:a16="http://schemas.microsoft.com/office/drawing/2014/main" id="{AA75410F-7ACD-45F9-BEE7-FC1FA21D4956}"/>
              </a:ext>
            </a:extLst>
          </p:cNvPr>
          <p:cNvSpPr/>
          <p:nvPr/>
        </p:nvSpPr>
        <p:spPr>
          <a:xfrm>
            <a:off x="2590422" y="1995654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1946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88;p13">
            <a:extLst>
              <a:ext uri="{FF2B5EF4-FFF2-40B4-BE49-F238E27FC236}">
                <a16:creationId xmlns:a16="http://schemas.microsoft.com/office/drawing/2014/main" id="{90B1A90F-DE33-4A95-A7DD-B03682DC6649}"/>
              </a:ext>
            </a:extLst>
          </p:cNvPr>
          <p:cNvSpPr/>
          <p:nvPr/>
        </p:nvSpPr>
        <p:spPr>
          <a:xfrm>
            <a:off x="2590422" y="3147759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1946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Google Shape;90;p13">
            <a:extLst>
              <a:ext uri="{FF2B5EF4-FFF2-40B4-BE49-F238E27FC236}">
                <a16:creationId xmlns:a16="http://schemas.microsoft.com/office/drawing/2014/main" id="{AE9F9034-7CE3-4A60-9878-DFC2459B9E16}"/>
              </a:ext>
            </a:extLst>
          </p:cNvPr>
          <p:cNvCxnSpPr>
            <a:cxnSpLocks/>
            <a:stCxn id="64" idx="4"/>
            <a:endCxn id="65" idx="0"/>
          </p:cNvCxnSpPr>
          <p:nvPr/>
        </p:nvCxnSpPr>
        <p:spPr>
          <a:xfrm>
            <a:off x="3022422" y="1707549"/>
            <a:ext cx="0" cy="288105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91;p13">
            <a:extLst>
              <a:ext uri="{FF2B5EF4-FFF2-40B4-BE49-F238E27FC236}">
                <a16:creationId xmlns:a16="http://schemas.microsoft.com/office/drawing/2014/main" id="{72F4FE00-91AD-41BF-9724-CCB8299CFA19}"/>
              </a:ext>
            </a:extLst>
          </p:cNvPr>
          <p:cNvCxnSpPr>
            <a:cxnSpLocks/>
            <a:stCxn id="65" idx="4"/>
            <a:endCxn id="66" idx="0"/>
          </p:cNvCxnSpPr>
          <p:nvPr/>
        </p:nvCxnSpPr>
        <p:spPr>
          <a:xfrm>
            <a:off x="3022422" y="2859654"/>
            <a:ext cx="0" cy="288105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87;p13">
            <a:extLst>
              <a:ext uri="{FF2B5EF4-FFF2-40B4-BE49-F238E27FC236}">
                <a16:creationId xmlns:a16="http://schemas.microsoft.com/office/drawing/2014/main" id="{7B261A54-50A1-4D07-9BC7-1B63DD2E1E9F}"/>
              </a:ext>
            </a:extLst>
          </p:cNvPr>
          <p:cNvSpPr/>
          <p:nvPr/>
        </p:nvSpPr>
        <p:spPr>
          <a:xfrm>
            <a:off x="2590422" y="4299864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1947-48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88;p13">
            <a:extLst>
              <a:ext uri="{FF2B5EF4-FFF2-40B4-BE49-F238E27FC236}">
                <a16:creationId xmlns:a16="http://schemas.microsoft.com/office/drawing/2014/main" id="{808E3558-3CCE-4457-AEC7-F831F9574E90}"/>
              </a:ext>
            </a:extLst>
          </p:cNvPr>
          <p:cNvSpPr/>
          <p:nvPr/>
        </p:nvSpPr>
        <p:spPr>
          <a:xfrm>
            <a:off x="2590422" y="5451969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1947-49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91;p13">
            <a:extLst>
              <a:ext uri="{FF2B5EF4-FFF2-40B4-BE49-F238E27FC236}">
                <a16:creationId xmlns:a16="http://schemas.microsoft.com/office/drawing/2014/main" id="{822701CF-65EF-426A-9E45-0450477D694C}"/>
              </a:ext>
            </a:extLst>
          </p:cNvPr>
          <p:cNvCxnSpPr>
            <a:cxnSpLocks/>
            <a:stCxn id="76" idx="4"/>
            <a:endCxn id="77" idx="0"/>
          </p:cNvCxnSpPr>
          <p:nvPr/>
        </p:nvCxnSpPr>
        <p:spPr>
          <a:xfrm>
            <a:off x="3022422" y="5163864"/>
            <a:ext cx="0" cy="288105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91;p13">
            <a:extLst>
              <a:ext uri="{FF2B5EF4-FFF2-40B4-BE49-F238E27FC236}">
                <a16:creationId xmlns:a16="http://schemas.microsoft.com/office/drawing/2014/main" id="{D5F86444-F206-4979-9E77-5ED178FBCC88}"/>
              </a:ext>
            </a:extLst>
          </p:cNvPr>
          <p:cNvCxnSpPr>
            <a:cxnSpLocks/>
            <a:stCxn id="66" idx="4"/>
            <a:endCxn id="76" idx="0"/>
          </p:cNvCxnSpPr>
          <p:nvPr/>
        </p:nvCxnSpPr>
        <p:spPr>
          <a:xfrm>
            <a:off x="3022422" y="4011759"/>
            <a:ext cx="0" cy="288105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93;p13">
            <a:extLst>
              <a:ext uri="{FF2B5EF4-FFF2-40B4-BE49-F238E27FC236}">
                <a16:creationId xmlns:a16="http://schemas.microsoft.com/office/drawing/2014/main" id="{C79D69EA-F512-4D25-A2D4-5D587C66B21A}"/>
              </a:ext>
            </a:extLst>
          </p:cNvPr>
          <p:cNvSpPr txBox="1"/>
          <p:nvPr/>
        </p:nvSpPr>
        <p:spPr>
          <a:xfrm>
            <a:off x="3687855" y="90624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Expansion in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Eastern Europe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https://static.thenounproject.com/png/939608-200.png">
            <a:extLst>
              <a:ext uri="{FF2B5EF4-FFF2-40B4-BE49-F238E27FC236}">
                <a16:creationId xmlns:a16="http://schemas.microsoft.com/office/drawing/2014/main" id="{B0238AE3-9521-48FB-8C2C-06C97695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06903"/>
            <a:ext cx="504444" cy="5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93;p13">
            <a:extLst>
              <a:ext uri="{FF2B5EF4-FFF2-40B4-BE49-F238E27FC236}">
                <a16:creationId xmlns:a16="http://schemas.microsoft.com/office/drawing/2014/main" id="{603A4167-8BC2-4785-A770-D30B67BE5444}"/>
              </a:ext>
            </a:extLst>
          </p:cNvPr>
          <p:cNvSpPr txBox="1"/>
          <p:nvPr/>
        </p:nvSpPr>
        <p:spPr>
          <a:xfrm>
            <a:off x="3687855" y="2058354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 &amp; Novikov Telegrams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93;p13">
            <a:extLst>
              <a:ext uri="{FF2B5EF4-FFF2-40B4-BE49-F238E27FC236}">
                <a16:creationId xmlns:a16="http://schemas.microsoft.com/office/drawing/2014/main" id="{9A19AF29-4CB1-4A48-9BA7-1FDAECCE3676}"/>
              </a:ext>
            </a:extLst>
          </p:cNvPr>
          <p:cNvSpPr txBox="1"/>
          <p:nvPr/>
        </p:nvSpPr>
        <p:spPr>
          <a:xfrm>
            <a:off x="3687855" y="321045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Churchill’s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Iron Curtain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Speech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93;p13">
            <a:extLst>
              <a:ext uri="{FF2B5EF4-FFF2-40B4-BE49-F238E27FC236}">
                <a16:creationId xmlns:a16="http://schemas.microsoft.com/office/drawing/2014/main" id="{137CCE24-228B-47E6-BC50-776FE824B644}"/>
              </a:ext>
            </a:extLst>
          </p:cNvPr>
          <p:cNvSpPr txBox="1"/>
          <p:nvPr/>
        </p:nvSpPr>
        <p:spPr>
          <a:xfrm>
            <a:off x="3687855" y="4362564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Beginning of US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Containment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93;p13">
            <a:extLst>
              <a:ext uri="{FF2B5EF4-FFF2-40B4-BE49-F238E27FC236}">
                <a16:creationId xmlns:a16="http://schemas.microsoft.com/office/drawing/2014/main" id="{8CEC0797-4535-4AB0-822F-964FB15A9516}"/>
              </a:ext>
            </a:extLst>
          </p:cNvPr>
          <p:cNvSpPr txBox="1"/>
          <p:nvPr/>
        </p:nvSpPr>
        <p:spPr>
          <a:xfrm>
            <a:off x="3687855" y="551466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Stalin tightens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grip over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Eastern Europe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6" name="Picture 4" descr="https://static.thenounproject.com/png/1079803-200.png">
            <a:extLst>
              <a:ext uri="{FF2B5EF4-FFF2-40B4-BE49-F238E27FC236}">
                <a16:creationId xmlns:a16="http://schemas.microsoft.com/office/drawing/2014/main" id="{C786CA2B-55F9-4625-8688-4BFD113C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22" y="2011485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ron curtain">
            <a:extLst>
              <a:ext uri="{FF2B5EF4-FFF2-40B4-BE49-F238E27FC236}">
                <a16:creationId xmlns:a16="http://schemas.microsoft.com/office/drawing/2014/main" id="{3B59522A-B7AF-47B3-9705-79EC7FAC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37" y="3308743"/>
            <a:ext cx="495482" cy="5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F83B7-823D-4E7A-BE22-11B92B440BE5}"/>
              </a:ext>
            </a:extLst>
          </p:cNvPr>
          <p:cNvGrpSpPr/>
          <p:nvPr/>
        </p:nvGrpSpPr>
        <p:grpSpPr>
          <a:xfrm>
            <a:off x="3759346" y="4477365"/>
            <a:ext cx="602737" cy="623799"/>
            <a:chOff x="8395438" y="1953769"/>
            <a:chExt cx="1905000" cy="1905000"/>
          </a:xfrm>
        </p:grpSpPr>
        <p:pic>
          <p:nvPicPr>
            <p:cNvPr id="3086" name="Picture 14" descr="https://static.thenounproject.com/png/592107-200.png">
              <a:extLst>
                <a:ext uri="{FF2B5EF4-FFF2-40B4-BE49-F238E27FC236}">
                  <a16:creationId xmlns:a16="http://schemas.microsoft.com/office/drawing/2014/main" id="{D02E9692-904C-4C15-B863-0A5131691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5438" y="1953769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static.thenounproject.com/png/44130-200.png">
              <a:extLst>
                <a:ext uri="{FF2B5EF4-FFF2-40B4-BE49-F238E27FC236}">
                  <a16:creationId xmlns:a16="http://schemas.microsoft.com/office/drawing/2014/main" id="{07EBA776-F5EE-4D28-B4AF-97E0DB41C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517" y="2850158"/>
              <a:ext cx="578842" cy="578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8" name="Picture 16" descr="https://static.thenounproject.com/png/1510365-200.png">
            <a:extLst>
              <a:ext uri="{FF2B5EF4-FFF2-40B4-BE49-F238E27FC236}">
                <a16:creationId xmlns:a16="http://schemas.microsoft.com/office/drawing/2014/main" id="{AE2F1710-FD86-409D-9E54-E685CE73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08" y="5667748"/>
            <a:ext cx="432441" cy="4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Google Shape;95;p13">
            <a:extLst>
              <a:ext uri="{FF2B5EF4-FFF2-40B4-BE49-F238E27FC236}">
                <a16:creationId xmlns:a16="http://schemas.microsoft.com/office/drawing/2014/main" id="{C966B2D1-F327-4108-A118-042E6422C822}"/>
              </a:ext>
            </a:extLst>
          </p:cNvPr>
          <p:cNvSpPr txBox="1"/>
          <p:nvPr/>
        </p:nvSpPr>
        <p:spPr>
          <a:xfrm>
            <a:off x="6289239" y="617698"/>
            <a:ext cx="5424225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Stalin wanted a buffer zone in Eastern Europe to protect USSR from future attacks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USSR uses the Red Army and salami tactics to take over Eastern Europe ‘slice by slice’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5925B7-9369-47F0-AFFD-2C7DFB851E29}"/>
              </a:ext>
            </a:extLst>
          </p:cNvPr>
          <p:cNvGrpSpPr/>
          <p:nvPr/>
        </p:nvGrpSpPr>
        <p:grpSpPr>
          <a:xfrm>
            <a:off x="5560155" y="761752"/>
            <a:ext cx="704700" cy="994746"/>
            <a:chOff x="6631847" y="3119375"/>
            <a:chExt cx="704700" cy="640350"/>
          </a:xfrm>
        </p:grpSpPr>
        <p:cxnSp>
          <p:nvCxnSpPr>
            <p:cNvPr id="133" name="Google Shape;103;p13">
              <a:extLst>
                <a:ext uri="{FF2B5EF4-FFF2-40B4-BE49-F238E27FC236}">
                  <a16:creationId xmlns:a16="http://schemas.microsoft.com/office/drawing/2014/main" id="{AC87EF37-53C4-4208-AE11-3463536C7C36}"/>
                </a:ext>
              </a:extLst>
            </p:cNvPr>
            <p:cNvCxnSpPr/>
            <p:nvPr/>
          </p:nvCxnSpPr>
          <p:spPr>
            <a:xfrm rot="10800000" flipH="1">
              <a:off x="6631847" y="3119375"/>
              <a:ext cx="704700" cy="409500"/>
            </a:xfrm>
            <a:prstGeom prst="bentConnector3">
              <a:avLst>
                <a:gd name="adj1" fmla="val -20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04;p13">
              <a:extLst>
                <a:ext uri="{FF2B5EF4-FFF2-40B4-BE49-F238E27FC236}">
                  <a16:creationId xmlns:a16="http://schemas.microsoft.com/office/drawing/2014/main" id="{3981D777-AD53-4498-A39D-BB7503B9A019}"/>
                </a:ext>
              </a:extLst>
            </p:cNvPr>
            <p:cNvCxnSpPr/>
            <p:nvPr/>
          </p:nvCxnSpPr>
          <p:spPr>
            <a:xfrm>
              <a:off x="6640991" y="3298025"/>
              <a:ext cx="676800" cy="461700"/>
            </a:xfrm>
            <a:prstGeom prst="bentConnector3">
              <a:avLst>
                <a:gd name="adj1" fmla="val -3476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F76DC0C-6B36-4830-9EAA-C6E43DDEF120}"/>
              </a:ext>
            </a:extLst>
          </p:cNvPr>
          <p:cNvGrpSpPr/>
          <p:nvPr/>
        </p:nvGrpSpPr>
        <p:grpSpPr>
          <a:xfrm>
            <a:off x="5575395" y="1910978"/>
            <a:ext cx="704700" cy="994746"/>
            <a:chOff x="6631847" y="3119375"/>
            <a:chExt cx="704700" cy="640350"/>
          </a:xfrm>
        </p:grpSpPr>
        <p:cxnSp>
          <p:nvCxnSpPr>
            <p:cNvPr id="137" name="Google Shape;103;p13">
              <a:extLst>
                <a:ext uri="{FF2B5EF4-FFF2-40B4-BE49-F238E27FC236}">
                  <a16:creationId xmlns:a16="http://schemas.microsoft.com/office/drawing/2014/main" id="{8B1D1F1B-1F95-4664-BD70-F0361E967E02}"/>
                </a:ext>
              </a:extLst>
            </p:cNvPr>
            <p:cNvCxnSpPr/>
            <p:nvPr/>
          </p:nvCxnSpPr>
          <p:spPr>
            <a:xfrm rot="10800000" flipH="1">
              <a:off x="6631847" y="3119375"/>
              <a:ext cx="704700" cy="409500"/>
            </a:xfrm>
            <a:prstGeom prst="bentConnector3">
              <a:avLst>
                <a:gd name="adj1" fmla="val -20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04;p13">
              <a:extLst>
                <a:ext uri="{FF2B5EF4-FFF2-40B4-BE49-F238E27FC236}">
                  <a16:creationId xmlns:a16="http://schemas.microsoft.com/office/drawing/2014/main" id="{BBB3B102-A18B-4FD8-A8FC-B947FAFBFE42}"/>
                </a:ext>
              </a:extLst>
            </p:cNvPr>
            <p:cNvCxnSpPr/>
            <p:nvPr/>
          </p:nvCxnSpPr>
          <p:spPr>
            <a:xfrm>
              <a:off x="6640991" y="3298025"/>
              <a:ext cx="676800" cy="461700"/>
            </a:xfrm>
            <a:prstGeom prst="bentConnector3">
              <a:avLst>
                <a:gd name="adj1" fmla="val -3476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1FF0D8D-CDE6-4678-9909-53790E550B96}"/>
              </a:ext>
            </a:extLst>
          </p:cNvPr>
          <p:cNvGrpSpPr/>
          <p:nvPr/>
        </p:nvGrpSpPr>
        <p:grpSpPr>
          <a:xfrm>
            <a:off x="5557124" y="3086705"/>
            <a:ext cx="704700" cy="994746"/>
            <a:chOff x="6631847" y="3119375"/>
            <a:chExt cx="704700" cy="640350"/>
          </a:xfrm>
        </p:grpSpPr>
        <p:cxnSp>
          <p:nvCxnSpPr>
            <p:cNvPr id="140" name="Google Shape;103;p13">
              <a:extLst>
                <a:ext uri="{FF2B5EF4-FFF2-40B4-BE49-F238E27FC236}">
                  <a16:creationId xmlns:a16="http://schemas.microsoft.com/office/drawing/2014/main" id="{5C55D6C2-0A69-4817-80CB-74EC634A3761}"/>
                </a:ext>
              </a:extLst>
            </p:cNvPr>
            <p:cNvCxnSpPr/>
            <p:nvPr/>
          </p:nvCxnSpPr>
          <p:spPr>
            <a:xfrm rot="10800000" flipH="1">
              <a:off x="6631847" y="3119375"/>
              <a:ext cx="704700" cy="409500"/>
            </a:xfrm>
            <a:prstGeom prst="bentConnector3">
              <a:avLst>
                <a:gd name="adj1" fmla="val -20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04;p13">
              <a:extLst>
                <a:ext uri="{FF2B5EF4-FFF2-40B4-BE49-F238E27FC236}">
                  <a16:creationId xmlns:a16="http://schemas.microsoft.com/office/drawing/2014/main" id="{F77C4607-CE9F-452A-9F59-8C78DBD2F34A}"/>
                </a:ext>
              </a:extLst>
            </p:cNvPr>
            <p:cNvCxnSpPr/>
            <p:nvPr/>
          </p:nvCxnSpPr>
          <p:spPr>
            <a:xfrm>
              <a:off x="6640991" y="3298025"/>
              <a:ext cx="676800" cy="461700"/>
            </a:xfrm>
            <a:prstGeom prst="bentConnector3">
              <a:avLst>
                <a:gd name="adj1" fmla="val -3476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7627844-E88C-4FC7-9947-064D512B6DCF}"/>
              </a:ext>
            </a:extLst>
          </p:cNvPr>
          <p:cNvGrpSpPr/>
          <p:nvPr/>
        </p:nvGrpSpPr>
        <p:grpSpPr>
          <a:xfrm>
            <a:off x="5572364" y="4235931"/>
            <a:ext cx="704700" cy="994746"/>
            <a:chOff x="6631847" y="3119375"/>
            <a:chExt cx="704700" cy="640350"/>
          </a:xfrm>
        </p:grpSpPr>
        <p:cxnSp>
          <p:nvCxnSpPr>
            <p:cNvPr id="143" name="Google Shape;103;p13">
              <a:extLst>
                <a:ext uri="{FF2B5EF4-FFF2-40B4-BE49-F238E27FC236}">
                  <a16:creationId xmlns:a16="http://schemas.microsoft.com/office/drawing/2014/main" id="{813452E2-63E5-4F0E-B293-645EE7ED8ECD}"/>
                </a:ext>
              </a:extLst>
            </p:cNvPr>
            <p:cNvCxnSpPr/>
            <p:nvPr/>
          </p:nvCxnSpPr>
          <p:spPr>
            <a:xfrm rot="10800000" flipH="1">
              <a:off x="6631847" y="3119375"/>
              <a:ext cx="704700" cy="409500"/>
            </a:xfrm>
            <a:prstGeom prst="bentConnector3">
              <a:avLst>
                <a:gd name="adj1" fmla="val -20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04;p13">
              <a:extLst>
                <a:ext uri="{FF2B5EF4-FFF2-40B4-BE49-F238E27FC236}">
                  <a16:creationId xmlns:a16="http://schemas.microsoft.com/office/drawing/2014/main" id="{000E17F2-2DEC-4553-9BEF-D6AD92A1DE75}"/>
                </a:ext>
              </a:extLst>
            </p:cNvPr>
            <p:cNvCxnSpPr/>
            <p:nvPr/>
          </p:nvCxnSpPr>
          <p:spPr>
            <a:xfrm>
              <a:off x="6640991" y="3298025"/>
              <a:ext cx="676800" cy="461700"/>
            </a:xfrm>
            <a:prstGeom prst="bentConnector3">
              <a:avLst>
                <a:gd name="adj1" fmla="val -3476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1C7523E-76DF-47AE-AB54-DF6F0C0A5F82}"/>
              </a:ext>
            </a:extLst>
          </p:cNvPr>
          <p:cNvGrpSpPr/>
          <p:nvPr/>
        </p:nvGrpSpPr>
        <p:grpSpPr>
          <a:xfrm>
            <a:off x="5584539" y="5432304"/>
            <a:ext cx="704700" cy="994746"/>
            <a:chOff x="6631847" y="3119375"/>
            <a:chExt cx="704700" cy="640350"/>
          </a:xfrm>
        </p:grpSpPr>
        <p:cxnSp>
          <p:nvCxnSpPr>
            <p:cNvPr id="146" name="Google Shape;103;p13">
              <a:extLst>
                <a:ext uri="{FF2B5EF4-FFF2-40B4-BE49-F238E27FC236}">
                  <a16:creationId xmlns:a16="http://schemas.microsoft.com/office/drawing/2014/main" id="{4116F8D3-B8C2-4DF5-8851-F322C8B547F5}"/>
                </a:ext>
              </a:extLst>
            </p:cNvPr>
            <p:cNvCxnSpPr/>
            <p:nvPr/>
          </p:nvCxnSpPr>
          <p:spPr>
            <a:xfrm rot="10800000" flipH="1">
              <a:off x="6631847" y="3119375"/>
              <a:ext cx="704700" cy="409500"/>
            </a:xfrm>
            <a:prstGeom prst="bentConnector3">
              <a:avLst>
                <a:gd name="adj1" fmla="val -203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04;p13">
              <a:extLst>
                <a:ext uri="{FF2B5EF4-FFF2-40B4-BE49-F238E27FC236}">
                  <a16:creationId xmlns:a16="http://schemas.microsoft.com/office/drawing/2014/main" id="{77C6A0B1-20C3-479B-A70F-EEFE79FDDC6B}"/>
                </a:ext>
              </a:extLst>
            </p:cNvPr>
            <p:cNvCxnSpPr/>
            <p:nvPr/>
          </p:nvCxnSpPr>
          <p:spPr>
            <a:xfrm>
              <a:off x="6640991" y="3298025"/>
              <a:ext cx="676800" cy="461700"/>
            </a:xfrm>
            <a:prstGeom prst="bentConnector3">
              <a:avLst>
                <a:gd name="adj1" fmla="val -3476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8" name="Google Shape;95;p13">
            <a:extLst>
              <a:ext uri="{FF2B5EF4-FFF2-40B4-BE49-F238E27FC236}">
                <a16:creationId xmlns:a16="http://schemas.microsoft.com/office/drawing/2014/main" id="{D3F29515-7238-4955-B032-1F4EF1B3E20C}"/>
              </a:ext>
            </a:extLst>
          </p:cNvPr>
          <p:cNvSpPr txBox="1"/>
          <p:nvPr/>
        </p:nvSpPr>
        <p:spPr>
          <a:xfrm>
            <a:off x="6289239" y="1855797"/>
            <a:ext cx="5424225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diplomat, Kennan, wrote a telegram recommending firm action against the USSR’s expansion in Europe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ambassador, Novikov, responded with his own telegram accusing the USA of seeking world domination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95;p13">
            <a:extLst>
              <a:ext uri="{FF2B5EF4-FFF2-40B4-BE49-F238E27FC236}">
                <a16:creationId xmlns:a16="http://schemas.microsoft.com/office/drawing/2014/main" id="{C1490E19-8D94-4286-A3C4-9C1EA73F93A2}"/>
              </a:ext>
            </a:extLst>
          </p:cNvPr>
          <p:cNvSpPr txBox="1"/>
          <p:nvPr/>
        </p:nvSpPr>
        <p:spPr>
          <a:xfrm>
            <a:off x="6289239" y="2994597"/>
            <a:ext cx="5424225" cy="11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Churchill gave a speech in the USA claiming that an ‘Iron Curtain’ now divided Europe.  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Stalin saw it as deliberately provocative whilst it also helped to convince Truman of the need to be involved in European affairs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95;p13">
            <a:extLst>
              <a:ext uri="{FF2B5EF4-FFF2-40B4-BE49-F238E27FC236}">
                <a16:creationId xmlns:a16="http://schemas.microsoft.com/office/drawing/2014/main" id="{B90E0D0E-DDB0-417B-B788-815098E10601}"/>
              </a:ext>
            </a:extLst>
          </p:cNvPr>
          <p:cNvSpPr txBox="1"/>
          <p:nvPr/>
        </p:nvSpPr>
        <p:spPr>
          <a:xfrm>
            <a:off x="6298417" y="4155811"/>
            <a:ext cx="5424225" cy="11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Truman Doctrine was a policy of ‘containment’ – using US influence and resources to stop the spread of communism.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Marshall Plan gave economic aid to help European countries recover after WW2. They would be less likely to turn to communism.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95;p13">
            <a:extLst>
              <a:ext uri="{FF2B5EF4-FFF2-40B4-BE49-F238E27FC236}">
                <a16:creationId xmlns:a16="http://schemas.microsoft.com/office/drawing/2014/main" id="{9C06455F-CE99-471A-9DD3-2BDE0E441CFF}"/>
              </a:ext>
            </a:extLst>
          </p:cNvPr>
          <p:cNvSpPr txBox="1"/>
          <p:nvPr/>
        </p:nvSpPr>
        <p:spPr>
          <a:xfrm>
            <a:off x="6289239" y="5330962"/>
            <a:ext cx="5424225" cy="11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Stalin responded to the Truman Doctrine by tightening his control over Eastern Europe. Cominform was set up in 1947 to coordinate communist party activities across Europe.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Comecon was set up in 1949 to allow the USSR to control the Eastern European economies and take their resources.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06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27" y="58250"/>
            <a:ext cx="2413354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Berlin Crisis, 1948-49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2" y="640080"/>
            <a:ext cx="1872300" cy="578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Economic Unit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 country with one currency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Deutsche Mark &amp; </a:t>
            </a:r>
            <a:r>
              <a:rPr lang="en-GB" sz="1400" b="1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Ostmark</a:t>
            </a:r>
            <a:endParaRPr lang="en-GB"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German currencies that replaced the Reichsmark in 1948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Air Corridor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part of airspace that aircraft must remain in when flying over a certain region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NATO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North Atlantic Treaty Organisation is an alliance of democratic countries who agree to defend each other against attack</a:t>
            </a: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3;p13">
            <a:extLst>
              <a:ext uri="{FF2B5EF4-FFF2-40B4-BE49-F238E27FC236}">
                <a16:creationId xmlns:a16="http://schemas.microsoft.com/office/drawing/2014/main" id="{EF2CFA97-B0A3-4930-A3DA-936394F793CF}"/>
              </a:ext>
            </a:extLst>
          </p:cNvPr>
          <p:cNvSpPr txBox="1"/>
          <p:nvPr/>
        </p:nvSpPr>
        <p:spPr>
          <a:xfrm>
            <a:off x="3687855" y="639686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Division of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Germany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Berlin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13">
            <a:extLst>
              <a:ext uri="{FF2B5EF4-FFF2-40B4-BE49-F238E27FC236}">
                <a16:creationId xmlns:a16="http://schemas.microsoft.com/office/drawing/2014/main" id="{D7A50DD0-FFD9-4382-81FB-12950FBF1448}"/>
              </a:ext>
            </a:extLst>
          </p:cNvPr>
          <p:cNvSpPr txBox="1"/>
          <p:nvPr/>
        </p:nvSpPr>
        <p:spPr>
          <a:xfrm>
            <a:off x="3687855" y="1663041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Creation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Bizone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C61D5B7B-5922-4173-8FEF-1FD9F0644327}"/>
              </a:ext>
            </a:extLst>
          </p:cNvPr>
          <p:cNvSpPr txBox="1"/>
          <p:nvPr/>
        </p:nvSpPr>
        <p:spPr>
          <a:xfrm>
            <a:off x="3687855" y="2758951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of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Deutsche Mark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4" name="Picture 8" descr="Image result for divided germany">
            <a:extLst>
              <a:ext uri="{FF2B5EF4-FFF2-40B4-BE49-F238E27FC236}">
                <a16:creationId xmlns:a16="http://schemas.microsoft.com/office/drawing/2014/main" id="{26A7C017-6AC5-4C8D-96B5-92B6ACFB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42" y="718356"/>
            <a:ext cx="462874" cy="5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bizone map">
            <a:extLst>
              <a:ext uri="{FF2B5EF4-FFF2-40B4-BE49-F238E27FC236}">
                <a16:creationId xmlns:a16="http://schemas.microsoft.com/office/drawing/2014/main" id="{E23B8783-2189-416A-A7D5-F25565BF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42" y="1697335"/>
            <a:ext cx="458000" cy="6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deutsche mark logo">
            <a:extLst>
              <a:ext uri="{FF2B5EF4-FFF2-40B4-BE49-F238E27FC236}">
                <a16:creationId xmlns:a16="http://schemas.microsoft.com/office/drawing/2014/main" id="{29925B60-A10F-4BC4-900B-F2251F23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2" y="2937868"/>
            <a:ext cx="42672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3;p13">
            <a:extLst>
              <a:ext uri="{FF2B5EF4-FFF2-40B4-BE49-F238E27FC236}">
                <a16:creationId xmlns:a16="http://schemas.microsoft.com/office/drawing/2014/main" id="{7B425BC0-3D88-445D-A0C7-FD2FCF38E37A}"/>
              </a:ext>
            </a:extLst>
          </p:cNvPr>
          <p:cNvSpPr txBox="1"/>
          <p:nvPr/>
        </p:nvSpPr>
        <p:spPr>
          <a:xfrm>
            <a:off x="3687855" y="3775481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Berlin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Blockade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93;p13">
            <a:extLst>
              <a:ext uri="{FF2B5EF4-FFF2-40B4-BE49-F238E27FC236}">
                <a16:creationId xmlns:a16="http://schemas.microsoft.com/office/drawing/2014/main" id="{03B5B9B9-8163-4474-BE37-836BF1118FE2}"/>
              </a:ext>
            </a:extLst>
          </p:cNvPr>
          <p:cNvSpPr txBox="1"/>
          <p:nvPr/>
        </p:nvSpPr>
        <p:spPr>
          <a:xfrm>
            <a:off x="3687855" y="4784026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Berlin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Airlift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1B59F2-3F0E-4E7D-A1FB-3FFF0FC8180D}"/>
              </a:ext>
            </a:extLst>
          </p:cNvPr>
          <p:cNvGrpSpPr/>
          <p:nvPr/>
        </p:nvGrpSpPr>
        <p:grpSpPr>
          <a:xfrm>
            <a:off x="2643139" y="640080"/>
            <a:ext cx="775230" cy="5891091"/>
            <a:chOff x="2643139" y="640080"/>
            <a:chExt cx="775230" cy="5891091"/>
          </a:xfrm>
        </p:grpSpPr>
        <p:sp>
          <p:nvSpPr>
            <p:cNvPr id="6" name="Google Shape;86;p13">
              <a:extLst>
                <a:ext uri="{FF2B5EF4-FFF2-40B4-BE49-F238E27FC236}">
                  <a16:creationId xmlns:a16="http://schemas.microsoft.com/office/drawing/2014/main" id="{5FA6E2E6-FA42-45FB-BE13-B349FF317941}"/>
                </a:ext>
              </a:extLst>
            </p:cNvPr>
            <p:cNvSpPr/>
            <p:nvPr/>
          </p:nvSpPr>
          <p:spPr>
            <a:xfrm>
              <a:off x="2643139" y="640080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1945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90;p13">
              <a:extLst>
                <a:ext uri="{FF2B5EF4-FFF2-40B4-BE49-F238E27FC236}">
                  <a16:creationId xmlns:a16="http://schemas.microsoft.com/office/drawing/2014/main" id="{B2F7C6FE-385C-426D-A213-4FF917ED7CA2}"/>
                </a:ext>
              </a:extLst>
            </p:cNvPr>
            <p:cNvCxnSpPr>
              <a:cxnSpLocks/>
              <a:stCxn id="6" idx="4"/>
              <a:endCxn id="43" idx="0"/>
            </p:cNvCxnSpPr>
            <p:nvPr/>
          </p:nvCxnSpPr>
          <p:spPr>
            <a:xfrm>
              <a:off x="3030754" y="1362710"/>
              <a:ext cx="0" cy="301116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90;p13">
              <a:extLst>
                <a:ext uri="{FF2B5EF4-FFF2-40B4-BE49-F238E27FC236}">
                  <a16:creationId xmlns:a16="http://schemas.microsoft.com/office/drawing/2014/main" id="{0CBFADA1-AF39-4447-8CED-24A303ED2DD4}"/>
                </a:ext>
              </a:extLst>
            </p:cNvPr>
            <p:cNvCxnSpPr>
              <a:cxnSpLocks/>
              <a:stCxn id="43" idx="4"/>
              <a:endCxn id="44" idx="0"/>
            </p:cNvCxnSpPr>
            <p:nvPr/>
          </p:nvCxnSpPr>
          <p:spPr>
            <a:xfrm>
              <a:off x="3030754" y="2386456"/>
              <a:ext cx="0" cy="372495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90;p13">
              <a:extLst>
                <a:ext uri="{FF2B5EF4-FFF2-40B4-BE49-F238E27FC236}">
                  <a16:creationId xmlns:a16="http://schemas.microsoft.com/office/drawing/2014/main" id="{F9090ED7-3FE7-4A9A-B8E6-1A8F8EDFBABA}"/>
                </a:ext>
              </a:extLst>
            </p:cNvPr>
            <p:cNvCxnSpPr>
              <a:cxnSpLocks/>
              <a:stCxn id="44" idx="4"/>
              <a:endCxn id="45" idx="0"/>
            </p:cNvCxnSpPr>
            <p:nvPr/>
          </p:nvCxnSpPr>
          <p:spPr>
            <a:xfrm>
              <a:off x="3030754" y="3481581"/>
              <a:ext cx="0" cy="29390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90;p13">
              <a:extLst>
                <a:ext uri="{FF2B5EF4-FFF2-40B4-BE49-F238E27FC236}">
                  <a16:creationId xmlns:a16="http://schemas.microsoft.com/office/drawing/2014/main" id="{90DF42F6-9F35-4C77-BE5A-C5B1FA079877}"/>
                </a:ext>
              </a:extLst>
            </p:cNvPr>
            <p:cNvCxnSpPr>
              <a:cxnSpLocks/>
              <a:stCxn id="45" idx="4"/>
              <a:endCxn id="46" idx="0"/>
            </p:cNvCxnSpPr>
            <p:nvPr/>
          </p:nvCxnSpPr>
          <p:spPr>
            <a:xfrm>
              <a:off x="3030754" y="4498111"/>
              <a:ext cx="0" cy="29390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" name="Google Shape;86;p13">
              <a:extLst>
                <a:ext uri="{FF2B5EF4-FFF2-40B4-BE49-F238E27FC236}">
                  <a16:creationId xmlns:a16="http://schemas.microsoft.com/office/drawing/2014/main" id="{1A3AA705-6097-4F17-BA4D-999BDED2C791}"/>
                </a:ext>
              </a:extLst>
            </p:cNvPr>
            <p:cNvSpPr/>
            <p:nvPr/>
          </p:nvSpPr>
          <p:spPr>
            <a:xfrm>
              <a:off x="2643139" y="1663826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1947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6;p13">
              <a:extLst>
                <a:ext uri="{FF2B5EF4-FFF2-40B4-BE49-F238E27FC236}">
                  <a16:creationId xmlns:a16="http://schemas.microsoft.com/office/drawing/2014/main" id="{03B103BA-6D0A-46AF-A764-4D71498D3C93}"/>
                </a:ext>
              </a:extLst>
            </p:cNvPr>
            <p:cNvSpPr/>
            <p:nvPr/>
          </p:nvSpPr>
          <p:spPr>
            <a:xfrm>
              <a:off x="2643139" y="2758951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1948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6;p13">
              <a:extLst>
                <a:ext uri="{FF2B5EF4-FFF2-40B4-BE49-F238E27FC236}">
                  <a16:creationId xmlns:a16="http://schemas.microsoft.com/office/drawing/2014/main" id="{2AC4CE51-D53A-42B4-996C-C48DA740FF78}"/>
                </a:ext>
              </a:extLst>
            </p:cNvPr>
            <p:cNvSpPr/>
            <p:nvPr/>
          </p:nvSpPr>
          <p:spPr>
            <a:xfrm>
              <a:off x="2643139" y="3775481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June 1948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6;p13">
              <a:extLst>
                <a:ext uri="{FF2B5EF4-FFF2-40B4-BE49-F238E27FC236}">
                  <a16:creationId xmlns:a16="http://schemas.microsoft.com/office/drawing/2014/main" id="{52E7C94F-FD81-4D4B-9AB5-B71069517FBD}"/>
                </a:ext>
              </a:extLst>
            </p:cNvPr>
            <p:cNvSpPr/>
            <p:nvPr/>
          </p:nvSpPr>
          <p:spPr>
            <a:xfrm>
              <a:off x="2643139" y="4792011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1948-49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6;p13">
              <a:extLst>
                <a:ext uri="{FF2B5EF4-FFF2-40B4-BE49-F238E27FC236}">
                  <a16:creationId xmlns:a16="http://schemas.microsoft.com/office/drawing/2014/main" id="{4BA1568C-1B09-4085-BE0C-FC40DFB42308}"/>
                </a:ext>
              </a:extLst>
            </p:cNvPr>
            <p:cNvSpPr/>
            <p:nvPr/>
          </p:nvSpPr>
          <p:spPr>
            <a:xfrm>
              <a:off x="2643139" y="5808541"/>
              <a:ext cx="775230" cy="72263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GB" sz="1400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1949</a:t>
              </a:r>
              <a:endParaRPr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" name="Google Shape;90;p13">
              <a:extLst>
                <a:ext uri="{FF2B5EF4-FFF2-40B4-BE49-F238E27FC236}">
                  <a16:creationId xmlns:a16="http://schemas.microsoft.com/office/drawing/2014/main" id="{67EAC279-ACBC-4776-8038-596798E9BD47}"/>
                </a:ext>
              </a:extLst>
            </p:cNvPr>
            <p:cNvCxnSpPr>
              <a:cxnSpLocks/>
            </p:cNvCxnSpPr>
            <p:nvPr/>
          </p:nvCxnSpPr>
          <p:spPr>
            <a:xfrm>
              <a:off x="3030754" y="5506498"/>
              <a:ext cx="0" cy="29390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1" name="Google Shape;93;p13">
            <a:extLst>
              <a:ext uri="{FF2B5EF4-FFF2-40B4-BE49-F238E27FC236}">
                <a16:creationId xmlns:a16="http://schemas.microsoft.com/office/drawing/2014/main" id="{46C2E3C9-EA4C-4A3B-9392-4B2967EBC128}"/>
              </a:ext>
            </a:extLst>
          </p:cNvPr>
          <p:cNvSpPr txBox="1"/>
          <p:nvPr/>
        </p:nvSpPr>
        <p:spPr>
          <a:xfrm>
            <a:off x="3687855" y="5808541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of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Crisis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95;p13">
            <a:extLst>
              <a:ext uri="{FF2B5EF4-FFF2-40B4-BE49-F238E27FC236}">
                <a16:creationId xmlns:a16="http://schemas.microsoft.com/office/drawing/2014/main" id="{9DEC1ABC-B179-458D-9924-6ED55D5A20F9}"/>
              </a:ext>
            </a:extLst>
          </p:cNvPr>
          <p:cNvSpPr txBox="1"/>
          <p:nvPr/>
        </p:nvSpPr>
        <p:spPr>
          <a:xfrm>
            <a:off x="6353246" y="501300"/>
            <a:ext cx="5424225" cy="101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Potsdam the Allies agreed to divide Germany and its capital, Berlin, into four zones – American, British, French and Soviet.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idea was to treat Germany as a </a:t>
            </a:r>
            <a:r>
              <a:rPr lang="en-GB" sz="1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single economic unit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Differences quickly emerged over how to run the defeated country.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BFCD9F-13FD-47F8-8069-E1054A28F042}"/>
              </a:ext>
            </a:extLst>
          </p:cNvPr>
          <p:cNvCxnSpPr>
            <a:cxnSpLocks/>
            <a:stCxn id="9" idx="3"/>
            <a:endCxn id="62" idx="1"/>
          </p:cNvCxnSpPr>
          <p:nvPr/>
        </p:nvCxnSpPr>
        <p:spPr>
          <a:xfrm>
            <a:off x="5560155" y="1008986"/>
            <a:ext cx="793091" cy="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Google Shape;95;p13">
            <a:extLst>
              <a:ext uri="{FF2B5EF4-FFF2-40B4-BE49-F238E27FC236}">
                <a16:creationId xmlns:a16="http://schemas.microsoft.com/office/drawing/2014/main" id="{BA95E5E8-8A66-4909-8577-1D4FBB370C0D}"/>
              </a:ext>
            </a:extLst>
          </p:cNvPr>
          <p:cNvSpPr txBox="1"/>
          <p:nvPr/>
        </p:nvSpPr>
        <p:spPr>
          <a:xfrm>
            <a:off x="6353247" y="1700777"/>
            <a:ext cx="5424225" cy="6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January 1947 the British and American zones were merged together to create the ‘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Bizone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 – the French zone joined the following year.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25D6B56-E47D-4F76-9952-52DFD9723125}"/>
              </a:ext>
            </a:extLst>
          </p:cNvPr>
          <p:cNvCxnSpPr>
            <a:cxnSpLocks/>
            <a:stCxn id="10" idx="3"/>
            <a:endCxn id="68" idx="1"/>
          </p:cNvCxnSpPr>
          <p:nvPr/>
        </p:nvCxnSpPr>
        <p:spPr>
          <a:xfrm>
            <a:off x="5560155" y="2032341"/>
            <a:ext cx="793092" cy="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F1E014-AEAE-4949-93B0-67AE87449421}"/>
              </a:ext>
            </a:extLst>
          </p:cNvPr>
          <p:cNvCxnSpPr>
            <a:cxnSpLocks/>
            <a:stCxn id="11" idx="3"/>
            <a:endCxn id="78" idx="1"/>
          </p:cNvCxnSpPr>
          <p:nvPr/>
        </p:nvCxnSpPr>
        <p:spPr>
          <a:xfrm flipV="1">
            <a:off x="5560155" y="3125124"/>
            <a:ext cx="793090" cy="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Google Shape;95;p13">
            <a:extLst>
              <a:ext uri="{FF2B5EF4-FFF2-40B4-BE49-F238E27FC236}">
                <a16:creationId xmlns:a16="http://schemas.microsoft.com/office/drawing/2014/main" id="{11A59129-1180-4CE7-9400-BF87E017259F}"/>
              </a:ext>
            </a:extLst>
          </p:cNvPr>
          <p:cNvSpPr txBox="1"/>
          <p:nvPr/>
        </p:nvSpPr>
        <p:spPr>
          <a:xfrm>
            <a:off x="6353245" y="2712923"/>
            <a:ext cx="5424225" cy="8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June 1948 the western allies introduced a new currency – the Deutsche Mark – to its zones. The Soviets felt this went against the agreement to treat Germany as a </a:t>
            </a:r>
            <a:r>
              <a:rPr lang="en-GB" sz="1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single economic unit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7C1063-2340-4A01-A3C9-891CB771D40F}"/>
              </a:ext>
            </a:extLst>
          </p:cNvPr>
          <p:cNvCxnSpPr>
            <a:cxnSpLocks/>
            <a:stCxn id="21" idx="3"/>
            <a:endCxn id="83" idx="1"/>
          </p:cNvCxnSpPr>
          <p:nvPr/>
        </p:nvCxnSpPr>
        <p:spPr>
          <a:xfrm flipV="1">
            <a:off x="5560155" y="4134889"/>
            <a:ext cx="793092" cy="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Google Shape;95;p13">
            <a:extLst>
              <a:ext uri="{FF2B5EF4-FFF2-40B4-BE49-F238E27FC236}">
                <a16:creationId xmlns:a16="http://schemas.microsoft.com/office/drawing/2014/main" id="{3AD812D0-19BE-4C14-9250-E94FED520CA2}"/>
              </a:ext>
            </a:extLst>
          </p:cNvPr>
          <p:cNvSpPr txBox="1"/>
          <p:nvPr/>
        </p:nvSpPr>
        <p:spPr>
          <a:xfrm>
            <a:off x="6353247" y="3801381"/>
            <a:ext cx="5424225" cy="6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response the USSR introduced its own currency – the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Ostmark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to the Soviet Zone and cut off road, rail and canal traffic in an attempt to starve West Berlin.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8D4075-927B-45BF-944F-6CB37D1AE248}"/>
              </a:ext>
            </a:extLst>
          </p:cNvPr>
          <p:cNvCxnSpPr>
            <a:cxnSpLocks/>
            <a:stCxn id="38" idx="3"/>
            <a:endCxn id="87" idx="1"/>
          </p:cNvCxnSpPr>
          <p:nvPr/>
        </p:nvCxnSpPr>
        <p:spPr>
          <a:xfrm flipV="1">
            <a:off x="5560155" y="5151069"/>
            <a:ext cx="793092" cy="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95;p13">
            <a:extLst>
              <a:ext uri="{FF2B5EF4-FFF2-40B4-BE49-F238E27FC236}">
                <a16:creationId xmlns:a16="http://schemas.microsoft.com/office/drawing/2014/main" id="{310629A2-4784-40BC-B01E-D4593545E665}"/>
              </a:ext>
            </a:extLst>
          </p:cNvPr>
          <p:cNvSpPr txBox="1"/>
          <p:nvPr/>
        </p:nvSpPr>
        <p:spPr>
          <a:xfrm>
            <a:off x="6353247" y="4781769"/>
            <a:ext cx="5424225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Allies used the three air corridors to airlift supplies (4600 tons of supplies a day on average) to West Berlin over the following ten months. In May 1949 Stalin backed down.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377488B-D62B-4776-8ADE-B34F7201C10F}"/>
              </a:ext>
            </a:extLst>
          </p:cNvPr>
          <p:cNvCxnSpPr>
            <a:cxnSpLocks/>
            <a:stCxn id="61" idx="3"/>
            <a:endCxn id="89" idx="1"/>
          </p:cNvCxnSpPr>
          <p:nvPr/>
        </p:nvCxnSpPr>
        <p:spPr>
          <a:xfrm>
            <a:off x="5560155" y="6177841"/>
            <a:ext cx="793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95;p13">
            <a:extLst>
              <a:ext uri="{FF2B5EF4-FFF2-40B4-BE49-F238E27FC236}">
                <a16:creationId xmlns:a16="http://schemas.microsoft.com/office/drawing/2014/main" id="{1BE9F7A0-214C-4140-9D7C-67E64AC505AC}"/>
              </a:ext>
            </a:extLst>
          </p:cNvPr>
          <p:cNvSpPr txBox="1"/>
          <p:nvPr/>
        </p:nvSpPr>
        <p:spPr>
          <a:xfrm>
            <a:off x="6353247" y="5669221"/>
            <a:ext cx="5651751" cy="101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ctr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direct confrontation between the USA and USSR during Cold War</a:t>
            </a:r>
          </a:p>
          <a:p>
            <a:pPr marL="285750" indent="-285750" algn="ctr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Confirmed it was impossible to cooperate over Germany –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West Germany formed in late May 1949, East Germany formed in Oct</a:t>
            </a:r>
          </a:p>
          <a:p>
            <a:pPr marL="285750" indent="-285750" algn="ctr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Formation of NATO – US commitment to defence of western Europe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0" name="Picture 14" descr="https://static.thenounproject.com/png/2945192-200.png">
            <a:extLst>
              <a:ext uri="{FF2B5EF4-FFF2-40B4-BE49-F238E27FC236}">
                <a16:creationId xmlns:a16="http://schemas.microsoft.com/office/drawing/2014/main" id="{17C0BDD2-4510-474B-BE4A-1C482713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23" y="3888277"/>
            <a:ext cx="580119" cy="5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tatic.thenounproject.com/png/36885-200.png">
            <a:extLst>
              <a:ext uri="{FF2B5EF4-FFF2-40B4-BE49-F238E27FC236}">
                <a16:creationId xmlns:a16="http://schemas.microsoft.com/office/drawing/2014/main" id="{5F8F7A9C-6E7B-4498-9F9E-3B1F1653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2" y="4752984"/>
            <a:ext cx="883949" cy="8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tatic.thenounproject.com/png/618465-200.png">
            <a:extLst>
              <a:ext uri="{FF2B5EF4-FFF2-40B4-BE49-F238E27FC236}">
                <a16:creationId xmlns:a16="http://schemas.microsoft.com/office/drawing/2014/main" id="{48FBEB95-B652-404F-A563-38E80DE8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23" y="5875836"/>
            <a:ext cx="608323" cy="6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9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55727" y="58250"/>
            <a:ext cx="1533600" cy="33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Arms Race</a:t>
            </a:r>
            <a:endParaRPr sz="16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7002" y="430950"/>
            <a:ext cx="1872300" cy="5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Arsenal: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collection of military commitment and weapons.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Deployment: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Distribution of military forces within a given area.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H-bomb (hydrogen bomb)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explosive weapon of enormous destructive power.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Nuclear weapon: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Highly destructive explosive device that gets it power from nuclear reactions.</a:t>
            </a:r>
            <a:endParaRPr sz="14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u="sng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NASA (National Aeronautical and Space Administration): 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Agency in charge of U.S. science and technology related to airplanes or space.</a:t>
            </a: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b="1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388489" y="568286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1945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388489" y="1690375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1949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388439" y="2845021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1953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388489" y="4005310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1957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>
            <a:stCxn id="86" idx="4"/>
            <a:endCxn id="87" idx="0"/>
          </p:cNvCxnSpPr>
          <p:nvPr/>
        </p:nvCxnSpPr>
        <p:spPr>
          <a:xfrm>
            <a:off x="2820489" y="1432286"/>
            <a:ext cx="0" cy="258089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>
            <a:stCxn id="87" idx="4"/>
            <a:endCxn id="88" idx="0"/>
          </p:cNvCxnSpPr>
          <p:nvPr/>
        </p:nvCxnSpPr>
        <p:spPr>
          <a:xfrm flipH="1">
            <a:off x="2820439" y="2554375"/>
            <a:ext cx="50" cy="290646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>
            <a:stCxn id="88" idx="4"/>
            <a:endCxn id="89" idx="0"/>
          </p:cNvCxnSpPr>
          <p:nvPr/>
        </p:nvCxnSpPr>
        <p:spPr>
          <a:xfrm>
            <a:off x="2820439" y="3709021"/>
            <a:ext cx="50" cy="296289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3504975" y="615536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  tested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its first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Atomic Bomb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832017" y="2085231"/>
            <a:ext cx="157811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196601" y="381391"/>
            <a:ext cx="3341475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drop bombs on Japan to end war.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Soviets respond by tripling scientists’ pay.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504975" y="3027188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	Both develop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Hydrogen</a:t>
            </a:r>
            <a:endParaRPr sz="11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bomb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504975" y="4188370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launch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Sputnik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into space.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313" y="687790"/>
            <a:ext cx="547400" cy="5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504975" y="1837061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tested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its first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Atomic Bomb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928" y="3122525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700" y="1932677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839" y="4230896"/>
            <a:ext cx="591325" cy="591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3"/>
          <p:cNvCxnSpPr/>
          <p:nvPr/>
        </p:nvCxnSpPr>
        <p:spPr>
          <a:xfrm rot="10800000" flipH="1">
            <a:off x="5387405" y="552846"/>
            <a:ext cx="704700" cy="409500"/>
          </a:xfrm>
          <a:prstGeom prst="bentConnector3">
            <a:avLst>
              <a:gd name="adj1" fmla="val -203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3"/>
          <p:cNvCxnSpPr/>
          <p:nvPr/>
        </p:nvCxnSpPr>
        <p:spPr>
          <a:xfrm>
            <a:off x="5401350" y="962336"/>
            <a:ext cx="676800" cy="461700"/>
          </a:xfrm>
          <a:prstGeom prst="bentConnector3">
            <a:avLst>
              <a:gd name="adj1" fmla="val -34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3"/>
          <p:cNvSpPr txBox="1"/>
          <p:nvPr/>
        </p:nvSpPr>
        <p:spPr>
          <a:xfrm>
            <a:off x="6215851" y="1610841"/>
            <a:ext cx="3624227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Truman increases defence spending.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Truman orders building of Hydrogen bomb.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13"/>
          <p:cNvCxnSpPr/>
          <p:nvPr/>
        </p:nvCxnSpPr>
        <p:spPr>
          <a:xfrm>
            <a:off x="5393150" y="2147236"/>
            <a:ext cx="670500" cy="531600"/>
          </a:xfrm>
          <a:prstGeom prst="bentConnector3">
            <a:avLst>
              <a:gd name="adj1" fmla="val -301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3"/>
          <p:cNvCxnSpPr/>
          <p:nvPr/>
        </p:nvCxnSpPr>
        <p:spPr>
          <a:xfrm rot="10800000" flipH="1">
            <a:off x="5388975" y="1770461"/>
            <a:ext cx="698400" cy="388800"/>
          </a:xfrm>
          <a:prstGeom prst="bentConnector3">
            <a:avLst>
              <a:gd name="adj1" fmla="val -22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3"/>
          <p:cNvSpPr txBox="1"/>
          <p:nvPr/>
        </p:nvSpPr>
        <p:spPr>
          <a:xfrm>
            <a:off x="6287663" y="2866739"/>
            <a:ext cx="4777929" cy="101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test just months after US.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test biggest ever hydrogen bomb on 1st March 1954 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(equivalent 15m tons of TNT)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 rot="10800000" flipH="1">
            <a:off x="5377275" y="2946225"/>
            <a:ext cx="717600" cy="379200"/>
          </a:xfrm>
          <a:prstGeom prst="bentConnector3">
            <a:avLst>
              <a:gd name="adj1" fmla="val -8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3"/>
          <p:cNvCxnSpPr>
            <a:cxnSpLocks/>
          </p:cNvCxnSpPr>
          <p:nvPr/>
        </p:nvCxnSpPr>
        <p:spPr>
          <a:xfrm rot="10800000">
            <a:off x="5377275" y="3358780"/>
            <a:ext cx="717600" cy="468900"/>
          </a:xfrm>
          <a:prstGeom prst="bentConnector3">
            <a:avLst>
              <a:gd name="adj1" fmla="val 9888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3"/>
          <p:cNvSpPr txBox="1"/>
          <p:nvPr/>
        </p:nvSpPr>
        <p:spPr>
          <a:xfrm>
            <a:off x="6242099" y="3957158"/>
            <a:ext cx="4777919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Eisenhower founded NASA.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Expanded training for scientists and engineers.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responds by spending on missiles by 20%.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Placed missile bases in Western Europe.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3"/>
          <p:cNvCxnSpPr>
            <a:stCxn id="97" idx="3"/>
          </p:cNvCxnSpPr>
          <p:nvPr/>
        </p:nvCxnSpPr>
        <p:spPr>
          <a:xfrm rot="10800000" flipH="1">
            <a:off x="5377275" y="4078870"/>
            <a:ext cx="732000" cy="478800"/>
          </a:xfrm>
          <a:prstGeom prst="bentConnector3">
            <a:avLst>
              <a:gd name="adj1" fmla="val 43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3"/>
          <p:cNvCxnSpPr>
            <a:stCxn id="97" idx="3"/>
          </p:cNvCxnSpPr>
          <p:nvPr/>
        </p:nvCxnSpPr>
        <p:spPr>
          <a:xfrm>
            <a:off x="5377275" y="4557670"/>
            <a:ext cx="722400" cy="473700"/>
          </a:xfrm>
          <a:prstGeom prst="bentConnector3">
            <a:avLst>
              <a:gd name="adj1" fmla="val -21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3"/>
          <p:cNvCxnSpPr/>
          <p:nvPr/>
        </p:nvCxnSpPr>
        <p:spPr>
          <a:xfrm>
            <a:off x="5380475" y="4350270"/>
            <a:ext cx="723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5370900" y="4756720"/>
            <a:ext cx="723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5697" y="6192513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7848" y="619252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1726" y="6131526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45778" y="6146360"/>
            <a:ext cx="461700" cy="5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4173038" y="6202800"/>
            <a:ext cx="11889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Josef Stalin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1922-1953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5642700" y="6202800"/>
            <a:ext cx="14061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Harry S Truman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1945-1953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8986200" y="6174600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Nikita Khrushchev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1953-1964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7275975" y="6021975"/>
            <a:ext cx="1188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Dwight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Eisenhower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1953 - 1960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1777" y="-461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6590" y="-325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9;p13">
            <a:extLst>
              <a:ext uri="{FF2B5EF4-FFF2-40B4-BE49-F238E27FC236}">
                <a16:creationId xmlns:a16="http://schemas.microsoft.com/office/drawing/2014/main" id="{6C99F678-54E8-4500-AE01-B4600CB02B23}"/>
              </a:ext>
            </a:extLst>
          </p:cNvPr>
          <p:cNvSpPr/>
          <p:nvPr/>
        </p:nvSpPr>
        <p:spPr>
          <a:xfrm>
            <a:off x="2388489" y="5165599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1959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92;p13">
            <a:extLst>
              <a:ext uri="{FF2B5EF4-FFF2-40B4-BE49-F238E27FC236}">
                <a16:creationId xmlns:a16="http://schemas.microsoft.com/office/drawing/2014/main" id="{99FA297B-45B9-41BF-88C9-1A5A6D0765E3}"/>
              </a:ext>
            </a:extLst>
          </p:cNvPr>
          <p:cNvCxnSpPr>
            <a:endCxn id="46" idx="0"/>
          </p:cNvCxnSpPr>
          <p:nvPr/>
        </p:nvCxnSpPr>
        <p:spPr>
          <a:xfrm>
            <a:off x="2820439" y="4869310"/>
            <a:ext cx="50" cy="296289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97;p13">
            <a:extLst>
              <a:ext uri="{FF2B5EF4-FFF2-40B4-BE49-F238E27FC236}">
                <a16:creationId xmlns:a16="http://schemas.microsoft.com/office/drawing/2014/main" id="{B08C28EC-1600-4D52-AD46-D1EFCE846B18}"/>
              </a:ext>
            </a:extLst>
          </p:cNvPr>
          <p:cNvSpPr txBox="1"/>
          <p:nvPr/>
        </p:nvSpPr>
        <p:spPr>
          <a:xfrm>
            <a:off x="3504975" y="529384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sides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ICBMS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08;p13">
            <a:extLst>
              <a:ext uri="{FF2B5EF4-FFF2-40B4-BE49-F238E27FC236}">
                <a16:creationId xmlns:a16="http://schemas.microsoft.com/office/drawing/2014/main" id="{AFC9A252-8502-455F-B454-1F447052D0DC}"/>
              </a:ext>
            </a:extLst>
          </p:cNvPr>
          <p:cNvSpPr txBox="1"/>
          <p:nvPr/>
        </p:nvSpPr>
        <p:spPr>
          <a:xfrm>
            <a:off x="6213402" y="5458371"/>
            <a:ext cx="4777929" cy="3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sides will recognise the doctrine of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Mutually Assured Destruction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115;p13">
            <a:extLst>
              <a:ext uri="{FF2B5EF4-FFF2-40B4-BE49-F238E27FC236}">
                <a16:creationId xmlns:a16="http://schemas.microsoft.com/office/drawing/2014/main" id="{3D5DFA72-76E7-47BE-B504-16793FC10794}"/>
              </a:ext>
            </a:extLst>
          </p:cNvPr>
          <p:cNvCxnSpPr/>
          <p:nvPr/>
        </p:nvCxnSpPr>
        <p:spPr>
          <a:xfrm>
            <a:off x="5387405" y="5663149"/>
            <a:ext cx="723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https://static.thenounproject.com/png/1022512-200.png">
            <a:extLst>
              <a:ext uri="{FF2B5EF4-FFF2-40B4-BE49-F238E27FC236}">
                <a16:creationId xmlns:a16="http://schemas.microsoft.com/office/drawing/2014/main" id="{A2CC817A-E210-4401-B847-F2943DB7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87914" y="5364556"/>
            <a:ext cx="597186" cy="5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3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810441" y="210537"/>
            <a:ext cx="2957047" cy="372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Hungarian Uprising 1953-56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74244" y="549900"/>
            <a:ext cx="1872300" cy="5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De-Stalinisation: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Elimination of the influence of Stalin.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Warsaw Pact: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military treaty and association consisting of the USSR and its European satellite states.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Reform: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make changes for improvement in order to remove abuse and injustices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Secret police: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police force that operates in secrecy against people acting against the state.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u="sng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Liberal Ideas: 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belief in freedom and openness to change.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413114" y="800250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1953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413114" y="2246637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1955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413064" y="3576606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Feb - Oct 1956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413114" y="4906580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 1956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>
            <a:stCxn id="86" idx="4"/>
            <a:endCxn id="87" idx="0"/>
          </p:cNvCxnSpPr>
          <p:nvPr/>
        </p:nvCxnSpPr>
        <p:spPr>
          <a:xfrm>
            <a:off x="2845114" y="1664250"/>
            <a:ext cx="0" cy="5823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>
            <a:stCxn id="87" idx="4"/>
            <a:endCxn id="88" idx="0"/>
          </p:cNvCxnSpPr>
          <p:nvPr/>
        </p:nvCxnSpPr>
        <p:spPr>
          <a:xfrm>
            <a:off x="2845114" y="3110637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>
            <a:stCxn id="88" idx="4"/>
            <a:endCxn id="89" idx="0"/>
          </p:cNvCxnSpPr>
          <p:nvPr/>
        </p:nvCxnSpPr>
        <p:spPr>
          <a:xfrm>
            <a:off x="2845064" y="4440606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3489638" y="862945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Death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Josef Stalin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807279" y="2509365"/>
            <a:ext cx="1578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181265" y="565465"/>
            <a:ext cx="4980067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Rakosi’s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rule in Hungary characterised by economic failure and terror.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Moscow orders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Rakosi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be replaced by Nagy - a reformer.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444051" y="3639288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Nagy returns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reform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Hungary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444140" y="4960500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invasion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restores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480238" y="2261195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Nagy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replaced  by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Rakosi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 flipH="1">
            <a:off x="5372068" y="800255"/>
            <a:ext cx="704700" cy="409500"/>
          </a:xfrm>
          <a:prstGeom prst="bentConnector3">
            <a:avLst>
              <a:gd name="adj1" fmla="val -203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5386013" y="1209745"/>
            <a:ext cx="676800" cy="461700"/>
          </a:xfrm>
          <a:prstGeom prst="bentConnector3">
            <a:avLst>
              <a:gd name="adj1" fmla="val -34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3"/>
          <p:cNvSpPr txBox="1"/>
          <p:nvPr/>
        </p:nvSpPr>
        <p:spPr>
          <a:xfrm>
            <a:off x="6191114" y="2034975"/>
            <a:ext cx="4847671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unhappy with liberal policies of Nagy. Replaced by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Rakosi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Increasing tensions with West leads to formation of the Warsaw pact.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5368413" y="2571370"/>
            <a:ext cx="670500" cy="531600"/>
          </a:xfrm>
          <a:prstGeom prst="bentConnector3">
            <a:avLst>
              <a:gd name="adj1" fmla="val -301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3"/>
          <p:cNvCxnSpPr/>
          <p:nvPr/>
        </p:nvCxnSpPr>
        <p:spPr>
          <a:xfrm rot="10800000" flipH="1">
            <a:off x="5364238" y="2194595"/>
            <a:ext cx="698400" cy="388800"/>
          </a:xfrm>
          <a:prstGeom prst="bentConnector3">
            <a:avLst>
              <a:gd name="adj1" fmla="val -22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3"/>
          <p:cNvSpPr txBox="1"/>
          <p:nvPr/>
        </p:nvSpPr>
        <p:spPr>
          <a:xfrm>
            <a:off x="6181264" y="3325738"/>
            <a:ext cx="4980063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Khrushchev secret speech.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Rakosi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forced from power by Moscow.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Nagy proposes reforms to economy, freedom of press, freedom of speech and 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withdrawal from Warsaw pact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anti-communist protests.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10800000" flipH="1">
            <a:off x="5316351" y="3558325"/>
            <a:ext cx="717600" cy="379200"/>
          </a:xfrm>
          <a:prstGeom prst="bentConnector3">
            <a:avLst>
              <a:gd name="adj1" fmla="val -8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>
            <a:endCxn id="96" idx="3"/>
          </p:cNvCxnSpPr>
          <p:nvPr/>
        </p:nvCxnSpPr>
        <p:spPr>
          <a:xfrm rot="10800000">
            <a:off x="5316351" y="4008588"/>
            <a:ext cx="717600" cy="468900"/>
          </a:xfrm>
          <a:prstGeom prst="bentConnector3">
            <a:avLst>
              <a:gd name="adj1" fmla="val 9888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3"/>
          <p:cNvSpPr txBox="1"/>
          <p:nvPr/>
        </p:nvSpPr>
        <p:spPr>
          <a:xfrm>
            <a:off x="6181264" y="4729288"/>
            <a:ext cx="4857507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Khrushchev orders 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Soviet invasion 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retake control of Hungary.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appoint Kadar to replace Nagy. 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Nagy captured and later hung.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3"/>
          <p:cNvCxnSpPr>
            <a:stCxn id="97" idx="3"/>
          </p:cNvCxnSpPr>
          <p:nvPr/>
        </p:nvCxnSpPr>
        <p:spPr>
          <a:xfrm rot="10800000" flipH="1">
            <a:off x="5316440" y="4851000"/>
            <a:ext cx="732000" cy="478800"/>
          </a:xfrm>
          <a:prstGeom prst="bentConnector3">
            <a:avLst>
              <a:gd name="adj1" fmla="val 43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>
            <a:stCxn id="97" idx="3"/>
          </p:cNvCxnSpPr>
          <p:nvPr/>
        </p:nvCxnSpPr>
        <p:spPr>
          <a:xfrm>
            <a:off x="5316440" y="5329800"/>
            <a:ext cx="722400" cy="473700"/>
          </a:xfrm>
          <a:prstGeom prst="bentConnector3">
            <a:avLst>
              <a:gd name="adj1" fmla="val -21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726" y="6131526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5778" y="6165185"/>
            <a:ext cx="461700" cy="5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4173038" y="6202800"/>
            <a:ext cx="11889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Josef Stalin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1922-1953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7300850" y="6207200"/>
            <a:ext cx="1443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Imre Nagy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1953-55, 56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8986200" y="6174600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Nikita Khrushchev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1953-1964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5600700" y="6202800"/>
            <a:ext cx="1317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Matyas Rakosi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1947-53, 55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019" y="7285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832" y="115700"/>
            <a:ext cx="461700" cy="46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5310065" y="3850438"/>
            <a:ext cx="723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5310065" y="4159625"/>
            <a:ext cx="723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0" name="Google Shape;12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7579" y="6207190"/>
            <a:ext cx="591325" cy="46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9003" y="6140566"/>
            <a:ext cx="461700" cy="5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2975" y="95855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91016" y="2324764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91016" y="3705751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91004" y="5003026"/>
            <a:ext cx="591325" cy="5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88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872580" y="242776"/>
            <a:ext cx="2388524" cy="3790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Berlin Crisis, 1958-63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46151" y="860575"/>
            <a:ext cx="1872300" cy="5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Ultimatum: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final demand attached to a threat.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Migrate: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move from one place to another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Brain Drain: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departure of highly skilled people from a country.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Espionage: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act of organized spying, usually with the goal of uncovering sensitive military or political information.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u="sng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Summit: 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meeting between people who are interested in the same subject.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614075" y="952788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1958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614075" y="2399175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1960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614025" y="3729144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1961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614075" y="5059118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1963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>
            <a:stCxn id="86" idx="4"/>
            <a:endCxn id="87" idx="0"/>
          </p:cNvCxnSpPr>
          <p:nvPr/>
        </p:nvCxnSpPr>
        <p:spPr>
          <a:xfrm>
            <a:off x="3046075" y="1816788"/>
            <a:ext cx="0" cy="5823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>
            <a:stCxn id="87" idx="4"/>
            <a:endCxn id="88" idx="0"/>
          </p:cNvCxnSpPr>
          <p:nvPr/>
        </p:nvCxnSpPr>
        <p:spPr>
          <a:xfrm>
            <a:off x="3046075" y="3263175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>
            <a:stCxn id="88" idx="4"/>
            <a:endCxn id="89" idx="0"/>
          </p:cNvCxnSpPr>
          <p:nvPr/>
        </p:nvCxnSpPr>
        <p:spPr>
          <a:xfrm>
            <a:off x="3046025" y="4593144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3794498" y="1030813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Berlin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Ultimatum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issued.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112139" y="2677233"/>
            <a:ext cx="1578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428974" y="423968"/>
            <a:ext cx="4155241" cy="16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Refugee problem escalated to 20,000 a month leaving East Berlin for the West.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Khrushchev demands Western allies leave Berlin within 6 months.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1959 Khrushchev visit to USA.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748911" y="3807156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Construction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Berlin Wall.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749000" y="5128368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Kennedy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Berlin.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785098" y="2429063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Paris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Summit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collapses.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 flipH="1">
            <a:off x="5681678" y="824173"/>
            <a:ext cx="704700" cy="409500"/>
          </a:xfrm>
          <a:prstGeom prst="bentConnector3">
            <a:avLst>
              <a:gd name="adj1" fmla="val -203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5690873" y="1654188"/>
            <a:ext cx="676800" cy="461700"/>
          </a:xfrm>
          <a:prstGeom prst="bentConnector3">
            <a:avLst>
              <a:gd name="adj1" fmla="val -34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3"/>
          <p:cNvSpPr txBox="1"/>
          <p:nvPr/>
        </p:nvSpPr>
        <p:spPr>
          <a:xfrm>
            <a:off x="6473429" y="2222542"/>
            <a:ext cx="4407571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shoot down U2 spy plane and capture pilot.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Paris summit cancelled after US refuses to apologise.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5673273" y="2739238"/>
            <a:ext cx="670500" cy="531600"/>
          </a:xfrm>
          <a:prstGeom prst="bentConnector3">
            <a:avLst>
              <a:gd name="adj1" fmla="val -301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3"/>
          <p:cNvCxnSpPr/>
          <p:nvPr/>
        </p:nvCxnSpPr>
        <p:spPr>
          <a:xfrm rot="10800000" flipH="1">
            <a:off x="5669098" y="2362463"/>
            <a:ext cx="698400" cy="388800"/>
          </a:xfrm>
          <a:prstGeom prst="bentConnector3">
            <a:avLst>
              <a:gd name="adj1" fmla="val -22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3"/>
          <p:cNvSpPr txBox="1"/>
          <p:nvPr/>
        </p:nvSpPr>
        <p:spPr>
          <a:xfrm>
            <a:off x="6486124" y="3493606"/>
            <a:ext cx="4694061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Ultimatum repeated at Vienna summit.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JFK refuses. Both sides increase arms spending.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Construction of Wall begins in August.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10800000" flipH="1">
            <a:off x="5621211" y="3726193"/>
            <a:ext cx="717600" cy="379200"/>
          </a:xfrm>
          <a:prstGeom prst="bentConnector3">
            <a:avLst>
              <a:gd name="adj1" fmla="val -8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>
            <a:endCxn id="96" idx="3"/>
          </p:cNvCxnSpPr>
          <p:nvPr/>
        </p:nvCxnSpPr>
        <p:spPr>
          <a:xfrm rot="10800000">
            <a:off x="5621211" y="4176456"/>
            <a:ext cx="717600" cy="468900"/>
          </a:xfrm>
          <a:prstGeom prst="bentConnector3">
            <a:avLst>
              <a:gd name="adj1" fmla="val 9888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3"/>
          <p:cNvSpPr txBox="1"/>
          <p:nvPr/>
        </p:nvSpPr>
        <p:spPr>
          <a:xfrm>
            <a:off x="6486124" y="4897156"/>
            <a:ext cx="4694061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Khrushchev claims wall is to protect East Berliners.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Kennedy makes speech to 200,000 in West Berlin ‘Ich bin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Berliner.’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3"/>
          <p:cNvCxnSpPr>
            <a:stCxn id="97" idx="3"/>
          </p:cNvCxnSpPr>
          <p:nvPr/>
        </p:nvCxnSpPr>
        <p:spPr>
          <a:xfrm rot="10800000" flipH="1">
            <a:off x="5621300" y="5018868"/>
            <a:ext cx="732000" cy="478800"/>
          </a:xfrm>
          <a:prstGeom prst="bentConnector3">
            <a:avLst>
              <a:gd name="adj1" fmla="val 43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>
            <a:stCxn id="97" idx="3"/>
          </p:cNvCxnSpPr>
          <p:nvPr/>
        </p:nvCxnSpPr>
        <p:spPr>
          <a:xfrm>
            <a:off x="5621300" y="5497668"/>
            <a:ext cx="722400" cy="473700"/>
          </a:xfrm>
          <a:prstGeom prst="bentConnector3">
            <a:avLst>
              <a:gd name="adj1" fmla="val -21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911" y="6235271"/>
            <a:ext cx="461700" cy="5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4210608" y="6262661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Nikita Khrushchev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1953-1964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26" y="138427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739" y="181277"/>
            <a:ext cx="461700" cy="46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5614925" y="4178031"/>
            <a:ext cx="723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5" name="Google Shape;11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5551" y="1131794"/>
            <a:ext cx="591325" cy="591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3"/>
          <p:cNvCxnSpPr/>
          <p:nvPr/>
        </p:nvCxnSpPr>
        <p:spPr>
          <a:xfrm>
            <a:off x="5667348" y="1474113"/>
            <a:ext cx="7152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7" name="Google Shape;11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5639" y="2525857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6188" y="3823931"/>
            <a:ext cx="690700" cy="6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41726" y="5201994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23632" y="6228361"/>
            <a:ext cx="547400" cy="5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/>
          <p:nvPr/>
        </p:nvSpPr>
        <p:spPr>
          <a:xfrm>
            <a:off x="8071033" y="6262661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F Kennedy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1960-1963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3421" y="6201486"/>
            <a:ext cx="547400" cy="5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/>
          <p:nvPr/>
        </p:nvSpPr>
        <p:spPr>
          <a:xfrm>
            <a:off x="6085321" y="6262661"/>
            <a:ext cx="1644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Dwight Eisenhower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1953-1960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816586" y="320458"/>
            <a:ext cx="3847126" cy="3246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Cuban Revolution and Bay of Pigs, 1959-61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60418" y="826213"/>
            <a:ext cx="1935300" cy="581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GB" sz="1400" b="1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Brigada</a:t>
            </a: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2506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1500 Cuban exiles trained by the CIA to invade Cuba.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Bay of Pigs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inlet on the southern coast of Cuba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CIA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Central Intelligence Agency – the US agency responsible for </a:t>
            </a:r>
            <a:r>
              <a:rPr lang="en-GB" sz="1400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intelliegence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-gathering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Sphere of influence </a:t>
            </a: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region over which one country largely has control or influence</a:t>
            </a:r>
          </a:p>
          <a:p>
            <a:pPr>
              <a:buClr>
                <a:srgbClr val="000000"/>
              </a:buClr>
            </a:pPr>
            <a:endParaRPr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530405" y="826214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1959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530405" y="2272601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1959-60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530355" y="3602570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1961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530405" y="5036241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1961-62</a:t>
            </a:r>
            <a:endParaRPr sz="16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>
            <a:stCxn id="86" idx="4"/>
            <a:endCxn id="87" idx="0"/>
          </p:cNvCxnSpPr>
          <p:nvPr/>
        </p:nvCxnSpPr>
        <p:spPr>
          <a:xfrm>
            <a:off x="2962405" y="1690214"/>
            <a:ext cx="0" cy="5823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>
            <a:stCxn id="87" idx="4"/>
            <a:endCxn id="88" idx="0"/>
          </p:cNvCxnSpPr>
          <p:nvPr/>
        </p:nvCxnSpPr>
        <p:spPr>
          <a:xfrm>
            <a:off x="2962405" y="3136601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>
            <a:stCxn id="88" idx="4"/>
            <a:endCxn id="89" idx="0"/>
          </p:cNvCxnSpPr>
          <p:nvPr/>
        </p:nvCxnSpPr>
        <p:spPr>
          <a:xfrm>
            <a:off x="2962355" y="4466570"/>
            <a:ext cx="50" cy="569671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3606929" y="88890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Cuban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Revolution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924570" y="2535329"/>
            <a:ext cx="1578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298555" y="320458"/>
            <a:ext cx="4900487" cy="165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Batista overthrown by Fidel Castro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 banned the import of Cuban sugar in response to Castro’s nationalisation of American companies in Cuba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561342" y="3665252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Bay of Pigs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Invasion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561431" y="5090161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Military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build-up </a:t>
            </a: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Cuba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597529" y="228715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Castro turns to the USSR for help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 flipH="1">
            <a:off x="5494109" y="767112"/>
            <a:ext cx="704700" cy="409500"/>
          </a:xfrm>
          <a:prstGeom prst="bentConnector3">
            <a:avLst>
              <a:gd name="adj1" fmla="val -203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5503304" y="1399160"/>
            <a:ext cx="676800" cy="461700"/>
          </a:xfrm>
          <a:prstGeom prst="bentConnector3">
            <a:avLst>
              <a:gd name="adj1" fmla="val -34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3"/>
          <p:cNvSpPr txBox="1"/>
          <p:nvPr/>
        </p:nvSpPr>
        <p:spPr>
          <a:xfrm>
            <a:off x="6298555" y="2149687"/>
            <a:ext cx="4900481" cy="120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Khrushchev, delighted to have an ally close to the USA, offered to buy the Cuban sugar.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Khrushchev also promised to send military assistance 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5485704" y="2597334"/>
            <a:ext cx="670500" cy="531600"/>
          </a:xfrm>
          <a:prstGeom prst="bentConnector3">
            <a:avLst>
              <a:gd name="adj1" fmla="val -301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3"/>
          <p:cNvCxnSpPr/>
          <p:nvPr/>
        </p:nvCxnSpPr>
        <p:spPr>
          <a:xfrm rot="10800000" flipH="1">
            <a:off x="5481529" y="2220559"/>
            <a:ext cx="698400" cy="388800"/>
          </a:xfrm>
          <a:prstGeom prst="bentConnector3">
            <a:avLst>
              <a:gd name="adj1" fmla="val -22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3"/>
          <p:cNvSpPr txBox="1"/>
          <p:nvPr/>
        </p:nvSpPr>
        <p:spPr>
          <a:xfrm>
            <a:off x="6298555" y="3446077"/>
            <a:ext cx="5019091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1500 CIA-trained Cuban exiles (La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Brigada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2506) landed at the Bay of Pigs with the aim of toppling Castro.</a:t>
            </a:r>
          </a:p>
          <a:p>
            <a:pPr>
              <a:buClr>
                <a:srgbClr val="000000"/>
              </a:buClr>
            </a:pPr>
            <a:b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20,000 men from Castro’s army fought back and defeated La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Brigada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10800000" flipH="1">
            <a:off x="5433642" y="3584289"/>
            <a:ext cx="717600" cy="379200"/>
          </a:xfrm>
          <a:prstGeom prst="bentConnector3">
            <a:avLst>
              <a:gd name="adj1" fmla="val -8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>
            <a:endCxn id="96" idx="3"/>
          </p:cNvCxnSpPr>
          <p:nvPr/>
        </p:nvCxnSpPr>
        <p:spPr>
          <a:xfrm rot="10800000">
            <a:off x="5433642" y="4034552"/>
            <a:ext cx="717600" cy="468900"/>
          </a:xfrm>
          <a:prstGeom prst="bentConnector3">
            <a:avLst>
              <a:gd name="adj1" fmla="val 9888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3"/>
          <p:cNvSpPr txBox="1"/>
          <p:nvPr/>
        </p:nvSpPr>
        <p:spPr>
          <a:xfrm>
            <a:off x="6298555" y="4901858"/>
            <a:ext cx="5305835" cy="113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Castro declared his conversion to communism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Soviet technicians began to install ballistic missiles</a:t>
            </a: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U2 spy plane photographed Soviet missiles on the island of Cuba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3"/>
          <p:cNvCxnSpPr>
            <a:stCxn id="97" idx="3"/>
          </p:cNvCxnSpPr>
          <p:nvPr/>
        </p:nvCxnSpPr>
        <p:spPr>
          <a:xfrm rot="10800000" flipH="1">
            <a:off x="5433731" y="4980661"/>
            <a:ext cx="732000" cy="478800"/>
          </a:xfrm>
          <a:prstGeom prst="bentConnector3">
            <a:avLst>
              <a:gd name="adj1" fmla="val 43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5481306" y="5522537"/>
            <a:ext cx="722400" cy="473700"/>
          </a:xfrm>
          <a:prstGeom prst="bentConnector3">
            <a:avLst>
              <a:gd name="adj1" fmla="val -799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053" y="6136985"/>
            <a:ext cx="461700" cy="5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5172750" y="6164375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Nikita Khrushchev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1953-1964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3" y="170025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006" y="21287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5774" y="6130075"/>
            <a:ext cx="547400" cy="5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9033175" y="6164375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F Kennedy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1960-1963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7145813" y="6164375"/>
            <a:ext cx="1644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Fidel Castro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1959-2008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427" y="6143625"/>
            <a:ext cx="547400" cy="54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3"/>
          <p:cNvCxnSpPr/>
          <p:nvPr/>
        </p:nvCxnSpPr>
        <p:spPr>
          <a:xfrm>
            <a:off x="5429581" y="5460536"/>
            <a:ext cx="72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https://static.thenounproject.com/png/983939-200.png">
            <a:extLst>
              <a:ext uri="{FF2B5EF4-FFF2-40B4-BE49-F238E27FC236}">
                <a16:creationId xmlns:a16="http://schemas.microsoft.com/office/drawing/2014/main" id="{461FB5BE-88B6-47DA-A364-4744C46B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91" y="939138"/>
            <a:ext cx="615870" cy="6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henounproject.com/png/44131-200.png">
            <a:extLst>
              <a:ext uri="{FF2B5EF4-FFF2-40B4-BE49-F238E27FC236}">
                <a16:creationId xmlns:a16="http://schemas.microsoft.com/office/drawing/2014/main" id="{C9B5F588-2C0B-4971-8F32-E2B57E10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4" y="2405340"/>
            <a:ext cx="550920" cy="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henounproject.com/png/464776-200.png">
            <a:extLst>
              <a:ext uri="{FF2B5EF4-FFF2-40B4-BE49-F238E27FC236}">
                <a16:creationId xmlns:a16="http://schemas.microsoft.com/office/drawing/2014/main" id="{AD04D997-4D36-47F4-B813-F1D4CE9F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57" y="3653907"/>
            <a:ext cx="749945" cy="7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695885-200.png">
            <a:extLst>
              <a:ext uri="{FF2B5EF4-FFF2-40B4-BE49-F238E27FC236}">
                <a16:creationId xmlns:a16="http://schemas.microsoft.com/office/drawing/2014/main" id="{BF4EEBC6-9A6E-4D73-AAB2-F8558F51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12" y="5177272"/>
            <a:ext cx="580565" cy="5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912651" y="282064"/>
            <a:ext cx="3342000" cy="33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Cuban Missile Crisis, October 1962</a:t>
            </a:r>
            <a:endParaRPr sz="16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60418" y="647075"/>
            <a:ext cx="1935300" cy="5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Quarantine: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 navy ships to prevent Soviet ships carrying military equipment to Cuba.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Brinkmanship: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push a situation to the point of disaster without quite going over the edge.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ICBM: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nuclear missile capable of being fired from one continent to another.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IRBM: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nuclear missile capable of reaching Los Angeles from Cuba.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u="sng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ExCom: 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group of 12 expert advisers created by JFK and led by his brother Robert.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530405" y="826214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16th - 21st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530405" y="2272601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22nd - 24th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530355" y="3602570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26th - 27th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530405" y="4932544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28th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>
            <a:stCxn id="86" idx="4"/>
            <a:endCxn id="87" idx="0"/>
          </p:cNvCxnSpPr>
          <p:nvPr/>
        </p:nvCxnSpPr>
        <p:spPr>
          <a:xfrm>
            <a:off x="2962405" y="1690214"/>
            <a:ext cx="0" cy="5823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>
            <a:stCxn id="87" idx="4"/>
            <a:endCxn id="88" idx="0"/>
          </p:cNvCxnSpPr>
          <p:nvPr/>
        </p:nvCxnSpPr>
        <p:spPr>
          <a:xfrm>
            <a:off x="2962405" y="3136601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>
            <a:stCxn id="88" idx="4"/>
            <a:endCxn id="89" idx="0"/>
          </p:cNvCxnSpPr>
          <p:nvPr/>
        </p:nvCxnSpPr>
        <p:spPr>
          <a:xfrm>
            <a:off x="2962355" y="4466570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3606929" y="88890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Missiles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 on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Cuba.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924570" y="2535329"/>
            <a:ext cx="1578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298555" y="282064"/>
            <a:ext cx="4900487" cy="16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spy plane photographs reveal Soviet IRBM missiles on Cuba.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JFK convenes ExCom to discuss response options including invasion and airstrikes.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561342" y="3665252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Khrushchev’s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letters..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561431" y="4986464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Deal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597529" y="2287159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Naval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blockade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Cuba.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 flipH="1">
            <a:off x="5494109" y="682269"/>
            <a:ext cx="704700" cy="409500"/>
          </a:xfrm>
          <a:prstGeom prst="bentConnector3">
            <a:avLst>
              <a:gd name="adj1" fmla="val -203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5503304" y="1512284"/>
            <a:ext cx="676800" cy="461700"/>
          </a:xfrm>
          <a:prstGeom prst="bentConnector3">
            <a:avLst>
              <a:gd name="adj1" fmla="val -34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3"/>
          <p:cNvSpPr txBox="1"/>
          <p:nvPr/>
        </p:nvSpPr>
        <p:spPr>
          <a:xfrm>
            <a:off x="6298555" y="2149687"/>
            <a:ext cx="4900481" cy="120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JFK announces quarantine of Cuba on television and demands NK remove the missiles.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armed forces placed on high alert. ICBM response prepared.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5485704" y="2597334"/>
            <a:ext cx="670500" cy="531600"/>
          </a:xfrm>
          <a:prstGeom prst="bentConnector3">
            <a:avLst>
              <a:gd name="adj1" fmla="val -301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3"/>
          <p:cNvCxnSpPr/>
          <p:nvPr/>
        </p:nvCxnSpPr>
        <p:spPr>
          <a:xfrm rot="10800000" flipH="1">
            <a:off x="5481529" y="2220559"/>
            <a:ext cx="698400" cy="388800"/>
          </a:xfrm>
          <a:prstGeom prst="bentConnector3">
            <a:avLst>
              <a:gd name="adj1" fmla="val -22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3"/>
          <p:cNvSpPr txBox="1"/>
          <p:nvPr/>
        </p:nvSpPr>
        <p:spPr>
          <a:xfrm>
            <a:off x="6298555" y="3446077"/>
            <a:ext cx="5019091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NK sends letter offering to remove missiles in return for promise not to invade Cuba.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letter adds condition that USA must remove missiles from Turkey.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10800000" flipH="1">
            <a:off x="5433642" y="3584289"/>
            <a:ext cx="717600" cy="379200"/>
          </a:xfrm>
          <a:prstGeom prst="bentConnector3">
            <a:avLst>
              <a:gd name="adj1" fmla="val -8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>
            <a:endCxn id="96" idx="3"/>
          </p:cNvCxnSpPr>
          <p:nvPr/>
        </p:nvCxnSpPr>
        <p:spPr>
          <a:xfrm rot="10800000">
            <a:off x="5433642" y="4034552"/>
            <a:ext cx="717600" cy="468900"/>
          </a:xfrm>
          <a:prstGeom prst="bentConnector3">
            <a:avLst>
              <a:gd name="adj1" fmla="val 9888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3"/>
          <p:cNvSpPr txBox="1"/>
          <p:nvPr/>
        </p:nvSpPr>
        <p:spPr>
          <a:xfrm>
            <a:off x="6298555" y="4699552"/>
            <a:ext cx="5305835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spy plane shot down over Cuba.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JFK accepts second letter and ignores first. Warns invasion if refused.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NK accepts offer. JFK agrees to remove aging Turkish missiles in future.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3"/>
          <p:cNvCxnSpPr>
            <a:stCxn id="97" idx="3"/>
          </p:cNvCxnSpPr>
          <p:nvPr/>
        </p:nvCxnSpPr>
        <p:spPr>
          <a:xfrm rot="10800000" flipH="1">
            <a:off x="5433731" y="4876964"/>
            <a:ext cx="732000" cy="478800"/>
          </a:xfrm>
          <a:prstGeom prst="bentConnector3">
            <a:avLst>
              <a:gd name="adj1" fmla="val 43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5481306" y="5456548"/>
            <a:ext cx="722400" cy="473700"/>
          </a:xfrm>
          <a:prstGeom prst="bentConnector3">
            <a:avLst>
              <a:gd name="adj1" fmla="val -799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053" y="6136985"/>
            <a:ext cx="461700" cy="5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5172750" y="6164375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Nikita Khrushchev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1953-1964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3" y="170025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006" y="21287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7970" y="962540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85774" y="6130075"/>
            <a:ext cx="547400" cy="5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9033175" y="6164375"/>
            <a:ext cx="1533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F Kennedy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1960-1963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7145813" y="6164375"/>
            <a:ext cx="16446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Fidel Castro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1959-2008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2906" y="2386464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2906" y="383058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77957" y="5029690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98427" y="6143625"/>
            <a:ext cx="547400" cy="54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3"/>
          <p:cNvCxnSpPr/>
          <p:nvPr/>
        </p:nvCxnSpPr>
        <p:spPr>
          <a:xfrm>
            <a:off x="5429581" y="5356839"/>
            <a:ext cx="72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1314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957382" y="134350"/>
            <a:ext cx="3766761" cy="3224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Czechoslovakia &amp; The Prague Spring, 1968 1953-56</a:t>
            </a:r>
            <a:endParaRPr sz="16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11126" y="499587"/>
            <a:ext cx="1872300" cy="5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De-Stalinisation: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Elimination of the influence of Stalin.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Prague Spring: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short time in 1968 when the Communist government allowed people to have more freedom than before.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Reform: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make changes for improvement in order to remove abuse and injustices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Secret police: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police force that operates in secrecy against people acting against the state.</a:t>
            </a: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u="sng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Brezhnev Doctrine: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policy which stated the USSR had the right to intervene in places where communism was threatened.</a:t>
            </a:r>
            <a:endParaRPr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425089" y="870292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1967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425089" y="2316679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Jan- Aug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1968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425039" y="3646648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Aug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1968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425089" y="4976622"/>
            <a:ext cx="864000" cy="864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1600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 1968</a:t>
            </a:r>
            <a:endParaRPr sz="1600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3"/>
          <p:cNvCxnSpPr>
            <a:stCxn id="86" idx="4"/>
            <a:endCxn id="87" idx="0"/>
          </p:cNvCxnSpPr>
          <p:nvPr/>
        </p:nvCxnSpPr>
        <p:spPr>
          <a:xfrm>
            <a:off x="2857089" y="1734292"/>
            <a:ext cx="0" cy="5823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3"/>
          <p:cNvCxnSpPr>
            <a:stCxn id="87" idx="4"/>
            <a:endCxn id="88" idx="0"/>
          </p:cNvCxnSpPr>
          <p:nvPr/>
        </p:nvCxnSpPr>
        <p:spPr>
          <a:xfrm>
            <a:off x="2857089" y="3180679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3"/>
          <p:cNvCxnSpPr>
            <a:stCxn id="88" idx="4"/>
            <a:endCxn id="89" idx="0"/>
          </p:cNvCxnSpPr>
          <p:nvPr/>
        </p:nvCxnSpPr>
        <p:spPr>
          <a:xfrm>
            <a:off x="2857039" y="4510648"/>
            <a:ext cx="0" cy="46590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3663039" y="790863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Rejection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Novotny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980680" y="2437283"/>
            <a:ext cx="1578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6364516" y="590643"/>
            <a:ext cx="4096371" cy="111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Stalinist ruler Novotny refused to reform and oversaw economic decline.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Dubcek and other reformers appealed to Brezhnev to act.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617452" y="3567206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Soviet invasion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restores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617441" y="5037218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Brezhnev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Doctrine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Established.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653639" y="2189113"/>
            <a:ext cx="1872300" cy="73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Dubcek’s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Prague 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Spring.</a:t>
            </a: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 flipH="1">
            <a:off x="5545469" y="728173"/>
            <a:ext cx="704700" cy="409500"/>
          </a:xfrm>
          <a:prstGeom prst="bentConnector3">
            <a:avLst>
              <a:gd name="adj1" fmla="val -203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5559414" y="1137663"/>
            <a:ext cx="676800" cy="461700"/>
          </a:xfrm>
          <a:prstGeom prst="bentConnector3">
            <a:avLst>
              <a:gd name="adj1" fmla="val -347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3"/>
          <p:cNvSpPr txBox="1"/>
          <p:nvPr/>
        </p:nvSpPr>
        <p:spPr>
          <a:xfrm>
            <a:off x="6354665" y="1934240"/>
            <a:ext cx="4345126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Dubcek replaced Novotny and introduces ‘socialism with a human face.’ 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Reforms to freedom of speech, democracy, secret police, trade unions and travel restrictions (lasted 4 months)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5541814" y="2499288"/>
            <a:ext cx="670500" cy="531600"/>
          </a:xfrm>
          <a:prstGeom prst="bentConnector3">
            <a:avLst>
              <a:gd name="adj1" fmla="val -301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3"/>
          <p:cNvCxnSpPr/>
          <p:nvPr/>
        </p:nvCxnSpPr>
        <p:spPr>
          <a:xfrm rot="10800000" flipH="1">
            <a:off x="5537639" y="2122513"/>
            <a:ext cx="698400" cy="388800"/>
          </a:xfrm>
          <a:prstGeom prst="bentConnector3">
            <a:avLst>
              <a:gd name="adj1" fmla="val -22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3"/>
          <p:cNvSpPr txBox="1"/>
          <p:nvPr/>
        </p:nvSpPr>
        <p:spPr>
          <a:xfrm>
            <a:off x="6354665" y="3253655"/>
            <a:ext cx="5599206" cy="145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Closer relations with West Germany and anti-communist protests concerned USSR.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Fellow bloc leaders feared possible 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withdrawal from Warsaw pact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Warsaw Pact agrees to 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Soviet-led invasion, 20</a:t>
            </a:r>
            <a:r>
              <a:rPr lang="en-GB" sz="1400" kern="0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August 1968, 500,000 troops – some opposition – blocking roads and attacking tanks. Dubcek arrested and sent to Moscow.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10800000" flipH="1">
            <a:off x="5489752" y="3486243"/>
            <a:ext cx="717600" cy="379200"/>
          </a:xfrm>
          <a:prstGeom prst="bentConnector3">
            <a:avLst>
              <a:gd name="adj1" fmla="val -8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3"/>
          <p:cNvCxnSpPr>
            <a:endCxn id="96" idx="3"/>
          </p:cNvCxnSpPr>
          <p:nvPr/>
        </p:nvCxnSpPr>
        <p:spPr>
          <a:xfrm rot="10800000">
            <a:off x="5489752" y="3936506"/>
            <a:ext cx="717600" cy="468900"/>
          </a:xfrm>
          <a:prstGeom prst="bentConnector3">
            <a:avLst>
              <a:gd name="adj1" fmla="val 9888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3"/>
          <p:cNvSpPr txBox="1"/>
          <p:nvPr/>
        </p:nvSpPr>
        <p:spPr>
          <a:xfrm>
            <a:off x="6354665" y="4769218"/>
            <a:ext cx="4627557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Brezhnev announced that USSR would suppress any attempt to relax Communist control (stated in Pravda 26</a:t>
            </a:r>
            <a:r>
              <a:rPr lang="en-GB" sz="1400" kern="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Sept 1968)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lang="en-GB"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USSR appoint </a:t>
            </a:r>
            <a:r>
              <a:rPr lang="en-GB" sz="14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Husak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Communist Hardliner, 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replace Dubcek. </a:t>
            </a:r>
            <a:r>
              <a:rPr lang="en-GB" sz="1400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Dubcek resigned and made ambassador to Turkey</a:t>
            </a:r>
            <a:r>
              <a:rPr lang="en-GB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3"/>
          <p:cNvCxnSpPr>
            <a:stCxn id="97" idx="3"/>
          </p:cNvCxnSpPr>
          <p:nvPr/>
        </p:nvCxnSpPr>
        <p:spPr>
          <a:xfrm rot="10800000" flipH="1">
            <a:off x="5489741" y="4927718"/>
            <a:ext cx="732000" cy="478800"/>
          </a:xfrm>
          <a:prstGeom prst="bentConnector3">
            <a:avLst>
              <a:gd name="adj1" fmla="val 43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>
            <a:stCxn id="97" idx="3"/>
          </p:cNvCxnSpPr>
          <p:nvPr/>
        </p:nvCxnSpPr>
        <p:spPr>
          <a:xfrm>
            <a:off x="5489741" y="5406518"/>
            <a:ext cx="722400" cy="473700"/>
          </a:xfrm>
          <a:prstGeom prst="bentConnector3">
            <a:avLst>
              <a:gd name="adj1" fmla="val -21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3"/>
          <p:cNvSpPr txBox="1"/>
          <p:nvPr/>
        </p:nvSpPr>
        <p:spPr>
          <a:xfrm>
            <a:off x="4206538" y="6138525"/>
            <a:ext cx="11889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Antonin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Novotny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1953-68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7305825" y="6115000"/>
            <a:ext cx="1038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Alexander 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Dubcek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1968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5620400" y="6114988"/>
            <a:ext cx="1317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Leonid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Brezhnev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1964-82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38" y="30000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154" y="72850"/>
            <a:ext cx="461700" cy="46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5497841" y="3936506"/>
            <a:ext cx="723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6" name="Google Shape;11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7867" y="3640857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9017" y="2244494"/>
            <a:ext cx="591325" cy="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44851" y="6020110"/>
            <a:ext cx="461700" cy="7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2191" y="5132818"/>
            <a:ext cx="547400" cy="5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6901" y="5965051"/>
            <a:ext cx="591325" cy="79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29076" y="5965050"/>
            <a:ext cx="591325" cy="7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32192" y="848119"/>
            <a:ext cx="591325" cy="5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4134</Words>
  <Application>Microsoft Office PowerPoint</Application>
  <PresentationFormat>Widescreen</PresentationFormat>
  <Paragraphs>708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Perkins</dc:creator>
  <cp:lastModifiedBy>Groves, Amy</cp:lastModifiedBy>
  <cp:revision>77</cp:revision>
  <dcterms:created xsi:type="dcterms:W3CDTF">2019-11-03T16:41:11Z</dcterms:created>
  <dcterms:modified xsi:type="dcterms:W3CDTF">2021-09-13T12:48:39Z</dcterms:modified>
</cp:coreProperties>
</file>