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CFA97-500E-48EF-BBE8-CB4CFE8F1705}" v="1" dt="2020-08-05T21:07:43.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2" d="100"/>
          <a:sy n="92" d="100"/>
        </p:scale>
        <p:origin x="492"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924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54729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95076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72468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84366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65597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2763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FCF7A-29F4-4AFF-B2AB-D045F1AE8056}" type="datetimeFigureOut">
              <a:rPr lang="en-GB" smtClean="0"/>
              <a:t>02/08/2020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09937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FCF7A-29F4-4AFF-B2AB-D045F1AE8056}" type="datetimeFigureOut">
              <a:rPr lang="en-GB" smtClean="0"/>
              <a:t>02/08/2020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8708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FCF7A-29F4-4AFF-B2AB-D045F1AE8056}" type="datetimeFigureOut">
              <a:rPr lang="en-GB" smtClean="0"/>
              <a:t>02/08/2020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87827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4006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79933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70326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44253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8236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FCF7A-29F4-4AFF-B2AB-D045F1AE8056}" type="datetimeFigureOut">
              <a:rPr lang="en-GB" smtClean="0"/>
              <a:t>02/08/2020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371404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96006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FCF7A-29F4-4AFF-B2AB-D045F1AE8056}" type="datetimeFigureOut">
              <a:rPr lang="en-GB" smtClean="0"/>
              <a:t>02/08/2020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46741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FCF7A-29F4-4AFF-B2AB-D045F1AE8056}" type="datetimeFigureOut">
              <a:rPr lang="en-GB" smtClean="0"/>
              <a:t>02/08/2020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66358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FCF7A-29F4-4AFF-B2AB-D045F1AE8056}" type="datetimeFigureOut">
              <a:rPr lang="en-GB" smtClean="0"/>
              <a:t>02/08/2020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179386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57358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0FCF7A-29F4-4AFF-B2AB-D045F1AE8056}" type="datetimeFigureOut">
              <a:rPr lang="en-GB" smtClean="0"/>
              <a:t>02/08/2020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6C0E34-A2D8-4FD2-B38E-218E96A43D29}" type="slidenum">
              <a:rPr lang="en-GB" smtClean="0"/>
              <a:t>‹#›</a:t>
            </a:fld>
            <a:endParaRPr lang="en-GB"/>
          </a:p>
        </p:txBody>
      </p:sp>
    </p:spTree>
    <p:extLst>
      <p:ext uri="{BB962C8B-B14F-4D97-AF65-F5344CB8AC3E}">
        <p14:creationId xmlns:p14="http://schemas.microsoft.com/office/powerpoint/2010/main" val="247866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CF7A-29F4-4AFF-B2AB-D045F1AE8056}" type="datetimeFigureOut">
              <a:rPr lang="en-GB" smtClean="0"/>
              <a:t>02/08/2020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0E34-A2D8-4FD2-B38E-218E96A43D29}" type="slidenum">
              <a:rPr lang="en-GB" smtClean="0"/>
              <a:t>‹#›</a:t>
            </a:fld>
            <a:endParaRPr lang="en-GB"/>
          </a:p>
        </p:txBody>
      </p:sp>
    </p:spTree>
    <p:extLst>
      <p:ext uri="{BB962C8B-B14F-4D97-AF65-F5344CB8AC3E}">
        <p14:creationId xmlns:p14="http://schemas.microsoft.com/office/powerpoint/2010/main" val="411809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CF7A-29F4-4AFF-B2AB-D045F1AE8056}" type="datetimeFigureOut">
              <a:rPr lang="en-GB" smtClean="0"/>
              <a:t>02/08/2020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C0E34-A2D8-4FD2-B38E-218E96A43D29}" type="slidenum">
              <a:rPr lang="en-GB" smtClean="0"/>
              <a:t>‹#›</a:t>
            </a:fld>
            <a:endParaRPr lang="en-GB"/>
          </a:p>
        </p:txBody>
      </p:sp>
    </p:spTree>
    <p:extLst>
      <p:ext uri="{BB962C8B-B14F-4D97-AF65-F5344CB8AC3E}">
        <p14:creationId xmlns:p14="http://schemas.microsoft.com/office/powerpoint/2010/main" val="3990993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image" Target="../media/image16.png"/><Relationship Id="rId3" Type="http://schemas.openxmlformats.org/officeDocument/2006/relationships/image" Target="../media/image6.tiff"/><Relationship Id="rId7" Type="http://schemas.openxmlformats.org/officeDocument/2006/relationships/image" Target="../media/image10.tiff"/><Relationship Id="rId12" Type="http://schemas.openxmlformats.org/officeDocument/2006/relationships/image" Target="../media/image15.tiff"/><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9.tiff"/><Relationship Id="rId11" Type="http://schemas.openxmlformats.org/officeDocument/2006/relationships/image" Target="../media/image14.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2549A40-6EC0-4D20-8586-7C6F18E8D64B}"/>
              </a:ext>
            </a:extLst>
          </p:cNvPr>
          <p:cNvGrpSpPr/>
          <p:nvPr/>
        </p:nvGrpSpPr>
        <p:grpSpPr>
          <a:xfrm>
            <a:off x="147252" y="4121643"/>
            <a:ext cx="6228296" cy="632737"/>
            <a:chOff x="162560" y="949962"/>
            <a:chExt cx="6461760" cy="645159"/>
          </a:xfrm>
          <a:solidFill>
            <a:srgbClr val="E4D2F2"/>
          </a:solidFill>
        </p:grpSpPr>
        <p:sp>
          <p:nvSpPr>
            <p:cNvPr id="36" name="Rectangle 35">
              <a:extLst>
                <a:ext uri="{FF2B5EF4-FFF2-40B4-BE49-F238E27FC236}">
                  <a16:creationId xmlns:a16="http://schemas.microsoft.com/office/drawing/2014/main" id="{84CB3DDD-4EDC-40A5-8642-97142AF6F253}"/>
                </a:ext>
              </a:extLst>
            </p:cNvPr>
            <p:cNvSpPr/>
            <p:nvPr/>
          </p:nvSpPr>
          <p:spPr>
            <a:xfrm>
              <a:off x="3291840" y="949962"/>
              <a:ext cx="3332480" cy="6451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Arrow: Pentagon 36">
              <a:extLst>
                <a:ext uri="{FF2B5EF4-FFF2-40B4-BE49-F238E27FC236}">
                  <a16:creationId xmlns:a16="http://schemas.microsoft.com/office/drawing/2014/main" id="{68FB01D5-6086-4AF4-8A2F-6C8E93EC7E22}"/>
                </a:ext>
              </a:extLst>
            </p:cNvPr>
            <p:cNvSpPr/>
            <p:nvPr/>
          </p:nvSpPr>
          <p:spPr>
            <a:xfrm>
              <a:off x="2763520" y="949962"/>
              <a:ext cx="995680" cy="645158"/>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8" name="Arrow: Pentagon 37">
              <a:extLst>
                <a:ext uri="{FF2B5EF4-FFF2-40B4-BE49-F238E27FC236}">
                  <a16:creationId xmlns:a16="http://schemas.microsoft.com/office/drawing/2014/main" id="{D80F60BD-7256-43EE-BC29-5297DA496220}"/>
                </a:ext>
              </a:extLst>
            </p:cNvPr>
            <p:cNvSpPr/>
            <p:nvPr/>
          </p:nvSpPr>
          <p:spPr>
            <a:xfrm>
              <a:off x="162560" y="949962"/>
              <a:ext cx="2854960" cy="645159"/>
            </a:xfrm>
            <a:prstGeom prst="homePlate">
              <a:avLst>
                <a:gd name="adj" fmla="val 4154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9" name="Group 38">
            <a:extLst>
              <a:ext uri="{FF2B5EF4-FFF2-40B4-BE49-F238E27FC236}">
                <a16:creationId xmlns:a16="http://schemas.microsoft.com/office/drawing/2014/main" id="{BE831FDB-CB8A-4D07-879D-A3114CC6D167}"/>
              </a:ext>
            </a:extLst>
          </p:cNvPr>
          <p:cNvGrpSpPr/>
          <p:nvPr/>
        </p:nvGrpSpPr>
        <p:grpSpPr>
          <a:xfrm>
            <a:off x="147252" y="4766801"/>
            <a:ext cx="6228296" cy="632737"/>
            <a:chOff x="162560" y="949962"/>
            <a:chExt cx="6461760" cy="645159"/>
          </a:xfrm>
          <a:solidFill>
            <a:srgbClr val="E4D2F2"/>
          </a:solidFill>
        </p:grpSpPr>
        <p:sp>
          <p:nvSpPr>
            <p:cNvPr id="40" name="Rectangle 39">
              <a:extLst>
                <a:ext uri="{FF2B5EF4-FFF2-40B4-BE49-F238E27FC236}">
                  <a16:creationId xmlns:a16="http://schemas.microsoft.com/office/drawing/2014/main" id="{FC999D60-5D21-43EC-90A5-38D5968E97C2}"/>
                </a:ext>
              </a:extLst>
            </p:cNvPr>
            <p:cNvSpPr/>
            <p:nvPr/>
          </p:nvSpPr>
          <p:spPr>
            <a:xfrm>
              <a:off x="3291840" y="949962"/>
              <a:ext cx="3332480" cy="6451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1" name="Arrow: Pentagon 40">
              <a:extLst>
                <a:ext uri="{FF2B5EF4-FFF2-40B4-BE49-F238E27FC236}">
                  <a16:creationId xmlns:a16="http://schemas.microsoft.com/office/drawing/2014/main" id="{779F7F1B-1182-4BA2-8D83-61EFBDEDF5C5}"/>
                </a:ext>
              </a:extLst>
            </p:cNvPr>
            <p:cNvSpPr/>
            <p:nvPr/>
          </p:nvSpPr>
          <p:spPr>
            <a:xfrm>
              <a:off x="2763520" y="949962"/>
              <a:ext cx="995680" cy="645158"/>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2" name="Arrow: Pentagon 41">
              <a:extLst>
                <a:ext uri="{FF2B5EF4-FFF2-40B4-BE49-F238E27FC236}">
                  <a16:creationId xmlns:a16="http://schemas.microsoft.com/office/drawing/2014/main" id="{668CB762-CB44-4DAA-95B4-6DB242480BAB}"/>
                </a:ext>
              </a:extLst>
            </p:cNvPr>
            <p:cNvSpPr/>
            <p:nvPr/>
          </p:nvSpPr>
          <p:spPr>
            <a:xfrm>
              <a:off x="162560" y="949962"/>
              <a:ext cx="2854960" cy="645159"/>
            </a:xfrm>
            <a:prstGeom prst="homePlate">
              <a:avLst>
                <a:gd name="adj" fmla="val 4154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43" name="Group 42">
            <a:extLst>
              <a:ext uri="{FF2B5EF4-FFF2-40B4-BE49-F238E27FC236}">
                <a16:creationId xmlns:a16="http://schemas.microsoft.com/office/drawing/2014/main" id="{72CF89DB-C3DE-4DA9-8D8E-102B8C03BB30}"/>
              </a:ext>
            </a:extLst>
          </p:cNvPr>
          <p:cNvGrpSpPr/>
          <p:nvPr/>
        </p:nvGrpSpPr>
        <p:grpSpPr>
          <a:xfrm>
            <a:off x="147252" y="5411957"/>
            <a:ext cx="6228296" cy="632737"/>
            <a:chOff x="162560" y="949962"/>
            <a:chExt cx="6461760" cy="645159"/>
          </a:xfrm>
          <a:solidFill>
            <a:srgbClr val="E4D2F2"/>
          </a:solidFill>
        </p:grpSpPr>
        <p:sp>
          <p:nvSpPr>
            <p:cNvPr id="44" name="Rectangle 43">
              <a:extLst>
                <a:ext uri="{FF2B5EF4-FFF2-40B4-BE49-F238E27FC236}">
                  <a16:creationId xmlns:a16="http://schemas.microsoft.com/office/drawing/2014/main" id="{2F94EE2C-45F7-4819-AEE2-93AB2C1242BD}"/>
                </a:ext>
              </a:extLst>
            </p:cNvPr>
            <p:cNvSpPr/>
            <p:nvPr/>
          </p:nvSpPr>
          <p:spPr>
            <a:xfrm>
              <a:off x="3291840" y="949962"/>
              <a:ext cx="3332480" cy="6451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5" name="Arrow: Pentagon 44">
              <a:extLst>
                <a:ext uri="{FF2B5EF4-FFF2-40B4-BE49-F238E27FC236}">
                  <a16:creationId xmlns:a16="http://schemas.microsoft.com/office/drawing/2014/main" id="{F334BB17-88D4-40D1-BDD3-6343A22195E4}"/>
                </a:ext>
              </a:extLst>
            </p:cNvPr>
            <p:cNvSpPr/>
            <p:nvPr/>
          </p:nvSpPr>
          <p:spPr>
            <a:xfrm>
              <a:off x="2763520" y="949962"/>
              <a:ext cx="995680" cy="645158"/>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6" name="Arrow: Pentagon 45">
              <a:extLst>
                <a:ext uri="{FF2B5EF4-FFF2-40B4-BE49-F238E27FC236}">
                  <a16:creationId xmlns:a16="http://schemas.microsoft.com/office/drawing/2014/main" id="{14DCBD22-4551-49AB-85A5-A041D85C3062}"/>
                </a:ext>
              </a:extLst>
            </p:cNvPr>
            <p:cNvSpPr/>
            <p:nvPr/>
          </p:nvSpPr>
          <p:spPr>
            <a:xfrm>
              <a:off x="162560" y="949962"/>
              <a:ext cx="2854960" cy="645159"/>
            </a:xfrm>
            <a:prstGeom prst="homePlate">
              <a:avLst>
                <a:gd name="adj" fmla="val 4154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34" name="Group 33">
            <a:extLst>
              <a:ext uri="{FF2B5EF4-FFF2-40B4-BE49-F238E27FC236}">
                <a16:creationId xmlns:a16="http://schemas.microsoft.com/office/drawing/2014/main" id="{ECB4AC51-A188-4608-B73A-0B010324B6DE}"/>
              </a:ext>
            </a:extLst>
          </p:cNvPr>
          <p:cNvGrpSpPr/>
          <p:nvPr/>
        </p:nvGrpSpPr>
        <p:grpSpPr>
          <a:xfrm>
            <a:off x="147252" y="3493419"/>
            <a:ext cx="6228296" cy="632737"/>
            <a:chOff x="162560" y="949962"/>
            <a:chExt cx="6461760" cy="645159"/>
          </a:xfrm>
          <a:solidFill>
            <a:srgbClr val="E4D2F2"/>
          </a:solidFill>
        </p:grpSpPr>
        <p:sp>
          <p:nvSpPr>
            <p:cNvPr id="33" name="Rectangle 32">
              <a:extLst>
                <a:ext uri="{FF2B5EF4-FFF2-40B4-BE49-F238E27FC236}">
                  <a16:creationId xmlns:a16="http://schemas.microsoft.com/office/drawing/2014/main" id="{BF1DFAB0-53FD-45C5-B82D-42CC9C41DB73}"/>
                </a:ext>
              </a:extLst>
            </p:cNvPr>
            <p:cNvSpPr/>
            <p:nvPr/>
          </p:nvSpPr>
          <p:spPr>
            <a:xfrm>
              <a:off x="3291840" y="949962"/>
              <a:ext cx="3332480" cy="6451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Arrow: Pentagon 10">
              <a:extLst>
                <a:ext uri="{FF2B5EF4-FFF2-40B4-BE49-F238E27FC236}">
                  <a16:creationId xmlns:a16="http://schemas.microsoft.com/office/drawing/2014/main" id="{5681CA5A-E155-4C19-AFCA-85C2DDBB3559}"/>
                </a:ext>
              </a:extLst>
            </p:cNvPr>
            <p:cNvSpPr/>
            <p:nvPr/>
          </p:nvSpPr>
          <p:spPr>
            <a:xfrm>
              <a:off x="2763520" y="949962"/>
              <a:ext cx="995680" cy="645158"/>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2" name="Arrow: Pentagon 11">
              <a:extLst>
                <a:ext uri="{FF2B5EF4-FFF2-40B4-BE49-F238E27FC236}">
                  <a16:creationId xmlns:a16="http://schemas.microsoft.com/office/drawing/2014/main" id="{C27027CD-DC2A-417F-9F5B-CA109D056D8A}"/>
                </a:ext>
              </a:extLst>
            </p:cNvPr>
            <p:cNvSpPr/>
            <p:nvPr/>
          </p:nvSpPr>
          <p:spPr>
            <a:xfrm>
              <a:off x="162560" y="949962"/>
              <a:ext cx="2854960" cy="645159"/>
            </a:xfrm>
            <a:prstGeom prst="homePlate">
              <a:avLst>
                <a:gd name="adj" fmla="val 4154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 name="Title 3">
            <a:extLst>
              <a:ext uri="{FF2B5EF4-FFF2-40B4-BE49-F238E27FC236}">
                <a16:creationId xmlns:a16="http://schemas.microsoft.com/office/drawing/2014/main" id="{3904918D-8D6A-4894-AB9D-D1A2A8949970}"/>
              </a:ext>
            </a:extLst>
          </p:cNvPr>
          <p:cNvSpPr>
            <a:spLocks noGrp="1"/>
          </p:cNvSpPr>
          <p:nvPr>
            <p:ph type="title"/>
          </p:nvPr>
        </p:nvSpPr>
        <p:spPr>
          <a:xfrm>
            <a:off x="628650" y="0"/>
            <a:ext cx="7886700" cy="813301"/>
          </a:xfrm>
        </p:spPr>
        <p:txBody>
          <a:bodyPr>
            <a:noAutofit/>
          </a:bodyPr>
          <a:lstStyle/>
          <a:p>
            <a:pPr algn="ctr"/>
            <a:r>
              <a:rPr lang="en-GB" sz="3600" b="1" dirty="0"/>
              <a:t>P2 - Electricity</a:t>
            </a:r>
          </a:p>
        </p:txBody>
      </p:sp>
      <p:sp>
        <p:nvSpPr>
          <p:cNvPr id="6" name="TextBox 5">
            <a:extLst>
              <a:ext uri="{FF2B5EF4-FFF2-40B4-BE49-F238E27FC236}">
                <a16:creationId xmlns:a16="http://schemas.microsoft.com/office/drawing/2014/main" id="{1CEA349A-152A-4573-9C62-A142A1497F6F}"/>
              </a:ext>
            </a:extLst>
          </p:cNvPr>
          <p:cNvSpPr txBox="1"/>
          <p:nvPr/>
        </p:nvSpPr>
        <p:spPr>
          <a:xfrm>
            <a:off x="105082" y="463430"/>
            <a:ext cx="3058389" cy="1600438"/>
          </a:xfrm>
          <a:prstGeom prst="rect">
            <a:avLst/>
          </a:prstGeom>
          <a:noFill/>
        </p:spPr>
        <p:txBody>
          <a:bodyPr wrap="square" rtlCol="0">
            <a:spAutoFit/>
          </a:bodyPr>
          <a:lstStyle/>
          <a:p>
            <a:r>
              <a:rPr lang="en-GB" sz="1400" b="1" dirty="0"/>
              <a:t>Why are we learning this?</a:t>
            </a:r>
          </a:p>
          <a:p>
            <a:r>
              <a:rPr lang="en-GB" sz="1200" b="0" i="0" dirty="0">
                <a:solidFill>
                  <a:srgbClr val="333333"/>
                </a:solidFill>
                <a:effectLst/>
              </a:rPr>
              <a:t>Electricity is all around us--powering technology like our mobile phones, computers, lights and TV’s. It's tough to escape it in our modern world. Even when you try to escape electricity, it's still at work throughout nature, from the lightning in a thunderstorm to the synapses inside our body.</a:t>
            </a:r>
            <a:endParaRPr lang="en-GB" sz="1200" dirty="0"/>
          </a:p>
        </p:txBody>
      </p:sp>
      <p:sp>
        <p:nvSpPr>
          <p:cNvPr id="63" name="Arrow: Pentagon 62">
            <a:extLst>
              <a:ext uri="{FF2B5EF4-FFF2-40B4-BE49-F238E27FC236}">
                <a16:creationId xmlns:a16="http://schemas.microsoft.com/office/drawing/2014/main" id="{E6352D41-D3E5-41B7-AD9E-E3705EF3B9D5}"/>
              </a:ext>
            </a:extLst>
          </p:cNvPr>
          <p:cNvSpPr/>
          <p:nvPr/>
        </p:nvSpPr>
        <p:spPr>
          <a:xfrm>
            <a:off x="3498523" y="3177554"/>
            <a:ext cx="1341120" cy="28759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Arrow: Pentagon 60">
            <a:extLst>
              <a:ext uri="{FF2B5EF4-FFF2-40B4-BE49-F238E27FC236}">
                <a16:creationId xmlns:a16="http://schemas.microsoft.com/office/drawing/2014/main" id="{638E9FF0-15CE-4E58-AA8C-6039449EB594}"/>
              </a:ext>
            </a:extLst>
          </p:cNvPr>
          <p:cNvSpPr/>
          <p:nvPr/>
        </p:nvSpPr>
        <p:spPr>
          <a:xfrm>
            <a:off x="146348" y="3176469"/>
            <a:ext cx="1341120" cy="28759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9" name="Table 9">
            <a:extLst>
              <a:ext uri="{FF2B5EF4-FFF2-40B4-BE49-F238E27FC236}">
                <a16:creationId xmlns:a16="http://schemas.microsoft.com/office/drawing/2014/main" id="{A7A77680-978F-4A01-9C4E-11689A2F4E51}"/>
              </a:ext>
            </a:extLst>
          </p:cNvPr>
          <p:cNvGraphicFramePr>
            <a:graphicFrameLocks noGrp="1"/>
          </p:cNvGraphicFramePr>
          <p:nvPr>
            <p:extLst>
              <p:ext uri="{D42A27DB-BD31-4B8C-83A1-F6EECF244321}">
                <p14:modId xmlns:p14="http://schemas.microsoft.com/office/powerpoint/2010/main" val="3876481192"/>
              </p:ext>
            </p:extLst>
          </p:nvPr>
        </p:nvGraphicFramePr>
        <p:xfrm>
          <a:off x="145626" y="3211536"/>
          <a:ext cx="6206936" cy="2850091"/>
        </p:xfrm>
        <a:graphic>
          <a:graphicData uri="http://schemas.openxmlformats.org/drawingml/2006/table">
            <a:tbl>
              <a:tblPr firstRow="1" bandRow="1">
                <a:tableStyleId>{2D5ABB26-0587-4C30-8999-92F81FD0307C}</a:tableStyleId>
              </a:tblPr>
              <a:tblGrid>
                <a:gridCol w="2513809">
                  <a:extLst>
                    <a:ext uri="{9D8B030D-6E8A-4147-A177-3AD203B41FA5}">
                      <a16:colId xmlns:a16="http://schemas.microsoft.com/office/drawing/2014/main" val="1672347757"/>
                    </a:ext>
                  </a:extLst>
                </a:gridCol>
                <a:gridCol w="868971">
                  <a:extLst>
                    <a:ext uri="{9D8B030D-6E8A-4147-A177-3AD203B41FA5}">
                      <a16:colId xmlns:a16="http://schemas.microsoft.com/office/drawing/2014/main" val="3535412177"/>
                    </a:ext>
                  </a:extLst>
                </a:gridCol>
                <a:gridCol w="2824156">
                  <a:extLst>
                    <a:ext uri="{9D8B030D-6E8A-4147-A177-3AD203B41FA5}">
                      <a16:colId xmlns:a16="http://schemas.microsoft.com/office/drawing/2014/main" val="3253702037"/>
                    </a:ext>
                  </a:extLst>
                </a:gridCol>
              </a:tblGrid>
              <a:tr h="275815">
                <a:tc>
                  <a:txBody>
                    <a:bodyPr/>
                    <a:lstStyle/>
                    <a:p>
                      <a:r>
                        <a:rPr lang="en-GB" sz="1200" b="1" dirty="0">
                          <a:solidFill>
                            <a:schemeClr val="bg1"/>
                          </a:solidFill>
                        </a:rPr>
                        <a:t>I already know…</a:t>
                      </a:r>
                    </a:p>
                  </a:txBody>
                  <a:tcPr anchor="ctr">
                    <a:lnB w="12700" cap="flat" cmpd="sng" algn="ctr">
                      <a:solidFill>
                        <a:schemeClr val="tx1"/>
                      </a:solidFill>
                      <a:prstDash val="solid"/>
                      <a:round/>
                      <a:headEnd type="none" w="med" len="med"/>
                      <a:tailEnd type="none" w="med" len="med"/>
                    </a:lnB>
                  </a:tcPr>
                </a:tc>
                <a:tc>
                  <a:txBody>
                    <a:bodyPr/>
                    <a:lstStyle/>
                    <a:p>
                      <a:endParaRPr lang="en-GB" sz="1200" dirty="0">
                        <a:solidFill>
                          <a:schemeClr val="bg1"/>
                        </a:solidFill>
                      </a:endParaRPr>
                    </a:p>
                  </a:txBody>
                  <a:tcPr anchor="ctr">
                    <a:lnB w="12700" cap="flat" cmpd="sng" algn="ctr">
                      <a:solidFill>
                        <a:schemeClr val="tx1"/>
                      </a:solidFill>
                      <a:prstDash val="solid"/>
                      <a:round/>
                      <a:headEnd type="none" w="med" len="med"/>
                      <a:tailEnd type="none" w="med" len="med"/>
                    </a:lnB>
                  </a:tcPr>
                </a:tc>
                <a:tc>
                  <a:txBody>
                    <a:bodyPr/>
                    <a:lstStyle/>
                    <a:p>
                      <a:r>
                        <a:rPr lang="en-GB" sz="1200" b="1" dirty="0">
                          <a:solidFill>
                            <a:schemeClr val="bg1"/>
                          </a:solidFill>
                        </a:rPr>
                        <a:t>I will learn…</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074707"/>
                  </a:ext>
                </a:extLst>
              </a:tr>
              <a:tr h="643569">
                <a:tc>
                  <a:txBody>
                    <a:bodyPr/>
                    <a:lstStyle/>
                    <a:p>
                      <a:r>
                        <a:rPr lang="en-GB" sz="1200" dirty="0"/>
                        <a:t>There are two types of electric charge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to calculate the charge flow in an electrical circuit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026917"/>
                  </a:ext>
                </a:extLst>
              </a:tr>
              <a:tr h="643569">
                <a:tc>
                  <a:txBody>
                    <a:bodyPr/>
                    <a:lstStyle/>
                    <a:p>
                      <a:r>
                        <a:rPr lang="en-GB" sz="1200" dirty="0"/>
                        <a:t>Potential difference is measured in volts and current is measured in amps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p>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to work out the resistance and potential difference in a circuit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606213"/>
                  </a:ext>
                </a:extLst>
              </a:tr>
              <a:tr h="643569">
                <a:tc>
                  <a:txBody>
                    <a:bodyPr/>
                    <a:lstStyle/>
                    <a:p>
                      <a:r>
                        <a:rPr lang="en-GB" sz="1200" dirty="0"/>
                        <a:t>A cell or battery pushes electrons around a circuit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mains electricity differs from electricity supplied by batteries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9677699"/>
                  </a:ext>
                </a:extLst>
              </a:tr>
              <a:tr h="643569">
                <a:tc>
                  <a:txBody>
                    <a:bodyPr/>
                    <a:lstStyle/>
                    <a:p>
                      <a:r>
                        <a:rPr lang="en-GB" sz="1200" dirty="0"/>
                        <a:t>Power is how much energy is transferred per second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How to calculate the power of an electrical device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685893"/>
                  </a:ext>
                </a:extLst>
              </a:tr>
            </a:tbl>
          </a:graphicData>
        </a:graphic>
      </p:graphicFrame>
      <p:sp>
        <p:nvSpPr>
          <p:cNvPr id="64" name="TextBox 63">
            <a:extLst>
              <a:ext uri="{FF2B5EF4-FFF2-40B4-BE49-F238E27FC236}">
                <a16:creationId xmlns:a16="http://schemas.microsoft.com/office/drawing/2014/main" id="{399ECB32-9C88-4463-8215-0F544BDA913B}"/>
              </a:ext>
            </a:extLst>
          </p:cNvPr>
          <p:cNvSpPr txBox="1"/>
          <p:nvPr/>
        </p:nvSpPr>
        <p:spPr>
          <a:xfrm>
            <a:off x="105083" y="6001369"/>
            <a:ext cx="6264413" cy="861774"/>
          </a:xfrm>
          <a:prstGeom prst="rect">
            <a:avLst/>
          </a:prstGeom>
          <a:noFill/>
        </p:spPr>
        <p:txBody>
          <a:bodyPr wrap="square" rtlCol="0">
            <a:spAutoFit/>
          </a:bodyPr>
          <a:lstStyle/>
          <a:p>
            <a:r>
              <a:rPr lang="en-GB" sz="1400" b="1" dirty="0"/>
              <a:t>Keywords:</a:t>
            </a:r>
          </a:p>
          <a:p>
            <a:r>
              <a:rPr lang="en-GB" sz="1200" dirty="0"/>
              <a:t>Electron, current, charge, series, parallel, Coulomb, Watt, potential difference, amp, volt, resistance, ohm, ohmic conductor, filament lamp, diode, ammeter, voltmeter, thermistor, LDR, alternating current (AC), direct current (DC) </a:t>
            </a:r>
          </a:p>
        </p:txBody>
      </p:sp>
      <p:sp>
        <p:nvSpPr>
          <p:cNvPr id="74" name="Scroll: Vertical 73">
            <a:extLst>
              <a:ext uri="{FF2B5EF4-FFF2-40B4-BE49-F238E27FC236}">
                <a16:creationId xmlns:a16="http://schemas.microsoft.com/office/drawing/2014/main" id="{18F55E60-6C5A-4491-B2BA-68680C49664C}"/>
              </a:ext>
            </a:extLst>
          </p:cNvPr>
          <p:cNvSpPr/>
          <p:nvPr/>
        </p:nvSpPr>
        <p:spPr>
          <a:xfrm>
            <a:off x="6640978" y="1048044"/>
            <a:ext cx="2410632" cy="1508638"/>
          </a:xfrm>
          <a:prstGeom prst="verticalScroll">
            <a:avLst/>
          </a:prstGeom>
          <a:blipFill>
            <a:blip r:embed="rId2"/>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5A3FD8B6-EAF9-4A34-BE8E-0A7F20CDFE46}"/>
              </a:ext>
            </a:extLst>
          </p:cNvPr>
          <p:cNvSpPr txBox="1"/>
          <p:nvPr/>
        </p:nvSpPr>
        <p:spPr>
          <a:xfrm>
            <a:off x="6411665" y="3400162"/>
            <a:ext cx="2639945" cy="2523768"/>
          </a:xfrm>
          <a:prstGeom prst="rect">
            <a:avLst/>
          </a:prstGeom>
          <a:noFill/>
        </p:spPr>
        <p:txBody>
          <a:bodyPr wrap="square" rtlCol="0">
            <a:spAutoFit/>
          </a:bodyPr>
          <a:lstStyle/>
          <a:p>
            <a:r>
              <a:rPr lang="en-GB" sz="1400" b="1" dirty="0"/>
              <a:t>Links to future learning:</a:t>
            </a:r>
          </a:p>
          <a:p>
            <a:pPr marL="285750" indent="-285750">
              <a:buFont typeface="Arial" panose="020B0604020202020204" pitchFamily="34" charset="0"/>
              <a:buChar char="•"/>
            </a:pPr>
            <a:r>
              <a:rPr lang="en-GB" sz="1200" dirty="0"/>
              <a:t>The electricity you use at home is produced by generators in power stations and  is used by electric motors in appliances such as washing machines. You will learn how generators and motors work in </a:t>
            </a:r>
            <a:r>
              <a:rPr lang="en-GB" sz="1200" b="1" dirty="0"/>
              <a:t>P7 Magnetism.</a:t>
            </a:r>
          </a:p>
          <a:p>
            <a:pPr marL="285750" indent="-285750">
              <a:buFont typeface="Arial" panose="020B0604020202020204" pitchFamily="34" charset="0"/>
              <a:buChar char="•"/>
            </a:pPr>
            <a:endParaRPr lang="en-GB" sz="1200" b="1" dirty="0"/>
          </a:p>
          <a:p>
            <a:pPr marL="285750" indent="-285750">
              <a:buFont typeface="Arial" panose="020B0604020202020204" pitchFamily="34" charset="0"/>
              <a:buChar char="•"/>
            </a:pPr>
            <a:r>
              <a:rPr lang="en-GB" sz="1200" dirty="0"/>
              <a:t>In  the </a:t>
            </a:r>
            <a:r>
              <a:rPr lang="en-GB" sz="1200" b="1" dirty="0"/>
              <a:t>P7 Magnetism </a:t>
            </a:r>
            <a:r>
              <a:rPr lang="en-GB" sz="1200" dirty="0"/>
              <a:t>you will also use your knowledge of electricity to be able to explain how motors work (HT only)</a:t>
            </a:r>
            <a:endParaRPr lang="en-GB" sz="1200" b="1" dirty="0"/>
          </a:p>
        </p:txBody>
      </p:sp>
      <p:sp>
        <p:nvSpPr>
          <p:cNvPr id="66" name="TextBox 65">
            <a:extLst>
              <a:ext uri="{FF2B5EF4-FFF2-40B4-BE49-F238E27FC236}">
                <a16:creationId xmlns:a16="http://schemas.microsoft.com/office/drawing/2014/main" id="{0A153F36-C702-4B2D-84A7-F9D393ADAA09}"/>
              </a:ext>
            </a:extLst>
          </p:cNvPr>
          <p:cNvSpPr txBox="1"/>
          <p:nvPr/>
        </p:nvSpPr>
        <p:spPr>
          <a:xfrm>
            <a:off x="6662961" y="1185736"/>
            <a:ext cx="2357120" cy="1415772"/>
          </a:xfrm>
          <a:prstGeom prst="rect">
            <a:avLst/>
          </a:prstGeom>
          <a:noFill/>
        </p:spPr>
        <p:txBody>
          <a:bodyPr wrap="square" rtlCol="0">
            <a:spAutoFit/>
          </a:bodyPr>
          <a:lstStyle/>
          <a:p>
            <a:pPr algn="ctr"/>
            <a:r>
              <a:rPr lang="en-GB" sz="1400" b="1" dirty="0"/>
              <a:t>Links to careers</a:t>
            </a:r>
            <a:r>
              <a:rPr lang="en-GB" sz="1200" dirty="0"/>
              <a:t>:</a:t>
            </a:r>
          </a:p>
          <a:p>
            <a:pPr algn="ctr"/>
            <a:r>
              <a:rPr lang="en-GB" sz="1200" dirty="0"/>
              <a:t>Electrician</a:t>
            </a:r>
          </a:p>
          <a:p>
            <a:pPr algn="ctr"/>
            <a:r>
              <a:rPr lang="en-GB" sz="1200" dirty="0"/>
              <a:t>Electrical engineer</a:t>
            </a:r>
          </a:p>
          <a:p>
            <a:pPr algn="ctr"/>
            <a:r>
              <a:rPr lang="en-GB" sz="1200" dirty="0"/>
              <a:t>Medical equipment engineer</a:t>
            </a:r>
          </a:p>
          <a:p>
            <a:pPr algn="ctr"/>
            <a:r>
              <a:rPr lang="en-GB" sz="1200" dirty="0"/>
              <a:t>Construction managers</a:t>
            </a:r>
          </a:p>
          <a:p>
            <a:pPr algn="ctr"/>
            <a:r>
              <a:rPr lang="en-GB" sz="1200" dirty="0"/>
              <a:t>Power Plant operator</a:t>
            </a:r>
          </a:p>
          <a:p>
            <a:pPr algn="ctr"/>
            <a:r>
              <a:rPr lang="en-GB" sz="1200" dirty="0"/>
              <a:t>Cardiovascular Technologist</a:t>
            </a:r>
          </a:p>
        </p:txBody>
      </p:sp>
      <p:sp>
        <p:nvSpPr>
          <p:cNvPr id="67" name="TextBox 66">
            <a:extLst>
              <a:ext uri="{FF2B5EF4-FFF2-40B4-BE49-F238E27FC236}">
                <a16:creationId xmlns:a16="http://schemas.microsoft.com/office/drawing/2014/main" id="{BB564018-159A-4D36-A02E-F5CA27A9FCE8}"/>
              </a:ext>
            </a:extLst>
          </p:cNvPr>
          <p:cNvSpPr txBox="1"/>
          <p:nvPr/>
        </p:nvSpPr>
        <p:spPr>
          <a:xfrm>
            <a:off x="990900" y="2126429"/>
            <a:ext cx="5599275" cy="1046440"/>
          </a:xfrm>
          <a:prstGeom prst="rect">
            <a:avLst/>
          </a:prstGeom>
          <a:noFill/>
        </p:spPr>
        <p:txBody>
          <a:bodyPr wrap="square" rtlCol="0">
            <a:spAutoFit/>
          </a:bodyPr>
          <a:lstStyle/>
          <a:p>
            <a:r>
              <a:rPr lang="en-GB" sz="1400" b="1" dirty="0"/>
              <a:t>Key questions we will answer:</a:t>
            </a:r>
          </a:p>
          <a:p>
            <a:pPr marL="285750" indent="-285750">
              <a:buFont typeface="Arial" panose="020B0604020202020204" pitchFamily="34" charset="0"/>
              <a:buChar char="•"/>
            </a:pPr>
            <a:r>
              <a:rPr lang="en-GB" sz="1200" dirty="0"/>
              <a:t>What is an electric current? </a:t>
            </a:r>
          </a:p>
          <a:p>
            <a:pPr marL="285750" indent="-285750">
              <a:buFont typeface="Arial" panose="020B0604020202020204" pitchFamily="34" charset="0"/>
              <a:buChar char="•"/>
            </a:pPr>
            <a:r>
              <a:rPr lang="en-GB" sz="1200" dirty="0"/>
              <a:t>How do series and parallel circuits differ?</a:t>
            </a:r>
          </a:p>
          <a:p>
            <a:pPr marL="285750" indent="-285750">
              <a:buFont typeface="Arial" panose="020B0604020202020204" pitchFamily="34" charset="0"/>
              <a:buChar char="•"/>
            </a:pPr>
            <a:r>
              <a:rPr lang="en-GB" sz="1200" dirty="0"/>
              <a:t>What is resistance? </a:t>
            </a:r>
          </a:p>
          <a:p>
            <a:pPr marL="285750" indent="-285750">
              <a:buFont typeface="Arial" panose="020B0604020202020204" pitchFamily="34" charset="0"/>
              <a:buChar char="•"/>
            </a:pPr>
            <a:r>
              <a:rPr lang="en-GB" sz="1200" dirty="0"/>
              <a:t>How does the electricity we use get to our homes?</a:t>
            </a:r>
          </a:p>
        </p:txBody>
      </p:sp>
      <p:pic>
        <p:nvPicPr>
          <p:cNvPr id="68" name="Picture 67">
            <a:extLst>
              <a:ext uri="{FF2B5EF4-FFF2-40B4-BE49-F238E27FC236}">
                <a16:creationId xmlns:a16="http://schemas.microsoft.com/office/drawing/2014/main" id="{F1370DA4-5A51-428A-A204-F40A38EC51A8}"/>
              </a:ext>
            </a:extLst>
          </p:cNvPr>
          <p:cNvPicPr>
            <a:picLocks noChangeAspect="1"/>
          </p:cNvPicPr>
          <p:nvPr/>
        </p:nvPicPr>
        <p:blipFill>
          <a:blip r:embed="rId3"/>
          <a:stretch>
            <a:fillRect/>
          </a:stretch>
        </p:blipFill>
        <p:spPr>
          <a:xfrm>
            <a:off x="6786880" y="111078"/>
            <a:ext cx="2146954" cy="906214"/>
          </a:xfrm>
          <a:prstGeom prst="rect">
            <a:avLst/>
          </a:prstGeom>
        </p:spPr>
      </p:pic>
      <p:pic>
        <p:nvPicPr>
          <p:cNvPr id="70" name="Picture 69" descr="A picture containing drawing, sign&#10;&#10;Description automatically generated">
            <a:extLst>
              <a:ext uri="{FF2B5EF4-FFF2-40B4-BE49-F238E27FC236}">
                <a16:creationId xmlns:a16="http://schemas.microsoft.com/office/drawing/2014/main" id="{BDE5FB41-E18D-429C-A450-D750C51A5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175" y="2557568"/>
            <a:ext cx="2065980" cy="906214"/>
          </a:xfrm>
          <a:prstGeom prst="rect">
            <a:avLst/>
          </a:prstGeom>
        </p:spPr>
      </p:pic>
      <p:pic>
        <p:nvPicPr>
          <p:cNvPr id="71" name="Picture 70">
            <a:extLst>
              <a:ext uri="{FF2B5EF4-FFF2-40B4-BE49-F238E27FC236}">
                <a16:creationId xmlns:a16="http://schemas.microsoft.com/office/drawing/2014/main" id="{2E76B840-A403-4295-B7A6-7D74D576AC6C}"/>
              </a:ext>
            </a:extLst>
          </p:cNvPr>
          <p:cNvPicPr>
            <a:picLocks noChangeAspect="1"/>
          </p:cNvPicPr>
          <p:nvPr/>
        </p:nvPicPr>
        <p:blipFill>
          <a:blip r:embed="rId5"/>
          <a:stretch>
            <a:fillRect/>
          </a:stretch>
        </p:blipFill>
        <p:spPr>
          <a:xfrm>
            <a:off x="29050" y="2082692"/>
            <a:ext cx="1012653" cy="1012653"/>
          </a:xfrm>
          <a:prstGeom prst="rect">
            <a:avLst/>
          </a:prstGeom>
        </p:spPr>
      </p:pic>
      <p:pic>
        <p:nvPicPr>
          <p:cNvPr id="5" name="Picture 4">
            <a:extLst>
              <a:ext uri="{FF2B5EF4-FFF2-40B4-BE49-F238E27FC236}">
                <a16:creationId xmlns:a16="http://schemas.microsoft.com/office/drawing/2014/main" id="{3D7DD503-CA0D-4FD5-8CDD-579D07BF3D06}"/>
              </a:ext>
            </a:extLst>
          </p:cNvPr>
          <p:cNvPicPr>
            <a:picLocks noChangeAspect="1"/>
          </p:cNvPicPr>
          <p:nvPr/>
        </p:nvPicPr>
        <p:blipFill>
          <a:blip r:embed="rId6"/>
          <a:stretch>
            <a:fillRect/>
          </a:stretch>
        </p:blipFill>
        <p:spPr>
          <a:xfrm>
            <a:off x="3440968" y="704437"/>
            <a:ext cx="3133012" cy="1761671"/>
          </a:xfrm>
          <a:prstGeom prst="rect">
            <a:avLst/>
          </a:prstGeom>
        </p:spPr>
      </p:pic>
    </p:spTree>
    <p:extLst>
      <p:ext uri="{BB962C8B-B14F-4D97-AF65-F5344CB8AC3E}">
        <p14:creationId xmlns:p14="http://schemas.microsoft.com/office/powerpoint/2010/main" val="267207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5" name="Picture 214"/>
          <p:cNvPicPr>
            <a:picLocks noChangeAspect="1"/>
          </p:cNvPicPr>
          <p:nvPr/>
        </p:nvPicPr>
        <p:blipFill>
          <a:blip r:embed="rId3"/>
          <a:stretch>
            <a:fillRect/>
          </a:stretch>
        </p:blipFill>
        <p:spPr>
          <a:xfrm>
            <a:off x="5001433" y="3694814"/>
            <a:ext cx="375957" cy="375957"/>
          </a:xfrm>
          <a:prstGeom prst="rect">
            <a:avLst/>
          </a:prstGeom>
        </p:spPr>
      </p:pic>
      <p:cxnSp>
        <p:nvCxnSpPr>
          <p:cNvPr id="303" name="Straight Connector 302"/>
          <p:cNvCxnSpPr>
            <a:endCxn id="148" idx="0"/>
          </p:cNvCxnSpPr>
          <p:nvPr/>
        </p:nvCxnSpPr>
        <p:spPr>
          <a:xfrm>
            <a:off x="3154266" y="1161696"/>
            <a:ext cx="0" cy="257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20536" y="40822"/>
            <a:ext cx="7666367" cy="452088"/>
            <a:chOff x="868750" y="57150"/>
            <a:chExt cx="10732914" cy="632923"/>
          </a:xfrm>
        </p:grpSpPr>
        <p:pic>
          <p:nvPicPr>
            <p:cNvPr id="21" name="Picture 20"/>
            <p:cNvPicPr>
              <a:picLocks noChangeAspect="1"/>
            </p:cNvPicPr>
            <p:nvPr/>
          </p:nvPicPr>
          <p:blipFill rotWithShape="1">
            <a:blip r:embed="rId4"/>
            <a:srcRect l="17676" t="11393" r="74324" b="72973"/>
            <a:stretch/>
          </p:blipFill>
          <p:spPr>
            <a:xfrm>
              <a:off x="868750" y="104856"/>
              <a:ext cx="731520" cy="585217"/>
            </a:xfrm>
            <a:prstGeom prst="rect">
              <a:avLst/>
            </a:prstGeom>
          </p:spPr>
        </p:pic>
        <p:pic>
          <p:nvPicPr>
            <p:cNvPr id="26" name="Picture 25"/>
            <p:cNvPicPr>
              <a:picLocks noChangeAspect="1"/>
            </p:cNvPicPr>
            <p:nvPr/>
          </p:nvPicPr>
          <p:blipFill rotWithShape="1">
            <a:blip r:embed="rId4"/>
            <a:srcRect l="10101" t="50015" r="80732" b="34209"/>
            <a:stretch/>
          </p:blipFill>
          <p:spPr>
            <a:xfrm>
              <a:off x="3241058" y="68975"/>
              <a:ext cx="607042" cy="590550"/>
            </a:xfrm>
            <a:prstGeom prst="rect">
              <a:avLst/>
            </a:prstGeom>
          </p:spPr>
        </p:pic>
        <p:pic>
          <p:nvPicPr>
            <p:cNvPr id="24" name="Picture 23"/>
            <p:cNvPicPr>
              <a:picLocks noChangeAspect="1"/>
            </p:cNvPicPr>
            <p:nvPr/>
          </p:nvPicPr>
          <p:blipFill rotWithShape="1">
            <a:blip r:embed="rId4"/>
            <a:srcRect l="27708" t="10643" r="56042" b="73581"/>
            <a:stretch/>
          </p:blipFill>
          <p:spPr>
            <a:xfrm>
              <a:off x="1555467" y="57150"/>
              <a:ext cx="857250" cy="590550"/>
            </a:xfrm>
            <a:prstGeom prst="rect">
              <a:avLst/>
            </a:prstGeom>
          </p:spPr>
        </p:pic>
        <p:pic>
          <p:nvPicPr>
            <p:cNvPr id="25" name="Picture 24"/>
            <p:cNvPicPr>
              <a:picLocks noChangeAspect="1"/>
            </p:cNvPicPr>
            <p:nvPr/>
          </p:nvPicPr>
          <p:blipFill rotWithShape="1">
            <a:blip r:embed="rId4"/>
            <a:srcRect l="22616" t="50952" r="69050" b="34798"/>
            <a:stretch/>
          </p:blipFill>
          <p:spPr>
            <a:xfrm>
              <a:off x="3949648" y="114003"/>
              <a:ext cx="762000" cy="533400"/>
            </a:xfrm>
            <a:prstGeom prst="rect">
              <a:avLst/>
            </a:prstGeom>
          </p:spPr>
        </p:pic>
        <p:pic>
          <p:nvPicPr>
            <p:cNvPr id="27" name="Picture 26"/>
            <p:cNvPicPr>
              <a:picLocks noChangeAspect="1"/>
            </p:cNvPicPr>
            <p:nvPr/>
          </p:nvPicPr>
          <p:blipFill rotWithShape="1">
            <a:blip r:embed="rId4"/>
            <a:srcRect l="46725" t="10960" r="37442" b="75808"/>
            <a:stretch/>
          </p:blipFill>
          <p:spPr>
            <a:xfrm>
              <a:off x="2311550" y="104775"/>
              <a:ext cx="1003018" cy="495300"/>
            </a:xfrm>
            <a:prstGeom prst="rect">
              <a:avLst/>
            </a:prstGeom>
          </p:spPr>
        </p:pic>
        <p:pic>
          <p:nvPicPr>
            <p:cNvPr id="28" name="Picture 27"/>
            <p:cNvPicPr>
              <a:picLocks noChangeAspect="1"/>
            </p:cNvPicPr>
            <p:nvPr/>
          </p:nvPicPr>
          <p:blipFill rotWithShape="1">
            <a:blip r:embed="rId4"/>
            <a:srcRect l="47625" t="84054" r="39875" b="7804"/>
            <a:stretch/>
          </p:blipFill>
          <p:spPr>
            <a:xfrm>
              <a:off x="9454518" y="266700"/>
              <a:ext cx="1143001" cy="304800"/>
            </a:xfrm>
            <a:prstGeom prst="rect">
              <a:avLst/>
            </a:prstGeom>
          </p:spPr>
        </p:pic>
        <p:pic>
          <p:nvPicPr>
            <p:cNvPr id="29" name="Picture 28"/>
            <p:cNvPicPr>
              <a:picLocks noChangeAspect="1"/>
            </p:cNvPicPr>
            <p:nvPr/>
          </p:nvPicPr>
          <p:blipFill rotWithShape="1">
            <a:blip r:embed="rId4"/>
            <a:srcRect l="48183" t="51383" r="44109" b="34878"/>
            <a:stretch/>
          </p:blipFill>
          <p:spPr>
            <a:xfrm>
              <a:off x="5682393" y="150142"/>
              <a:ext cx="704850" cy="514350"/>
            </a:xfrm>
            <a:prstGeom prst="rect">
              <a:avLst/>
            </a:prstGeom>
          </p:spPr>
        </p:pic>
        <p:pic>
          <p:nvPicPr>
            <p:cNvPr id="30" name="Picture 29"/>
            <p:cNvPicPr>
              <a:picLocks noChangeAspect="1"/>
            </p:cNvPicPr>
            <p:nvPr/>
          </p:nvPicPr>
          <p:blipFill rotWithShape="1">
            <a:blip r:embed="rId4"/>
            <a:srcRect l="34514" t="52682" r="56320" b="36123"/>
            <a:stretch/>
          </p:blipFill>
          <p:spPr>
            <a:xfrm>
              <a:off x="4794146" y="187914"/>
              <a:ext cx="838200" cy="419100"/>
            </a:xfrm>
            <a:prstGeom prst="rect">
              <a:avLst/>
            </a:prstGeom>
          </p:spPr>
        </p:pic>
        <p:pic>
          <p:nvPicPr>
            <p:cNvPr id="33" name="Picture 32"/>
            <p:cNvPicPr>
              <a:picLocks noChangeAspect="1"/>
            </p:cNvPicPr>
            <p:nvPr/>
          </p:nvPicPr>
          <p:blipFill rotWithShape="1">
            <a:blip r:embed="rId4"/>
            <a:srcRect l="31074" t="82693" r="58301" b="6112"/>
            <a:stretch/>
          </p:blipFill>
          <p:spPr>
            <a:xfrm>
              <a:off x="8824140" y="187914"/>
              <a:ext cx="934556" cy="403142"/>
            </a:xfrm>
            <a:prstGeom prst="rect">
              <a:avLst/>
            </a:prstGeom>
          </p:spPr>
        </p:pic>
        <p:pic>
          <p:nvPicPr>
            <p:cNvPr id="34" name="Picture 33"/>
            <p:cNvPicPr>
              <a:picLocks noChangeAspect="1"/>
            </p:cNvPicPr>
            <p:nvPr/>
          </p:nvPicPr>
          <p:blipFill rotWithShape="1">
            <a:blip r:embed="rId4"/>
            <a:srcRect l="15133" t="82018" r="72784" b="6277"/>
            <a:stretch/>
          </p:blipFill>
          <p:spPr>
            <a:xfrm>
              <a:off x="8008199" y="285750"/>
              <a:ext cx="732241" cy="228599"/>
            </a:xfrm>
            <a:prstGeom prst="rect">
              <a:avLst/>
            </a:prstGeom>
          </p:spPr>
        </p:pic>
        <p:pic>
          <p:nvPicPr>
            <p:cNvPr id="35" name="Picture 34"/>
            <p:cNvPicPr>
              <a:picLocks noChangeAspect="1"/>
            </p:cNvPicPr>
            <p:nvPr/>
          </p:nvPicPr>
          <p:blipFill rotWithShape="1">
            <a:blip r:embed="rId4"/>
            <a:srcRect l="75550" t="48537" r="11950" b="35178"/>
            <a:stretch/>
          </p:blipFill>
          <p:spPr>
            <a:xfrm>
              <a:off x="7131078" y="152906"/>
              <a:ext cx="854239" cy="455594"/>
            </a:xfrm>
            <a:prstGeom prst="rect">
              <a:avLst/>
            </a:prstGeom>
          </p:spPr>
        </p:pic>
        <p:pic>
          <p:nvPicPr>
            <p:cNvPr id="36" name="Picture 35"/>
            <p:cNvPicPr>
              <a:picLocks noChangeAspect="1"/>
            </p:cNvPicPr>
            <p:nvPr/>
          </p:nvPicPr>
          <p:blipFill rotWithShape="1">
            <a:blip r:embed="rId4"/>
            <a:srcRect l="59029" t="46514" r="28679" b="34147"/>
            <a:stretch/>
          </p:blipFill>
          <p:spPr>
            <a:xfrm>
              <a:off x="6345612" y="175670"/>
              <a:ext cx="656394" cy="422762"/>
            </a:xfrm>
            <a:prstGeom prst="rect">
              <a:avLst/>
            </a:prstGeom>
          </p:spPr>
        </p:pic>
        <p:pic>
          <p:nvPicPr>
            <p:cNvPr id="37" name="Picture 36"/>
            <p:cNvPicPr>
              <a:picLocks noChangeAspect="1"/>
            </p:cNvPicPr>
            <p:nvPr/>
          </p:nvPicPr>
          <p:blipFill rotWithShape="1">
            <a:blip r:embed="rId4"/>
            <a:srcRect l="66895" t="84562" r="21230" b="6278"/>
            <a:stretch/>
          </p:blipFill>
          <p:spPr>
            <a:xfrm>
              <a:off x="10515814" y="266700"/>
              <a:ext cx="1085850" cy="342900"/>
            </a:xfrm>
            <a:prstGeom prst="rect">
              <a:avLst/>
            </a:prstGeom>
          </p:spPr>
        </p:pic>
      </p:grpSp>
      <p:sp>
        <p:nvSpPr>
          <p:cNvPr id="4" name="Rectangle 3"/>
          <p:cNvSpPr/>
          <p:nvPr/>
        </p:nvSpPr>
        <p:spPr>
          <a:xfrm>
            <a:off x="3749975" y="2890364"/>
            <a:ext cx="1142601" cy="461665"/>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ea typeface="Verdana" panose="020B0604030504040204" pitchFamily="34" charset="0"/>
                <a:cs typeface="Verdana" panose="020B0604030504040204" pitchFamily="34" charset="0"/>
              </a:rPr>
              <a:t>AQA</a:t>
            </a:r>
          </a:p>
          <a:p>
            <a:pPr algn="ctr"/>
            <a:r>
              <a:rPr lang="en-GB" sz="1200" b="1" dirty="0">
                <a:ea typeface="Verdana" panose="020B0604030504040204" pitchFamily="34" charset="0"/>
                <a:cs typeface="Verdana" panose="020B0604030504040204" pitchFamily="34" charset="0"/>
              </a:rPr>
              <a:t>Electricity </a:t>
            </a:r>
            <a:endParaRPr lang="en-GB" sz="1200" dirty="0">
              <a:ea typeface="Verdana" panose="020B0604030504040204" pitchFamily="34" charset="0"/>
              <a:cs typeface="Verdana" panose="020B0604030504040204" pitchFamily="34" charset="0"/>
            </a:endParaRPr>
          </a:p>
        </p:txBody>
      </p:sp>
      <p:sp>
        <p:nvSpPr>
          <p:cNvPr id="148" name="Rectangle 147"/>
          <p:cNvSpPr/>
          <p:nvPr/>
        </p:nvSpPr>
        <p:spPr>
          <a:xfrm>
            <a:off x="2642330" y="1419055"/>
            <a:ext cx="1023872" cy="205134"/>
          </a:xfrm>
          <a:prstGeom prst="rect">
            <a:avLst/>
          </a:prstGeom>
          <a:solidFill>
            <a:srgbClr val="E4D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Circuit symbols </a:t>
            </a:r>
          </a:p>
        </p:txBody>
      </p:sp>
      <p:cxnSp>
        <p:nvCxnSpPr>
          <p:cNvPr id="149" name="Straight Connector 148"/>
          <p:cNvCxnSpPr>
            <a:cxnSpLocks/>
            <a:stCxn id="397" idx="1"/>
            <a:endCxn id="480" idx="3"/>
          </p:cNvCxnSpPr>
          <p:nvPr/>
        </p:nvCxnSpPr>
        <p:spPr>
          <a:xfrm flipH="1">
            <a:off x="6533251" y="5125650"/>
            <a:ext cx="180938" cy="268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33" idx="3"/>
            <a:endCxn id="13" idx="1"/>
          </p:cNvCxnSpPr>
          <p:nvPr/>
        </p:nvCxnSpPr>
        <p:spPr>
          <a:xfrm>
            <a:off x="3013647" y="2056023"/>
            <a:ext cx="43379" cy="57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3761187" y="1416359"/>
            <a:ext cx="553998" cy="1399939"/>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r>
              <a:rPr lang="en-GB" sz="1200" b="1" dirty="0">
                <a:ea typeface="Verdana" panose="020B0604030504040204" pitchFamily="34" charset="0"/>
                <a:cs typeface="Verdana" panose="020B0604030504040204" pitchFamily="34" charset="0"/>
              </a:rPr>
              <a:t>Series and parallel circuits</a:t>
            </a:r>
            <a:endParaRPr lang="en-GB" sz="1200" dirty="0">
              <a:ea typeface="Verdana" panose="020B0604030504040204" pitchFamily="34" charset="0"/>
              <a:cs typeface="Verdana" panose="020B0604030504040204" pitchFamily="34" charset="0"/>
            </a:endParaRPr>
          </a:p>
        </p:txBody>
      </p:sp>
      <p:graphicFrame>
        <p:nvGraphicFramePr>
          <p:cNvPr id="372" name="Table 371"/>
          <p:cNvGraphicFramePr>
            <a:graphicFrameLocks noGrp="1"/>
          </p:cNvGraphicFramePr>
          <p:nvPr>
            <p:extLst>
              <p:ext uri="{D42A27DB-BD31-4B8C-83A1-F6EECF244321}">
                <p14:modId xmlns:p14="http://schemas.microsoft.com/office/powerpoint/2010/main" val="1450681721"/>
              </p:ext>
            </p:extLst>
          </p:nvPr>
        </p:nvGraphicFramePr>
        <p:xfrm>
          <a:off x="540970" y="443399"/>
          <a:ext cx="3469822" cy="928804"/>
        </p:xfrm>
        <a:graphic>
          <a:graphicData uri="http://schemas.openxmlformats.org/drawingml/2006/table">
            <a:tbl>
              <a:tblPr firstRow="1" bandRow="1">
                <a:tableStyleId>{5940675A-B579-460E-94D1-54222C63F5DA}</a:tableStyleId>
              </a:tblPr>
              <a:tblGrid>
                <a:gridCol w="590244">
                  <a:extLst>
                    <a:ext uri="{9D8B030D-6E8A-4147-A177-3AD203B41FA5}">
                      <a16:colId xmlns:a16="http://schemas.microsoft.com/office/drawing/2014/main" val="20001"/>
                    </a:ext>
                  </a:extLst>
                </a:gridCol>
                <a:gridCol w="465814">
                  <a:extLst>
                    <a:ext uri="{9D8B030D-6E8A-4147-A177-3AD203B41FA5}">
                      <a16:colId xmlns:a16="http://schemas.microsoft.com/office/drawing/2014/main" val="20002"/>
                    </a:ext>
                  </a:extLst>
                </a:gridCol>
                <a:gridCol w="660547">
                  <a:extLst>
                    <a:ext uri="{9D8B030D-6E8A-4147-A177-3AD203B41FA5}">
                      <a16:colId xmlns:a16="http://schemas.microsoft.com/office/drawing/2014/main" val="1144983880"/>
                    </a:ext>
                  </a:extLst>
                </a:gridCol>
                <a:gridCol w="511046">
                  <a:extLst>
                    <a:ext uri="{9D8B030D-6E8A-4147-A177-3AD203B41FA5}">
                      <a16:colId xmlns:a16="http://schemas.microsoft.com/office/drawing/2014/main" val="2234726021"/>
                    </a:ext>
                  </a:extLst>
                </a:gridCol>
                <a:gridCol w="635201">
                  <a:extLst>
                    <a:ext uri="{9D8B030D-6E8A-4147-A177-3AD203B41FA5}">
                      <a16:colId xmlns:a16="http://schemas.microsoft.com/office/drawing/2014/main" val="1874082163"/>
                    </a:ext>
                  </a:extLst>
                </a:gridCol>
                <a:gridCol w="606970">
                  <a:extLst>
                    <a:ext uri="{9D8B030D-6E8A-4147-A177-3AD203B41FA5}">
                      <a16:colId xmlns:a16="http://schemas.microsoft.com/office/drawing/2014/main" val="4223848066"/>
                    </a:ext>
                  </a:extLst>
                </a:gridCol>
              </a:tblGrid>
              <a:tr h="33493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Cell</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Battery</a:t>
                      </a:r>
                      <a:endParaRPr lang="en-GB" sz="800" b="1" i="1" dirty="0">
                        <a:solidFill>
                          <a:schemeClr val="accent2">
                            <a:lumMod val="75000"/>
                          </a:schemeClr>
                        </a:solidFill>
                      </a:endParaRP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Switch</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Lamp</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Ammeter</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Volt meter</a:t>
                      </a:r>
                    </a:p>
                  </a:txBody>
                  <a:tcPr marL="65314" marR="65314" marT="32657" marB="32657" anchor="ctr">
                    <a:solidFill>
                      <a:srgbClr val="E4D2F2"/>
                    </a:solidFill>
                  </a:tcPr>
                </a:tc>
                <a:extLst>
                  <a:ext uri="{0D108BD9-81ED-4DB2-BD59-A6C34878D82A}">
                    <a16:rowId xmlns:a16="http://schemas.microsoft.com/office/drawing/2014/main" val="2328723950"/>
                  </a:ext>
                </a:extLst>
              </a:tr>
              <a:tr h="593874">
                <a:tc>
                  <a:txBody>
                    <a:bodyPr/>
                    <a:lstStyle/>
                    <a:p>
                      <a:pPr algn="ctr"/>
                      <a:r>
                        <a:rPr lang="en-GB" sz="800" b="1" i="1" dirty="0">
                          <a:solidFill>
                            <a:srgbClr val="7030A0"/>
                          </a:solidFill>
                        </a:rPr>
                        <a:t>Store of chemical energy</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Two</a:t>
                      </a:r>
                      <a:r>
                        <a:rPr lang="en-GB" sz="800" b="1" i="1" baseline="0" dirty="0">
                          <a:solidFill>
                            <a:srgbClr val="7030A0"/>
                          </a:solidFill>
                        </a:rPr>
                        <a:t> or more cells in series</a:t>
                      </a:r>
                      <a:endParaRPr lang="en-GB" sz="800" b="1" i="1" dirty="0">
                        <a:solidFill>
                          <a:srgbClr val="7030A0"/>
                        </a:solidFill>
                      </a:endParaRP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Breaks circuit,</a:t>
                      </a:r>
                      <a:r>
                        <a:rPr lang="en-GB" sz="800" b="1" i="1" baseline="0" dirty="0">
                          <a:solidFill>
                            <a:srgbClr val="7030A0"/>
                          </a:solidFill>
                        </a:rPr>
                        <a:t> turning current off</a:t>
                      </a:r>
                      <a:endParaRPr lang="en-GB" sz="800" b="1" i="1" dirty="0">
                        <a:solidFill>
                          <a:srgbClr val="7030A0"/>
                        </a:solidFill>
                      </a:endParaRP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Lights when current flows</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Measures current</a:t>
                      </a:r>
                    </a:p>
                  </a:txBody>
                  <a:tcPr marL="65314" marR="65314" marT="32657" marB="32657"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Measures potential difference</a:t>
                      </a:r>
                    </a:p>
                  </a:txBody>
                  <a:tcPr marL="65314" marR="65314" marT="32657" marB="32657" anchor="ctr"/>
                </a:tc>
                <a:extLst>
                  <a:ext uri="{0D108BD9-81ED-4DB2-BD59-A6C34878D82A}">
                    <a16:rowId xmlns:a16="http://schemas.microsoft.com/office/drawing/2014/main" val="10000"/>
                  </a:ext>
                </a:extLst>
              </a:tr>
            </a:tbl>
          </a:graphicData>
        </a:graphic>
      </p:graphicFrame>
      <p:sp>
        <p:nvSpPr>
          <p:cNvPr id="13" name="Rectangle 12"/>
          <p:cNvSpPr/>
          <p:nvPr/>
        </p:nvSpPr>
        <p:spPr>
          <a:xfrm>
            <a:off x="3057026" y="1729822"/>
            <a:ext cx="553998" cy="1796497"/>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vert" wrap="square">
            <a:spAutoFit/>
          </a:bodyPr>
          <a:lstStyle/>
          <a:p>
            <a:pPr algn="ctr"/>
            <a:r>
              <a:rPr lang="en-GB" sz="1200" b="1" dirty="0">
                <a:ea typeface="Verdana" panose="020B0604030504040204" pitchFamily="34" charset="0"/>
                <a:cs typeface="Verdana" panose="020B0604030504040204" pitchFamily="34" charset="0"/>
              </a:rPr>
              <a:t>Current, potential difference and resistance</a:t>
            </a:r>
            <a:endParaRPr lang="en-GB" sz="1200" dirty="0">
              <a:ea typeface="Verdana" panose="020B0604030504040204" pitchFamily="34" charset="0"/>
              <a:cs typeface="Verdana" panose="020B0604030504040204" pitchFamily="34" charset="0"/>
            </a:endParaRPr>
          </a:p>
        </p:txBody>
      </p:sp>
      <p:sp>
        <p:nvSpPr>
          <p:cNvPr id="18" name="Rectangle 17"/>
          <p:cNvSpPr/>
          <p:nvPr/>
        </p:nvSpPr>
        <p:spPr>
          <a:xfrm>
            <a:off x="4976845" y="2768225"/>
            <a:ext cx="748109" cy="461665"/>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ea typeface="Verdana" panose="020B0604030504040204" pitchFamily="34" charset="0"/>
                <a:cs typeface="Verdana" panose="020B0604030504040204" pitchFamily="34" charset="0"/>
              </a:rPr>
              <a:t>Energy transfers</a:t>
            </a:r>
            <a:endParaRPr lang="en-GB" sz="1200" dirty="0">
              <a:ea typeface="Verdana" panose="020B0604030504040204" pitchFamily="34" charset="0"/>
              <a:cs typeface="Verdana" panose="020B0604030504040204" pitchFamily="34" charset="0"/>
            </a:endParaRPr>
          </a:p>
        </p:txBody>
      </p:sp>
      <p:sp>
        <p:nvSpPr>
          <p:cNvPr id="19" name="Rectangle 18"/>
          <p:cNvSpPr/>
          <p:nvPr/>
        </p:nvSpPr>
        <p:spPr>
          <a:xfrm>
            <a:off x="3730137" y="3544028"/>
            <a:ext cx="1127097" cy="461665"/>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ea typeface="Verdana" panose="020B0604030504040204" pitchFamily="34" charset="0"/>
                <a:cs typeface="Verdana" panose="020B0604030504040204" pitchFamily="34" charset="0"/>
              </a:rPr>
              <a:t>Domestic uses and safety</a:t>
            </a:r>
            <a:endParaRPr lang="en-GB" sz="1200" dirty="0">
              <a:ea typeface="Verdana" panose="020B0604030504040204" pitchFamily="34" charset="0"/>
              <a:cs typeface="Verdana" panose="020B0604030504040204" pitchFamily="34" charset="0"/>
            </a:endParaRPr>
          </a:p>
        </p:txBody>
      </p:sp>
      <p:sp>
        <p:nvSpPr>
          <p:cNvPr id="20" name="Rectangle 19"/>
          <p:cNvSpPr/>
          <p:nvPr/>
        </p:nvSpPr>
        <p:spPr>
          <a:xfrm rot="10800000" flipV="1">
            <a:off x="6712297" y="4457570"/>
            <a:ext cx="1243134" cy="276999"/>
          </a:xfrm>
          <a:prstGeom prst="rect">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200" b="1" dirty="0">
                <a:ea typeface="Verdana" panose="020B0604030504040204" pitchFamily="34" charset="0"/>
                <a:cs typeface="Verdana" panose="020B0604030504040204" pitchFamily="34" charset="0"/>
              </a:rPr>
              <a:t>Static electricity</a:t>
            </a:r>
            <a:endParaRPr lang="en-GB" sz="1200" dirty="0">
              <a:ea typeface="Verdana" panose="020B0604030504040204" pitchFamily="34" charset="0"/>
              <a:cs typeface="Verdana" panose="020B060403050404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908309634"/>
              </p:ext>
            </p:extLst>
          </p:nvPr>
        </p:nvGraphicFramePr>
        <p:xfrm>
          <a:off x="48238" y="1499351"/>
          <a:ext cx="2538918" cy="1006189"/>
        </p:xfrm>
        <a:graphic>
          <a:graphicData uri="http://schemas.openxmlformats.org/drawingml/2006/table">
            <a:tbl>
              <a:tblPr firstRow="1" bandRow="1">
                <a:tableStyleId>{5940675A-B579-460E-94D1-54222C63F5DA}</a:tableStyleId>
              </a:tblPr>
              <a:tblGrid>
                <a:gridCol w="838025">
                  <a:extLst>
                    <a:ext uri="{9D8B030D-6E8A-4147-A177-3AD203B41FA5}">
                      <a16:colId xmlns:a16="http://schemas.microsoft.com/office/drawing/2014/main" val="20000"/>
                    </a:ext>
                  </a:extLst>
                </a:gridCol>
                <a:gridCol w="1115786">
                  <a:extLst>
                    <a:ext uri="{9D8B030D-6E8A-4147-A177-3AD203B41FA5}">
                      <a16:colId xmlns:a16="http://schemas.microsoft.com/office/drawing/2014/main" val="20001"/>
                    </a:ext>
                  </a:extLst>
                </a:gridCol>
                <a:gridCol w="585107">
                  <a:extLst>
                    <a:ext uri="{9D8B030D-6E8A-4147-A177-3AD203B41FA5}">
                      <a16:colId xmlns:a16="http://schemas.microsoft.com/office/drawing/2014/main" val="20002"/>
                    </a:ext>
                  </a:extLst>
                </a:gridCol>
              </a:tblGrid>
              <a:tr h="326571">
                <a:tc>
                  <a:txBody>
                    <a:bodyPr/>
                    <a:lstStyle/>
                    <a:p>
                      <a:pPr algn="ctr"/>
                      <a:r>
                        <a:rPr lang="en-GB" sz="800" b="0" dirty="0"/>
                        <a:t>Current</a:t>
                      </a:r>
                      <a:r>
                        <a:rPr lang="en-GB" sz="800" b="0" baseline="0" dirty="0"/>
                        <a:t> </a:t>
                      </a:r>
                      <a:endParaRPr lang="en-GB" sz="800" b="0" dirty="0"/>
                    </a:p>
                  </a:txBody>
                  <a:tcPr marL="65314" marR="65314" marT="32657" marB="32657" anchor="ctr">
                    <a:solidFill>
                      <a:srgbClr val="E4D2F2"/>
                    </a:solidFill>
                  </a:tcPr>
                </a:tc>
                <a:tc>
                  <a:txBody>
                    <a:bodyPr/>
                    <a:lstStyle/>
                    <a:p>
                      <a:pPr algn="ctr"/>
                      <a:r>
                        <a:rPr lang="en-GB" sz="800" b="1" i="1" dirty="0">
                          <a:solidFill>
                            <a:srgbClr val="7030A0"/>
                          </a:solidFill>
                        </a:rPr>
                        <a:t>Flow of electrical charge</a:t>
                      </a:r>
                    </a:p>
                  </a:txBody>
                  <a:tcPr marL="65314" marR="65314" marT="32657" marB="32657" anchor="ctr"/>
                </a:tc>
                <a:tc>
                  <a:txBody>
                    <a:bodyPr/>
                    <a:lstStyle/>
                    <a:p>
                      <a:pPr algn="ctr"/>
                      <a:r>
                        <a:rPr lang="en-GB" sz="800" dirty="0"/>
                        <a:t>Ampere</a:t>
                      </a:r>
                      <a:r>
                        <a:rPr lang="en-GB" sz="800" baseline="0" dirty="0"/>
                        <a:t> (A)</a:t>
                      </a:r>
                      <a:endParaRPr lang="en-GB" sz="800" dirty="0"/>
                    </a:p>
                  </a:txBody>
                  <a:tcPr marL="65314" marR="65314" marT="32657" marB="32657" anchor="ctr"/>
                </a:tc>
                <a:extLst>
                  <a:ext uri="{0D108BD9-81ED-4DB2-BD59-A6C34878D82A}">
                    <a16:rowId xmlns:a16="http://schemas.microsoft.com/office/drawing/2014/main" val="10000"/>
                  </a:ext>
                </a:extLst>
              </a:tr>
              <a:tr h="353047">
                <a:tc>
                  <a:txBody>
                    <a:bodyPr/>
                    <a:lstStyle/>
                    <a:p>
                      <a:pPr algn="ctr"/>
                      <a:r>
                        <a:rPr lang="en-GB" sz="800" b="0" dirty="0"/>
                        <a:t>Potential difference (</a:t>
                      </a:r>
                      <a:r>
                        <a:rPr lang="en-GB" sz="800" b="0" dirty="0" err="1"/>
                        <a:t>p.d</a:t>
                      </a:r>
                      <a:r>
                        <a:rPr lang="en-GB" sz="800" b="0" dirty="0"/>
                        <a:t>.)</a:t>
                      </a:r>
                    </a:p>
                  </a:txBody>
                  <a:tcPr marL="65314" marR="65314" marT="32657" marB="32657" anchor="ctr">
                    <a:solidFill>
                      <a:srgbClr val="E4D2F2"/>
                    </a:solidFill>
                  </a:tcPr>
                </a:tc>
                <a:tc>
                  <a:txBody>
                    <a:bodyPr/>
                    <a:lstStyle/>
                    <a:p>
                      <a:pPr algn="ctr"/>
                      <a:r>
                        <a:rPr lang="en-GB" sz="800" b="1" i="1" dirty="0">
                          <a:solidFill>
                            <a:srgbClr val="7030A0"/>
                          </a:solidFill>
                        </a:rPr>
                        <a:t>How much electrical work is</a:t>
                      </a:r>
                      <a:r>
                        <a:rPr lang="en-GB" sz="800" b="1" i="1" baseline="0" dirty="0">
                          <a:solidFill>
                            <a:srgbClr val="7030A0"/>
                          </a:solidFill>
                        </a:rPr>
                        <a:t> done by a cell</a:t>
                      </a:r>
                      <a:endParaRPr lang="en-GB" sz="800" b="1" i="1" dirty="0">
                        <a:solidFill>
                          <a:srgbClr val="7030A0"/>
                        </a:solidFill>
                      </a:endParaRP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800" dirty="0"/>
                        <a:t>Volts</a:t>
                      </a:r>
                      <a:r>
                        <a:rPr lang="en-US" sz="800" baseline="0" dirty="0"/>
                        <a:t> (V)</a:t>
                      </a:r>
                      <a:endParaRPr lang="en-US" sz="800" dirty="0"/>
                    </a:p>
                  </a:txBody>
                  <a:tcPr marL="65314" marR="65314" marT="32657" marB="32657" anchor="ctr"/>
                </a:tc>
                <a:extLst>
                  <a:ext uri="{0D108BD9-81ED-4DB2-BD59-A6C34878D82A}">
                    <a16:rowId xmlns:a16="http://schemas.microsoft.com/office/drawing/2014/main" val="10001"/>
                  </a:ext>
                </a:extLst>
              </a:tr>
              <a:tr h="326571">
                <a:tc>
                  <a:txBody>
                    <a:bodyPr/>
                    <a:lstStyle/>
                    <a:p>
                      <a:pPr algn="ctr"/>
                      <a:r>
                        <a:rPr lang="en-GB" sz="800" b="0" dirty="0"/>
                        <a:t>Charge</a:t>
                      </a:r>
                    </a:p>
                  </a:txBody>
                  <a:tcPr marL="65314" marR="65314" marT="32657" marB="32657" anchor="ctr">
                    <a:solidFill>
                      <a:srgbClr val="E4D2F2"/>
                    </a:solidFill>
                  </a:tcPr>
                </a:tc>
                <a:tc>
                  <a:txBody>
                    <a:bodyPr/>
                    <a:lstStyle/>
                    <a:p>
                      <a:pPr algn="ctr"/>
                      <a:r>
                        <a:rPr lang="en-GB" sz="800" b="1" i="1" dirty="0">
                          <a:solidFill>
                            <a:srgbClr val="7030A0"/>
                          </a:solidFill>
                        </a:rPr>
                        <a:t>Amount of electricity travelling</a:t>
                      </a:r>
                      <a:r>
                        <a:rPr lang="en-GB" sz="800" b="1" i="1" baseline="0" dirty="0">
                          <a:solidFill>
                            <a:srgbClr val="7030A0"/>
                          </a:solidFill>
                        </a:rPr>
                        <a:t> in a circuit</a:t>
                      </a:r>
                      <a:endParaRPr lang="en-GB" sz="800" b="1" i="1" dirty="0">
                        <a:solidFill>
                          <a:srgbClr val="7030A0"/>
                        </a:solidFill>
                      </a:endParaRPr>
                    </a:p>
                  </a:txBody>
                  <a:tcPr marL="65314" marR="65314" marT="32657" marB="32657" anchor="ctr"/>
                </a:tc>
                <a:tc>
                  <a:txBody>
                    <a:bodyPr/>
                    <a:lstStyle/>
                    <a:p>
                      <a:pPr algn="ctr"/>
                      <a:r>
                        <a:rPr lang="en-GB" sz="800" dirty="0"/>
                        <a:t>Coulombs (C)</a:t>
                      </a:r>
                    </a:p>
                  </a:txBody>
                  <a:tcPr marL="65314" marR="65314" marT="32657" marB="32657" anchor="ctr"/>
                </a:tc>
                <a:extLst>
                  <a:ext uri="{0D108BD9-81ED-4DB2-BD59-A6C34878D82A}">
                    <a16:rowId xmlns:a16="http://schemas.microsoft.com/office/drawing/2014/main" val="1000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638340881"/>
              </p:ext>
            </p:extLst>
          </p:nvPr>
        </p:nvGraphicFramePr>
        <p:xfrm>
          <a:off x="4038752" y="447695"/>
          <a:ext cx="4154181" cy="922759"/>
        </p:xfrm>
        <a:graphic>
          <a:graphicData uri="http://schemas.openxmlformats.org/drawingml/2006/table">
            <a:tbl>
              <a:tblPr firstRow="1" bandRow="1">
                <a:tableStyleId>{5940675A-B579-460E-94D1-54222C63F5DA}</a:tableStyleId>
              </a:tblPr>
              <a:tblGrid>
                <a:gridCol w="478820">
                  <a:extLst>
                    <a:ext uri="{9D8B030D-6E8A-4147-A177-3AD203B41FA5}">
                      <a16:colId xmlns:a16="http://schemas.microsoft.com/office/drawing/2014/main" val="20001"/>
                    </a:ext>
                  </a:extLst>
                </a:gridCol>
                <a:gridCol w="627361">
                  <a:extLst>
                    <a:ext uri="{9D8B030D-6E8A-4147-A177-3AD203B41FA5}">
                      <a16:colId xmlns:a16="http://schemas.microsoft.com/office/drawing/2014/main" val="20002"/>
                    </a:ext>
                  </a:extLst>
                </a:gridCol>
                <a:gridCol w="641684">
                  <a:extLst>
                    <a:ext uri="{9D8B030D-6E8A-4147-A177-3AD203B41FA5}">
                      <a16:colId xmlns:a16="http://schemas.microsoft.com/office/drawing/2014/main" val="1144983880"/>
                    </a:ext>
                  </a:extLst>
                </a:gridCol>
                <a:gridCol w="607309">
                  <a:extLst>
                    <a:ext uri="{9D8B030D-6E8A-4147-A177-3AD203B41FA5}">
                      <a16:colId xmlns:a16="http://schemas.microsoft.com/office/drawing/2014/main" val="2234726021"/>
                    </a:ext>
                  </a:extLst>
                </a:gridCol>
                <a:gridCol w="618766">
                  <a:extLst>
                    <a:ext uri="{9D8B030D-6E8A-4147-A177-3AD203B41FA5}">
                      <a16:colId xmlns:a16="http://schemas.microsoft.com/office/drawing/2014/main" val="1874082163"/>
                    </a:ext>
                  </a:extLst>
                </a:gridCol>
                <a:gridCol w="504181">
                  <a:extLst>
                    <a:ext uri="{9D8B030D-6E8A-4147-A177-3AD203B41FA5}">
                      <a16:colId xmlns:a16="http://schemas.microsoft.com/office/drawing/2014/main" val="4223848066"/>
                    </a:ext>
                  </a:extLst>
                </a:gridCol>
                <a:gridCol w="676060">
                  <a:extLst>
                    <a:ext uri="{9D8B030D-6E8A-4147-A177-3AD203B41FA5}">
                      <a16:colId xmlns:a16="http://schemas.microsoft.com/office/drawing/2014/main" val="2902053874"/>
                    </a:ext>
                  </a:extLst>
                </a:gridCol>
              </a:tblGrid>
              <a:tr h="33493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Diode</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LED</a:t>
                      </a:r>
                      <a:endParaRPr lang="en-GB" sz="800" b="1" i="1" dirty="0">
                        <a:solidFill>
                          <a:schemeClr val="accent2">
                            <a:lumMod val="75000"/>
                          </a:schemeClr>
                        </a:solidFill>
                      </a:endParaRP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LDR</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Fuse</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Resistor</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Variable resistor</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Thermistor</a:t>
                      </a:r>
                    </a:p>
                  </a:txBody>
                  <a:tcPr marL="65314" marR="65314" marT="32657" marB="32657" anchor="ctr">
                    <a:solidFill>
                      <a:srgbClr val="E4D2F2"/>
                    </a:solidFill>
                  </a:tcPr>
                </a:tc>
                <a:extLst>
                  <a:ext uri="{0D108BD9-81ED-4DB2-BD59-A6C34878D82A}">
                    <a16:rowId xmlns:a16="http://schemas.microsoft.com/office/drawing/2014/main" val="2328723950"/>
                  </a:ext>
                </a:extLst>
              </a:tr>
              <a:tr h="587829">
                <a:tc>
                  <a:txBody>
                    <a:bodyPr/>
                    <a:lstStyle/>
                    <a:p>
                      <a:pPr algn="ctr"/>
                      <a:r>
                        <a:rPr lang="en-GB" sz="800" b="1" i="1" dirty="0">
                          <a:solidFill>
                            <a:srgbClr val="7030A0"/>
                          </a:solidFill>
                        </a:rPr>
                        <a:t>Current flows one way</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Emits light</a:t>
                      </a:r>
                      <a:r>
                        <a:rPr lang="en-GB" sz="800" b="1" i="1" baseline="0" dirty="0">
                          <a:solidFill>
                            <a:srgbClr val="7030A0"/>
                          </a:solidFill>
                        </a:rPr>
                        <a:t> when current flows</a:t>
                      </a:r>
                      <a:endParaRPr lang="en-GB" sz="800" b="1" i="1" dirty="0">
                        <a:solidFill>
                          <a:srgbClr val="7030A0"/>
                        </a:solidFill>
                      </a:endParaRP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Resistance low in bright light</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Melts when current is too high</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Affects the size of current flowing</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Allows current to be varied</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Resistance low at high temp</a:t>
                      </a:r>
                    </a:p>
                  </a:txBody>
                  <a:tcPr marL="65314" marR="65314" marT="32657" marB="32657" anchor="ct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623739592"/>
              </p:ext>
            </p:extLst>
          </p:nvPr>
        </p:nvGraphicFramePr>
        <p:xfrm>
          <a:off x="2940559" y="5631333"/>
          <a:ext cx="2962380" cy="979714"/>
        </p:xfrm>
        <a:graphic>
          <a:graphicData uri="http://schemas.openxmlformats.org/drawingml/2006/table">
            <a:tbl>
              <a:tblPr firstRow="1" bandRow="1">
                <a:tableStyleId>{5940675A-B579-460E-94D1-54222C63F5DA}</a:tableStyleId>
              </a:tblPr>
              <a:tblGrid>
                <a:gridCol w="156028">
                  <a:extLst>
                    <a:ext uri="{9D8B030D-6E8A-4147-A177-3AD203B41FA5}">
                      <a16:colId xmlns:a16="http://schemas.microsoft.com/office/drawing/2014/main" val="1370991565"/>
                    </a:ext>
                  </a:extLst>
                </a:gridCol>
                <a:gridCol w="778142">
                  <a:extLst>
                    <a:ext uri="{9D8B030D-6E8A-4147-A177-3AD203B41FA5}">
                      <a16:colId xmlns:a16="http://schemas.microsoft.com/office/drawing/2014/main" val="2694981659"/>
                    </a:ext>
                  </a:extLst>
                </a:gridCol>
                <a:gridCol w="1108624">
                  <a:extLst>
                    <a:ext uri="{9D8B030D-6E8A-4147-A177-3AD203B41FA5}">
                      <a16:colId xmlns:a16="http://schemas.microsoft.com/office/drawing/2014/main" val="3752474337"/>
                    </a:ext>
                  </a:extLst>
                </a:gridCol>
                <a:gridCol w="919586">
                  <a:extLst>
                    <a:ext uri="{9D8B030D-6E8A-4147-A177-3AD203B41FA5}">
                      <a16:colId xmlns:a16="http://schemas.microsoft.com/office/drawing/2014/main" val="2684948024"/>
                    </a:ext>
                  </a:extLst>
                </a:gridCol>
              </a:tblGrid>
              <a:tr h="326571">
                <a:tc rowSpan="3">
                  <a:txBody>
                    <a:bodyPr/>
                    <a:lstStyle/>
                    <a:p>
                      <a:pPr algn="ctr"/>
                      <a:r>
                        <a:rPr lang="en-GB" sz="800" b="0" dirty="0"/>
                        <a:t>3</a:t>
                      </a:r>
                      <a:r>
                        <a:rPr lang="en-GB" sz="800" b="0" baseline="0" dirty="0"/>
                        <a:t> pin plug</a:t>
                      </a:r>
                      <a:endParaRPr lang="en-GB" sz="800" b="0" dirty="0"/>
                    </a:p>
                  </a:txBody>
                  <a:tcPr marL="65314" marR="65314" marT="32657" marB="32657" vert="vert270" anchor="ctr">
                    <a:solidFill>
                      <a:srgbClr val="E4D2F2"/>
                    </a:solidFill>
                  </a:tcPr>
                </a:tc>
                <a:tc>
                  <a:txBody>
                    <a:bodyPr/>
                    <a:lstStyle/>
                    <a:p>
                      <a:pPr algn="ctr"/>
                      <a:r>
                        <a:rPr lang="en-GB" sz="800" b="1" i="1" dirty="0">
                          <a:solidFill>
                            <a:srgbClr val="7030A0"/>
                          </a:solidFill>
                        </a:rPr>
                        <a:t>Live - Brown</a:t>
                      </a:r>
                    </a:p>
                  </a:txBody>
                  <a:tcPr marL="65314" marR="65314" marT="32657" marB="32657" anchor="ctr"/>
                </a:tc>
                <a:tc>
                  <a:txBody>
                    <a:bodyPr/>
                    <a:lstStyle/>
                    <a:p>
                      <a:pPr algn="ctr"/>
                      <a:r>
                        <a:rPr lang="en-GB" sz="800" b="0" i="0" dirty="0">
                          <a:solidFill>
                            <a:schemeClr val="tx1"/>
                          </a:solidFill>
                        </a:rPr>
                        <a:t>Carries </a:t>
                      </a:r>
                      <a:r>
                        <a:rPr lang="en-GB" sz="800" b="0" i="0" dirty="0" err="1">
                          <a:solidFill>
                            <a:schemeClr val="tx1"/>
                          </a:solidFill>
                        </a:rPr>
                        <a:t>p.d</a:t>
                      </a:r>
                      <a:r>
                        <a:rPr lang="en-GB" sz="800" b="0" i="0" baseline="0" dirty="0">
                          <a:solidFill>
                            <a:schemeClr val="tx1"/>
                          </a:solidFill>
                        </a:rPr>
                        <a:t> from mains supply.</a:t>
                      </a:r>
                      <a:endParaRPr lang="en-GB" sz="800" b="0" i="0" dirty="0">
                        <a:solidFill>
                          <a:schemeClr val="tx1"/>
                        </a:solidFill>
                      </a:endParaRPr>
                    </a:p>
                  </a:txBody>
                  <a:tcPr marL="65314" marR="65314" marT="32657" marB="32657" anchor="ctr"/>
                </a:tc>
                <a:tc>
                  <a:txBody>
                    <a:bodyPr/>
                    <a:lstStyle/>
                    <a:p>
                      <a:pPr algn="ctr"/>
                      <a:r>
                        <a:rPr lang="en-GB" sz="800" b="0" i="0" dirty="0" err="1">
                          <a:solidFill>
                            <a:schemeClr val="tx1"/>
                          </a:solidFill>
                        </a:rPr>
                        <a:t>p.d</a:t>
                      </a:r>
                      <a:r>
                        <a:rPr lang="en-GB" sz="800" b="0" i="0" dirty="0">
                          <a:solidFill>
                            <a:schemeClr val="tx1"/>
                          </a:solidFill>
                        </a:rPr>
                        <a:t> between live and earth = 230V</a:t>
                      </a:r>
                    </a:p>
                  </a:txBody>
                  <a:tcPr marL="65314" marR="65314" marT="32657" marB="32657" anchor="ctr"/>
                </a:tc>
                <a:extLst>
                  <a:ext uri="{0D108BD9-81ED-4DB2-BD59-A6C34878D82A}">
                    <a16:rowId xmlns:a16="http://schemas.microsoft.com/office/drawing/2014/main" val="2887359845"/>
                  </a:ext>
                </a:extLst>
              </a:tr>
              <a:tr h="195943">
                <a:tc vMerge="1">
                  <a:txBody>
                    <a:bodyPr/>
                    <a:lstStyle/>
                    <a:p>
                      <a:pPr algn="ct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Neutral - Blue</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Completes the circuit.</a:t>
                      </a: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err="1">
                          <a:solidFill>
                            <a:schemeClr val="tx1"/>
                          </a:solidFill>
                        </a:rPr>
                        <a:t>p.d</a:t>
                      </a:r>
                      <a:r>
                        <a:rPr lang="en-GB" sz="800" b="0" i="0" dirty="0">
                          <a:solidFill>
                            <a:schemeClr val="tx1"/>
                          </a:solidFill>
                        </a:rPr>
                        <a:t>. =</a:t>
                      </a:r>
                      <a:r>
                        <a:rPr lang="en-GB" sz="800" b="0" i="0" baseline="0" dirty="0">
                          <a:solidFill>
                            <a:schemeClr val="tx1"/>
                          </a:solidFill>
                        </a:rPr>
                        <a:t> OV</a:t>
                      </a:r>
                      <a:endParaRPr lang="en-GB" sz="800" b="0" i="0" dirty="0">
                        <a:solidFill>
                          <a:schemeClr val="tx1"/>
                        </a:solidFill>
                      </a:endParaRPr>
                    </a:p>
                  </a:txBody>
                  <a:tcPr marL="65314" marR="65314" marT="32657" marB="32657" anchor="ctr"/>
                </a:tc>
                <a:extLst>
                  <a:ext uri="{0D108BD9-81ED-4DB2-BD59-A6C34878D82A}">
                    <a16:rowId xmlns:a16="http://schemas.microsoft.com/office/drawing/2014/main" val="2520280075"/>
                  </a:ext>
                </a:extLst>
              </a:tr>
              <a:tr h="457200">
                <a:tc vMerge="1">
                  <a:txBody>
                    <a:bodyPr/>
                    <a:lstStyle/>
                    <a:p>
                      <a:pPr algn="ctr"/>
                      <a:endParaRPr lang="en-GB" sz="1200" b="0" dirty="0"/>
                    </a:p>
                  </a:txBody>
                  <a:tcPr anchor="ctr">
                    <a:solidFill>
                      <a:schemeClr val="accent2">
                        <a:lumMod val="20000"/>
                        <a:lumOff val="80000"/>
                      </a:schemeClr>
                    </a:solidFill>
                  </a:tcPr>
                </a:tc>
                <a:tc>
                  <a:txBody>
                    <a:bodyPr/>
                    <a:lstStyle/>
                    <a:p>
                      <a:pPr algn="ctr"/>
                      <a:r>
                        <a:rPr lang="en-GB" sz="800" b="1" i="1" dirty="0">
                          <a:solidFill>
                            <a:srgbClr val="7030A0"/>
                          </a:solidFill>
                        </a:rPr>
                        <a:t>Earth – Green and Yellow stripes</a:t>
                      </a:r>
                    </a:p>
                  </a:txBody>
                  <a:tcPr marL="65314" marR="65314" marT="32657" marB="32657" anchor="ctr"/>
                </a:tc>
                <a:tc>
                  <a:txBody>
                    <a:bodyPr/>
                    <a:lstStyle/>
                    <a:p>
                      <a:pPr algn="ctr"/>
                      <a:r>
                        <a:rPr lang="en-GB" sz="800" b="0" i="0" dirty="0">
                          <a:solidFill>
                            <a:schemeClr val="tx1"/>
                          </a:solidFill>
                        </a:rPr>
                        <a:t>Only carries current</a:t>
                      </a:r>
                      <a:r>
                        <a:rPr lang="en-GB" sz="800" b="0" i="0" baseline="0" dirty="0">
                          <a:solidFill>
                            <a:schemeClr val="tx1"/>
                          </a:solidFill>
                        </a:rPr>
                        <a:t> if there is a fault.</a:t>
                      </a:r>
                      <a:endParaRPr lang="en-GB" sz="800" b="0" i="0" dirty="0">
                        <a:solidFill>
                          <a:schemeClr val="tx1"/>
                        </a:solidFill>
                      </a:endParaRPr>
                    </a:p>
                  </a:txBody>
                  <a:tcPr marL="65314" marR="65314" marT="32657" marB="32657" anchor="ctr"/>
                </a:tc>
                <a:tc>
                  <a:txBody>
                    <a:bodyPr/>
                    <a:lstStyle/>
                    <a:p>
                      <a:pPr algn="ctr"/>
                      <a:r>
                        <a:rPr lang="en-GB" sz="800" b="0" i="0" dirty="0" err="1">
                          <a:solidFill>
                            <a:schemeClr val="tx1"/>
                          </a:solidFill>
                        </a:rPr>
                        <a:t>p.d</a:t>
                      </a:r>
                      <a:r>
                        <a:rPr lang="en-GB" sz="800" b="0" i="0" dirty="0">
                          <a:solidFill>
                            <a:schemeClr val="tx1"/>
                          </a:solidFill>
                        </a:rPr>
                        <a:t>. = 0V</a:t>
                      </a:r>
                    </a:p>
                  </a:txBody>
                  <a:tcPr marL="65314" marR="65314" marT="32657" marB="32657" anchor="ctr"/>
                </a:tc>
                <a:extLst>
                  <a:ext uri="{0D108BD9-81ED-4DB2-BD59-A6C34878D82A}">
                    <a16:rowId xmlns:a16="http://schemas.microsoft.com/office/drawing/2014/main" val="3148939539"/>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832943842"/>
              </p:ext>
            </p:extLst>
          </p:nvPr>
        </p:nvGraphicFramePr>
        <p:xfrm>
          <a:off x="4408865" y="1434963"/>
          <a:ext cx="3154720" cy="1306286"/>
        </p:xfrm>
        <a:graphic>
          <a:graphicData uri="http://schemas.openxmlformats.org/drawingml/2006/table">
            <a:tbl>
              <a:tblPr firstRow="1" bandRow="1">
                <a:tableStyleId>{5940675A-B579-460E-94D1-54222C63F5DA}</a:tableStyleId>
              </a:tblPr>
              <a:tblGrid>
                <a:gridCol w="484856">
                  <a:extLst>
                    <a:ext uri="{9D8B030D-6E8A-4147-A177-3AD203B41FA5}">
                      <a16:colId xmlns:a16="http://schemas.microsoft.com/office/drawing/2014/main" val="20000"/>
                    </a:ext>
                  </a:extLst>
                </a:gridCol>
                <a:gridCol w="744812">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1054195">
                  <a:extLst>
                    <a:ext uri="{9D8B030D-6E8A-4147-A177-3AD203B41FA5}">
                      <a16:colId xmlns:a16="http://schemas.microsoft.com/office/drawing/2014/main" val="2645530761"/>
                    </a:ext>
                  </a:extLst>
                </a:gridCol>
              </a:tblGrid>
              <a:tr h="587829">
                <a:tc>
                  <a:txBody>
                    <a:bodyPr/>
                    <a:lstStyle/>
                    <a:p>
                      <a:pPr algn="ctr"/>
                      <a:r>
                        <a:rPr lang="en-GB" sz="800" b="0" dirty="0"/>
                        <a:t>Series circuit</a:t>
                      </a:r>
                    </a:p>
                  </a:txBody>
                  <a:tcPr marL="65314" marR="65314" marT="32657" marB="32657" anchor="ctr">
                    <a:solidFill>
                      <a:srgbClr val="E4D2F2"/>
                    </a:solidFill>
                  </a:tcPr>
                </a:tc>
                <a:tc>
                  <a:txBody>
                    <a:bodyPr/>
                    <a:lstStyle/>
                    <a:p>
                      <a:pPr algn="ctr"/>
                      <a:r>
                        <a:rPr lang="en-GB" sz="800" b="0" i="0" dirty="0">
                          <a:solidFill>
                            <a:schemeClr val="tx1"/>
                          </a:solidFill>
                        </a:rPr>
                        <a:t>Current is the same in all components. </a:t>
                      </a:r>
                    </a:p>
                  </a:txBody>
                  <a:tcPr marL="65314" marR="65314" marT="32657" marB="32657" anchor="ctr"/>
                </a:tc>
                <a:tc>
                  <a:txBody>
                    <a:bodyPr/>
                    <a:lstStyle/>
                    <a:p>
                      <a:pPr algn="ctr"/>
                      <a:r>
                        <a:rPr lang="en-GB" sz="800" b="0" i="0" dirty="0">
                          <a:solidFill>
                            <a:schemeClr val="tx1"/>
                          </a:solidFill>
                        </a:rPr>
                        <a:t>Total </a:t>
                      </a:r>
                      <a:r>
                        <a:rPr lang="en-GB" sz="800" b="0" i="0" dirty="0" err="1">
                          <a:solidFill>
                            <a:schemeClr val="tx1"/>
                          </a:solidFill>
                        </a:rPr>
                        <a:t>p.d</a:t>
                      </a:r>
                      <a:r>
                        <a:rPr lang="en-GB" sz="800" b="0" i="0" dirty="0">
                          <a:solidFill>
                            <a:schemeClr val="tx1"/>
                          </a:solidFill>
                        </a:rPr>
                        <a:t>. from battery is shared between all the components.</a:t>
                      </a:r>
                    </a:p>
                  </a:txBody>
                  <a:tcPr marL="65314" marR="65314" marT="32657" marB="32657" anchor="ctr"/>
                </a:tc>
                <a:tc>
                  <a:txBody>
                    <a:bodyPr/>
                    <a:lstStyle/>
                    <a:p>
                      <a:pPr algn="ctr"/>
                      <a:r>
                        <a:rPr lang="en-GB" sz="800" b="0" i="0" dirty="0">
                          <a:solidFill>
                            <a:schemeClr val="tx1"/>
                          </a:solidFill>
                        </a:rPr>
                        <a:t>Total resistance is the sum of each </a:t>
                      </a:r>
                      <a:r>
                        <a:rPr lang="en-GB" sz="800" b="0" i="0" baseline="0" dirty="0">
                          <a:solidFill>
                            <a:schemeClr val="tx1"/>
                          </a:solidFill>
                        </a:rPr>
                        <a:t>component’s resistance. </a:t>
                      </a:r>
                      <a:endParaRPr lang="en-GB" sz="800" b="0" i="0" dirty="0">
                        <a:solidFill>
                          <a:schemeClr val="tx1"/>
                        </a:solidFill>
                      </a:endParaRPr>
                    </a:p>
                  </a:txBody>
                  <a:tcPr marL="65314" marR="65314" marT="32657" marB="32657" anchor="ctr"/>
                </a:tc>
                <a:extLst>
                  <a:ext uri="{0D108BD9-81ED-4DB2-BD59-A6C34878D82A}">
                    <a16:rowId xmlns:a16="http://schemas.microsoft.com/office/drawing/2014/main" val="10000"/>
                  </a:ext>
                </a:extLst>
              </a:tr>
              <a:tr h="718457">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Parallel circuit</a:t>
                      </a:r>
                    </a:p>
                  </a:txBody>
                  <a:tcPr marL="65314" marR="65314" marT="32657" marB="32657" anchor="ctr">
                    <a:solidFill>
                      <a:srgbClr val="E4D2F2"/>
                    </a:solidFill>
                  </a:tcPr>
                </a:tc>
                <a:tc>
                  <a:txBody>
                    <a:bodyPr/>
                    <a:lstStyle/>
                    <a:p>
                      <a:pPr algn="ctr"/>
                      <a:r>
                        <a:rPr lang="en-GB" sz="800" b="0" i="0" dirty="0">
                          <a:solidFill>
                            <a:schemeClr val="tx1"/>
                          </a:solidFill>
                        </a:rPr>
                        <a:t>Total</a:t>
                      </a:r>
                      <a:r>
                        <a:rPr lang="en-GB" sz="800" b="0" i="0" baseline="0" dirty="0">
                          <a:solidFill>
                            <a:schemeClr val="tx1"/>
                          </a:solidFill>
                        </a:rPr>
                        <a:t> current is the sum of  each component’s current. </a:t>
                      </a:r>
                      <a:endParaRPr lang="en-GB" sz="800" b="0" i="0" dirty="0">
                        <a:solidFill>
                          <a:schemeClr val="tx1"/>
                        </a:solidFill>
                      </a:endParaRPr>
                    </a:p>
                  </a:txBody>
                  <a:tcPr marL="65314" marR="65314"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err="1">
                          <a:solidFill>
                            <a:schemeClr val="tx1"/>
                          </a:solidFill>
                        </a:rPr>
                        <a:t>p.d</a:t>
                      </a:r>
                      <a:r>
                        <a:rPr lang="en-GB" sz="800" b="0" i="0" dirty="0">
                          <a:solidFill>
                            <a:schemeClr val="tx1"/>
                          </a:solidFill>
                        </a:rPr>
                        <a:t>. across all components is the same.</a:t>
                      </a:r>
                    </a:p>
                  </a:txBody>
                  <a:tcPr marL="65314" marR="65314" marT="32657" marB="32657" anchor="ctr"/>
                </a:tc>
                <a:tc>
                  <a:txBody>
                    <a:bodyPr/>
                    <a:lstStyle/>
                    <a:p>
                      <a:pPr algn="ctr"/>
                      <a:r>
                        <a:rPr lang="en-GB" sz="800" b="0" i="0" dirty="0">
                          <a:solidFill>
                            <a:schemeClr val="tx1"/>
                          </a:solidFill>
                        </a:rPr>
                        <a:t>Total resistance is less than the resistance value of the smallest</a:t>
                      </a:r>
                      <a:r>
                        <a:rPr lang="en-GB" sz="800" b="0" i="0" baseline="0" dirty="0">
                          <a:solidFill>
                            <a:schemeClr val="tx1"/>
                          </a:solidFill>
                        </a:rPr>
                        <a:t> individual resistor. </a:t>
                      </a:r>
                      <a:endParaRPr lang="en-GB" sz="800" b="0" i="0" dirty="0">
                        <a:solidFill>
                          <a:schemeClr val="tx1"/>
                        </a:solidFill>
                      </a:endParaRPr>
                    </a:p>
                  </a:txBody>
                  <a:tcPr marL="65314" marR="65314" marT="32657" marB="32657" anchor="ctr"/>
                </a:tc>
                <a:extLst>
                  <a:ext uri="{0D108BD9-81ED-4DB2-BD59-A6C34878D82A}">
                    <a16:rowId xmlns:a16="http://schemas.microsoft.com/office/drawing/2014/main" val="10001"/>
                  </a:ext>
                </a:extLst>
              </a:tr>
            </a:tbl>
          </a:graphicData>
        </a:graphic>
      </p:graphicFrame>
      <p:sp>
        <p:nvSpPr>
          <p:cNvPr id="41" name="Rectangle 40"/>
          <p:cNvSpPr/>
          <p:nvPr/>
        </p:nvSpPr>
        <p:spPr>
          <a:xfrm>
            <a:off x="37980" y="369102"/>
            <a:ext cx="413835" cy="1102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57" dirty="0">
                <a:solidFill>
                  <a:schemeClr val="tx1"/>
                </a:solidFill>
              </a:rPr>
              <a:t>Electrons carry current.  Electrons are free to move in metal.</a:t>
            </a:r>
          </a:p>
        </p:txBody>
      </p:sp>
      <p:sp>
        <p:nvSpPr>
          <p:cNvPr id="42" name="Rectangle 41"/>
          <p:cNvSpPr/>
          <p:nvPr/>
        </p:nvSpPr>
        <p:spPr>
          <a:xfrm>
            <a:off x="2927226" y="5038322"/>
            <a:ext cx="839937" cy="5157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a:t>
            </a:r>
            <a:r>
              <a:rPr lang="en-GB" sz="800" dirty="0" err="1">
                <a:solidFill>
                  <a:schemeClr val="tx1"/>
                </a:solidFill>
              </a:rPr>
              <a:t>Earthing</a:t>
            </a:r>
            <a:r>
              <a:rPr lang="en-GB" sz="800" dirty="0">
                <a:solidFill>
                  <a:schemeClr val="tx1"/>
                </a:solidFill>
              </a:rPr>
              <a:t>’ a safety device; Earth wire joins the metal case.  </a:t>
            </a:r>
          </a:p>
        </p:txBody>
      </p:sp>
      <p:sp>
        <p:nvSpPr>
          <p:cNvPr id="45" name="Rectangle 44"/>
          <p:cNvSpPr/>
          <p:nvPr/>
        </p:nvSpPr>
        <p:spPr>
          <a:xfrm>
            <a:off x="48238" y="2555830"/>
            <a:ext cx="1296353" cy="159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Charge = Current X time</a:t>
            </a:r>
          </a:p>
        </p:txBody>
      </p:sp>
      <p:cxnSp>
        <p:nvCxnSpPr>
          <p:cNvPr id="46" name="Straight Connector 45"/>
          <p:cNvCxnSpPr>
            <a:stCxn id="72" idx="2"/>
            <a:endCxn id="77" idx="0"/>
          </p:cNvCxnSpPr>
          <p:nvPr/>
        </p:nvCxnSpPr>
        <p:spPr>
          <a:xfrm flipH="1">
            <a:off x="1147111" y="3797002"/>
            <a:ext cx="42421" cy="97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5" idx="0"/>
            <a:endCxn id="23" idx="2"/>
          </p:cNvCxnSpPr>
          <p:nvPr/>
        </p:nvCxnSpPr>
        <p:spPr>
          <a:xfrm flipV="1">
            <a:off x="696415" y="2505540"/>
            <a:ext cx="621282" cy="50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449493" y="2531368"/>
            <a:ext cx="529709" cy="1573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Q = I X t</a:t>
            </a:r>
          </a:p>
        </p:txBody>
      </p:sp>
      <p:cxnSp>
        <p:nvCxnSpPr>
          <p:cNvPr id="53" name="Straight Connector 52"/>
          <p:cNvCxnSpPr>
            <a:stCxn id="52" idx="1"/>
            <a:endCxn id="45" idx="3"/>
          </p:cNvCxnSpPr>
          <p:nvPr/>
        </p:nvCxnSpPr>
        <p:spPr>
          <a:xfrm flipH="1">
            <a:off x="1344591" y="2610022"/>
            <a:ext cx="104901" cy="253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6" name="Table 65"/>
          <p:cNvGraphicFramePr>
            <a:graphicFrameLocks noGrp="1"/>
          </p:cNvGraphicFramePr>
          <p:nvPr>
            <p:extLst>
              <p:ext uri="{D42A27DB-BD31-4B8C-83A1-F6EECF244321}">
                <p14:modId xmlns:p14="http://schemas.microsoft.com/office/powerpoint/2010/main" val="2155796662"/>
              </p:ext>
            </p:extLst>
          </p:nvPr>
        </p:nvGraphicFramePr>
        <p:xfrm>
          <a:off x="7746129" y="1408721"/>
          <a:ext cx="1302052" cy="653143"/>
        </p:xfrm>
        <a:graphic>
          <a:graphicData uri="http://schemas.openxmlformats.org/drawingml/2006/table">
            <a:tbl>
              <a:tblPr firstRow="1" bandRow="1">
                <a:tableStyleId>{5940675A-B579-460E-94D1-54222C63F5DA}</a:tableStyleId>
              </a:tblPr>
              <a:tblGrid>
                <a:gridCol w="615686">
                  <a:extLst>
                    <a:ext uri="{9D8B030D-6E8A-4147-A177-3AD203B41FA5}">
                      <a16:colId xmlns:a16="http://schemas.microsoft.com/office/drawing/2014/main" val="1370991565"/>
                    </a:ext>
                  </a:extLst>
                </a:gridCol>
                <a:gridCol w="686366">
                  <a:extLst>
                    <a:ext uri="{9D8B030D-6E8A-4147-A177-3AD203B41FA5}">
                      <a16:colId xmlns:a16="http://schemas.microsoft.com/office/drawing/2014/main" val="2694981659"/>
                    </a:ext>
                  </a:extLst>
                </a:gridCol>
              </a:tblGrid>
              <a:tr h="195943">
                <a:tc>
                  <a:txBody>
                    <a:bodyPr/>
                    <a:lstStyle/>
                    <a:p>
                      <a:pPr algn="ctr"/>
                      <a:r>
                        <a:rPr lang="en-GB" sz="800" b="0" dirty="0"/>
                        <a:t>Series</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Parallel</a:t>
                      </a:r>
                    </a:p>
                  </a:txBody>
                  <a:tcPr marL="65314" marR="65314" marT="32657" marB="32657" anchor="ctr">
                    <a:solidFill>
                      <a:srgbClr val="E4D2F2"/>
                    </a:solidFill>
                  </a:tcPr>
                </a:tc>
                <a:extLst>
                  <a:ext uri="{0D108BD9-81ED-4DB2-BD59-A6C34878D82A}">
                    <a16:rowId xmlns:a16="http://schemas.microsoft.com/office/drawing/2014/main" val="2887359845"/>
                  </a:ext>
                </a:extLst>
              </a:tr>
              <a:tr h="4572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A circuit with one loop</a:t>
                      </a:r>
                    </a:p>
                  </a:txBody>
                  <a:tcPr marL="65314" marR="65314" marT="32657" marB="32657"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A circuit with two or more loops</a:t>
                      </a:r>
                    </a:p>
                  </a:txBody>
                  <a:tcPr marL="65314" marR="65314" marT="32657" marB="32657" anchor="ctr"/>
                </a:tc>
                <a:extLst>
                  <a:ext uri="{0D108BD9-81ED-4DB2-BD59-A6C34878D82A}">
                    <a16:rowId xmlns:a16="http://schemas.microsoft.com/office/drawing/2014/main" val="2520280075"/>
                  </a:ext>
                </a:extLst>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1028639212"/>
              </p:ext>
            </p:extLst>
          </p:nvPr>
        </p:nvGraphicFramePr>
        <p:xfrm>
          <a:off x="49955" y="2747909"/>
          <a:ext cx="1694624" cy="507701"/>
        </p:xfrm>
        <a:graphic>
          <a:graphicData uri="http://schemas.openxmlformats.org/drawingml/2006/table">
            <a:tbl>
              <a:tblPr firstRow="1" bandRow="1">
                <a:tableStyleId>{5940675A-B579-460E-94D1-54222C63F5DA}</a:tableStyleId>
              </a:tblPr>
              <a:tblGrid>
                <a:gridCol w="328180">
                  <a:extLst>
                    <a:ext uri="{9D8B030D-6E8A-4147-A177-3AD203B41FA5}">
                      <a16:colId xmlns:a16="http://schemas.microsoft.com/office/drawing/2014/main" val="20000"/>
                    </a:ext>
                  </a:extLst>
                </a:gridCol>
                <a:gridCol w="1366444">
                  <a:extLst>
                    <a:ext uri="{9D8B030D-6E8A-4147-A177-3AD203B41FA5}">
                      <a16:colId xmlns:a16="http://schemas.microsoft.com/office/drawing/2014/main" val="20001"/>
                    </a:ext>
                  </a:extLst>
                </a:gridCol>
              </a:tblGrid>
              <a:tr h="282884">
                <a:tc rowSpan="2">
                  <a:txBody>
                    <a:bodyPr/>
                    <a:lstStyle/>
                    <a:p>
                      <a:pPr algn="ctr"/>
                      <a:r>
                        <a:rPr lang="en-GB" sz="800" b="0" dirty="0"/>
                        <a:t>Changing</a:t>
                      </a:r>
                      <a:r>
                        <a:rPr lang="en-GB" sz="800" b="0" baseline="0" dirty="0"/>
                        <a:t> current</a:t>
                      </a:r>
                      <a:endParaRPr lang="en-GB" sz="800" b="0" dirty="0"/>
                    </a:p>
                  </a:txBody>
                  <a:tcPr marL="65314" marR="65314" marT="32657" marB="32657" vert="vert270" anchor="ctr">
                    <a:solidFill>
                      <a:srgbClr val="E4D2F2"/>
                    </a:solidFill>
                  </a:tcPr>
                </a:tc>
                <a:tc>
                  <a:txBody>
                    <a:bodyPr/>
                    <a:lstStyle/>
                    <a:p>
                      <a:pPr algn="ctr"/>
                      <a:r>
                        <a:rPr lang="en-GB" sz="800" b="1" i="1" dirty="0">
                          <a:solidFill>
                            <a:srgbClr val="7030A0"/>
                          </a:solidFill>
                        </a:rPr>
                        <a:t>Change</a:t>
                      </a:r>
                      <a:r>
                        <a:rPr lang="en-GB" sz="800" b="1" i="1" baseline="0" dirty="0">
                          <a:solidFill>
                            <a:srgbClr val="7030A0"/>
                          </a:solidFill>
                        </a:rPr>
                        <a:t> the </a:t>
                      </a:r>
                      <a:r>
                        <a:rPr lang="en-GB" sz="800" b="1" i="1" baseline="0" dirty="0" err="1">
                          <a:solidFill>
                            <a:srgbClr val="7030A0"/>
                          </a:solidFill>
                        </a:rPr>
                        <a:t>p.d</a:t>
                      </a:r>
                      <a:r>
                        <a:rPr lang="en-GB" sz="800" b="1" i="1" baseline="0" dirty="0">
                          <a:solidFill>
                            <a:srgbClr val="7030A0"/>
                          </a:solidFill>
                        </a:rPr>
                        <a:t>. of the cells</a:t>
                      </a:r>
                      <a:endParaRPr lang="en-GB" sz="800" b="1" i="1" dirty="0">
                        <a:solidFill>
                          <a:srgbClr val="7030A0"/>
                        </a:solidFill>
                      </a:endParaRPr>
                    </a:p>
                  </a:txBody>
                  <a:tcPr marL="65314" marR="65314" marT="32657" marB="32657" anchor="ctr"/>
                </a:tc>
                <a:extLst>
                  <a:ext uri="{0D108BD9-81ED-4DB2-BD59-A6C34878D82A}">
                    <a16:rowId xmlns:a16="http://schemas.microsoft.com/office/drawing/2014/main" val="10000"/>
                  </a:ext>
                </a:extLst>
              </a:tr>
              <a:tr h="224817">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0" dirty="0"/>
                    </a:p>
                  </a:txBody>
                  <a:tcPr anchor="ctr">
                    <a:solidFill>
                      <a:schemeClr val="accent2">
                        <a:lumMod val="20000"/>
                        <a:lumOff val="80000"/>
                      </a:schemeClr>
                    </a:solidFill>
                  </a:tcPr>
                </a:tc>
                <a:tc>
                  <a:txBody>
                    <a:bodyPr/>
                    <a:lstStyle/>
                    <a:p>
                      <a:pPr algn="ctr"/>
                      <a:r>
                        <a:rPr lang="en-GB" sz="800" b="1" i="1" dirty="0">
                          <a:solidFill>
                            <a:srgbClr val="7030A0"/>
                          </a:solidFill>
                        </a:rPr>
                        <a:t>Add more components</a:t>
                      </a:r>
                    </a:p>
                  </a:txBody>
                  <a:tcPr marL="65314" marR="65314" marT="32657" marB="32657" anchor="ctr"/>
                </a:tc>
                <a:extLst>
                  <a:ext uri="{0D108BD9-81ED-4DB2-BD59-A6C34878D82A}">
                    <a16:rowId xmlns:a16="http://schemas.microsoft.com/office/drawing/2014/main" val="10001"/>
                  </a:ext>
                </a:extLst>
              </a:tr>
            </a:tbl>
          </a:graphicData>
        </a:graphic>
      </p:graphicFrame>
      <p:cxnSp>
        <p:nvCxnSpPr>
          <p:cNvPr id="68" name="Straight Connector 67"/>
          <p:cNvCxnSpPr>
            <a:stCxn id="67" idx="0"/>
            <a:endCxn id="45" idx="2"/>
          </p:cNvCxnSpPr>
          <p:nvPr/>
        </p:nvCxnSpPr>
        <p:spPr>
          <a:xfrm flipH="1" flipV="1">
            <a:off x="696415" y="2714949"/>
            <a:ext cx="200852" cy="329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Table 71"/>
          <p:cNvGraphicFramePr>
            <a:graphicFrameLocks noGrp="1"/>
          </p:cNvGraphicFramePr>
          <p:nvPr>
            <p:extLst>
              <p:ext uri="{D42A27DB-BD31-4B8C-83A1-F6EECF244321}">
                <p14:modId xmlns:p14="http://schemas.microsoft.com/office/powerpoint/2010/main" val="1476651959"/>
              </p:ext>
            </p:extLst>
          </p:nvPr>
        </p:nvGraphicFramePr>
        <p:xfrm>
          <a:off x="64023" y="3298675"/>
          <a:ext cx="2251019" cy="498327"/>
        </p:xfrm>
        <a:graphic>
          <a:graphicData uri="http://schemas.openxmlformats.org/drawingml/2006/table">
            <a:tbl>
              <a:tblPr firstRow="1" bandRow="1">
                <a:tableStyleId>{5940675A-B579-460E-94D1-54222C63F5DA}</a:tableStyleId>
              </a:tblPr>
              <a:tblGrid>
                <a:gridCol w="628114">
                  <a:extLst>
                    <a:ext uri="{9D8B030D-6E8A-4147-A177-3AD203B41FA5}">
                      <a16:colId xmlns:a16="http://schemas.microsoft.com/office/drawing/2014/main" val="1370991565"/>
                    </a:ext>
                  </a:extLst>
                </a:gridCol>
                <a:gridCol w="1622905">
                  <a:extLst>
                    <a:ext uri="{9D8B030D-6E8A-4147-A177-3AD203B41FA5}">
                      <a16:colId xmlns:a16="http://schemas.microsoft.com/office/drawing/2014/main" val="2694981659"/>
                    </a:ext>
                  </a:extLst>
                </a:gridCol>
              </a:tblGrid>
              <a:tr h="223151">
                <a:tc>
                  <a:txBody>
                    <a:bodyPr/>
                    <a:lstStyle/>
                    <a:p>
                      <a:pPr algn="ctr"/>
                      <a:r>
                        <a:rPr lang="en-GB" sz="800" b="0" dirty="0"/>
                        <a:t>Ammeter</a:t>
                      </a:r>
                    </a:p>
                  </a:txBody>
                  <a:tcPr marL="65314" marR="65314" marT="32657" marB="32657" anchor="ctr">
                    <a:solidFill>
                      <a:srgbClr val="E4D2F2"/>
                    </a:solidFill>
                  </a:tcPr>
                </a:tc>
                <a:tc>
                  <a:txBody>
                    <a:bodyPr/>
                    <a:lstStyle/>
                    <a:p>
                      <a:pPr algn="ctr"/>
                      <a:r>
                        <a:rPr lang="en-GB" sz="800" b="1" i="1" dirty="0">
                          <a:solidFill>
                            <a:srgbClr val="7030A0"/>
                          </a:solidFill>
                        </a:rPr>
                        <a:t>Set up in series with components</a:t>
                      </a:r>
                    </a:p>
                  </a:txBody>
                  <a:tcPr marL="65314" marR="65314" marT="32657" marB="32657" anchor="ctr"/>
                </a:tc>
                <a:extLst>
                  <a:ext uri="{0D108BD9-81ED-4DB2-BD59-A6C34878D82A}">
                    <a16:rowId xmlns:a16="http://schemas.microsoft.com/office/drawing/2014/main" val="2887359845"/>
                  </a:ext>
                </a:extLst>
              </a:tr>
              <a:tr h="275176">
                <a:tc>
                  <a:txBody>
                    <a:bodyPr/>
                    <a:lstStyle/>
                    <a:p>
                      <a:pPr algn="ctr"/>
                      <a:r>
                        <a:rPr lang="en-GB" sz="800" b="0" dirty="0"/>
                        <a:t>Volt</a:t>
                      </a:r>
                      <a:r>
                        <a:rPr lang="en-GB" sz="800" b="0" baseline="0" dirty="0"/>
                        <a:t>meter</a:t>
                      </a:r>
                      <a:endParaRPr lang="en-GB" sz="800" b="0" dirty="0"/>
                    </a:p>
                  </a:txBody>
                  <a:tcPr marL="65314" marR="65314" marT="32657" marB="32657" anchor="ctr">
                    <a:solidFill>
                      <a:srgbClr val="E4D2F2"/>
                    </a:solidFill>
                  </a:tcPr>
                </a:tc>
                <a:tc>
                  <a:txBody>
                    <a:bodyPr/>
                    <a:lstStyle/>
                    <a:p>
                      <a:pPr algn="ctr"/>
                      <a:r>
                        <a:rPr lang="en-GB" sz="800" b="1" i="1" dirty="0">
                          <a:solidFill>
                            <a:srgbClr val="7030A0"/>
                          </a:solidFill>
                        </a:rPr>
                        <a:t>Set up parallel</a:t>
                      </a:r>
                      <a:r>
                        <a:rPr lang="en-GB" sz="800" b="1" i="1" baseline="0" dirty="0">
                          <a:solidFill>
                            <a:srgbClr val="7030A0"/>
                          </a:solidFill>
                        </a:rPr>
                        <a:t> to </a:t>
                      </a:r>
                      <a:r>
                        <a:rPr lang="en-GB" sz="800" b="1" i="1" dirty="0">
                          <a:solidFill>
                            <a:srgbClr val="7030A0"/>
                          </a:solidFill>
                        </a:rPr>
                        <a:t>components</a:t>
                      </a:r>
                    </a:p>
                  </a:txBody>
                  <a:tcPr marL="65314" marR="65314" marT="32657" marB="32657" anchor="ctr"/>
                </a:tc>
                <a:extLst>
                  <a:ext uri="{0D108BD9-81ED-4DB2-BD59-A6C34878D82A}">
                    <a16:rowId xmlns:a16="http://schemas.microsoft.com/office/drawing/2014/main" val="2520280075"/>
                  </a:ext>
                </a:extLst>
              </a:tr>
            </a:tbl>
          </a:graphicData>
        </a:graphic>
      </p:graphicFrame>
      <p:cxnSp>
        <p:nvCxnSpPr>
          <p:cNvPr id="73" name="Straight Connector 72"/>
          <p:cNvCxnSpPr>
            <a:stCxn id="67" idx="2"/>
            <a:endCxn id="72" idx="0"/>
          </p:cNvCxnSpPr>
          <p:nvPr/>
        </p:nvCxnSpPr>
        <p:spPr>
          <a:xfrm>
            <a:off x="897267" y="3255610"/>
            <a:ext cx="292265" cy="43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Table 76"/>
          <p:cNvGraphicFramePr>
            <a:graphicFrameLocks noGrp="1"/>
          </p:cNvGraphicFramePr>
          <p:nvPr>
            <p:extLst>
              <p:ext uri="{D42A27DB-BD31-4B8C-83A1-F6EECF244321}">
                <p14:modId xmlns:p14="http://schemas.microsoft.com/office/powerpoint/2010/main" val="3601436651"/>
              </p:ext>
            </p:extLst>
          </p:nvPr>
        </p:nvGraphicFramePr>
        <p:xfrm>
          <a:off x="76974" y="3894026"/>
          <a:ext cx="2140274" cy="1053192"/>
        </p:xfrm>
        <a:graphic>
          <a:graphicData uri="http://schemas.openxmlformats.org/drawingml/2006/table">
            <a:tbl>
              <a:tblPr firstRow="1" bandRow="1">
                <a:tableStyleId>{5940675A-B579-460E-94D1-54222C63F5DA}</a:tableStyleId>
              </a:tblPr>
              <a:tblGrid>
                <a:gridCol w="610545">
                  <a:extLst>
                    <a:ext uri="{9D8B030D-6E8A-4147-A177-3AD203B41FA5}">
                      <a16:colId xmlns:a16="http://schemas.microsoft.com/office/drawing/2014/main" val="1370991565"/>
                    </a:ext>
                  </a:extLst>
                </a:gridCol>
                <a:gridCol w="1529729">
                  <a:extLst>
                    <a:ext uri="{9D8B030D-6E8A-4147-A177-3AD203B41FA5}">
                      <a16:colId xmlns:a16="http://schemas.microsoft.com/office/drawing/2014/main" val="2694981659"/>
                    </a:ext>
                  </a:extLst>
                </a:gridCol>
              </a:tblGrid>
              <a:tr h="326571">
                <a:tc>
                  <a:txBody>
                    <a:bodyPr/>
                    <a:lstStyle/>
                    <a:p>
                      <a:pPr algn="ctr"/>
                      <a:r>
                        <a:rPr lang="en-GB" sz="800" b="0" dirty="0"/>
                        <a:t>Resistance (</a:t>
                      </a:r>
                      <a:r>
                        <a:rPr lang="el-GR" sz="800" b="0" dirty="0"/>
                        <a:t>Ω</a:t>
                      </a:r>
                      <a:r>
                        <a:rPr lang="en-GB" sz="800" b="0" dirty="0"/>
                        <a:t>)</a:t>
                      </a:r>
                    </a:p>
                  </a:txBody>
                  <a:tcPr marL="65314" marR="65314" marT="32657" marB="32657" anchor="ctr">
                    <a:solidFill>
                      <a:srgbClr val="E4D2F2"/>
                    </a:solidFill>
                  </a:tcPr>
                </a:tc>
                <a:tc>
                  <a:txBody>
                    <a:bodyPr/>
                    <a:lstStyle/>
                    <a:p>
                      <a:pPr algn="ctr"/>
                      <a:r>
                        <a:rPr lang="en-GB" sz="800" b="1" i="1" dirty="0">
                          <a:solidFill>
                            <a:srgbClr val="7030A0"/>
                          </a:solidFill>
                        </a:rPr>
                        <a:t>A</a:t>
                      </a:r>
                      <a:r>
                        <a:rPr lang="en-GB" sz="800" b="1" i="1" baseline="0" dirty="0">
                          <a:solidFill>
                            <a:srgbClr val="7030A0"/>
                          </a:solidFill>
                        </a:rPr>
                        <a:t> measurement of how much current flow is reduced</a:t>
                      </a:r>
                      <a:endParaRPr lang="en-GB" sz="800" b="1" i="1" dirty="0">
                        <a:solidFill>
                          <a:srgbClr val="7030A0"/>
                        </a:solidFill>
                      </a:endParaRPr>
                    </a:p>
                  </a:txBody>
                  <a:tcPr marL="65314" marR="65314" marT="32657" marB="32657" anchor="ctr"/>
                </a:tc>
                <a:extLst>
                  <a:ext uri="{0D108BD9-81ED-4DB2-BD59-A6C34878D82A}">
                    <a16:rowId xmlns:a16="http://schemas.microsoft.com/office/drawing/2014/main" val="2887359845"/>
                  </a:ext>
                </a:extLst>
              </a:tr>
              <a:tr h="326571">
                <a:tc gridSpan="2">
                  <a:txBody>
                    <a:bodyPr/>
                    <a:lstStyle/>
                    <a:p>
                      <a:pPr algn="ctr"/>
                      <a:r>
                        <a:rPr lang="en-GB" sz="800" b="0" i="0" dirty="0">
                          <a:solidFill>
                            <a:schemeClr val="tx1"/>
                          </a:solidFill>
                        </a:rPr>
                        <a:t>The higher the resistance,</a:t>
                      </a:r>
                      <a:r>
                        <a:rPr lang="en-GB" sz="800" b="0" i="0" baseline="0" dirty="0">
                          <a:solidFill>
                            <a:schemeClr val="tx1"/>
                          </a:solidFill>
                        </a:rPr>
                        <a:t> the more difficult  it is for current to flow.</a:t>
                      </a:r>
                      <a:endParaRPr lang="en-GB" sz="800" b="0" i="0" dirty="0">
                        <a:solidFill>
                          <a:schemeClr val="tx1"/>
                        </a:solidFill>
                      </a:endParaRPr>
                    </a:p>
                  </a:txBody>
                  <a:tcPr marL="65314" marR="65314" marT="32657" marB="32657" anchor="ctr">
                    <a:noFill/>
                  </a:tcPr>
                </a:tc>
                <a:tc h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i="1" dirty="0">
                        <a:solidFill>
                          <a:schemeClr val="accent2">
                            <a:lumMod val="75000"/>
                          </a:schemeClr>
                        </a:solidFill>
                      </a:endParaRPr>
                    </a:p>
                  </a:txBody>
                  <a:tcPr anchor="ctr"/>
                </a:tc>
                <a:extLst>
                  <a:ext uri="{0D108BD9-81ED-4DB2-BD59-A6C34878D82A}">
                    <a16:rowId xmlns:a16="http://schemas.microsoft.com/office/drawing/2014/main" val="2520280075"/>
                  </a:ext>
                </a:extLst>
              </a:tr>
              <a:tr h="204107">
                <a:tc gridSpan="2">
                  <a:txBody>
                    <a:bodyPr/>
                    <a:lstStyle/>
                    <a:p>
                      <a:pPr algn="ctr"/>
                      <a:r>
                        <a:rPr lang="en-GB" sz="800" b="0" i="0" dirty="0">
                          <a:solidFill>
                            <a:schemeClr val="tx1"/>
                          </a:solidFill>
                        </a:rPr>
                        <a:t>Increasing resistance,</a:t>
                      </a:r>
                      <a:r>
                        <a:rPr lang="en-GB" sz="800" b="0" i="0" baseline="0" dirty="0">
                          <a:solidFill>
                            <a:schemeClr val="tx1"/>
                          </a:solidFill>
                        </a:rPr>
                        <a:t> reduces current.</a:t>
                      </a:r>
                      <a:endParaRPr lang="en-GB" sz="800" b="0" i="0" dirty="0">
                        <a:solidFill>
                          <a:schemeClr val="tx1"/>
                        </a:solidFill>
                      </a:endParaRPr>
                    </a:p>
                  </a:txBody>
                  <a:tcPr marL="65314" marR="65314" marT="32657" marB="32657" anchor="ctr">
                    <a:noFill/>
                  </a:tcPr>
                </a:tc>
                <a:tc hMerge="1">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3148939539"/>
                  </a:ext>
                </a:extLst>
              </a:tr>
              <a:tr h="195943">
                <a:tc gridSpan="2">
                  <a:txBody>
                    <a:bodyPr/>
                    <a:lstStyle/>
                    <a:p>
                      <a:pPr algn="ctr"/>
                      <a:r>
                        <a:rPr lang="en-GB" sz="800" b="0" i="0" dirty="0">
                          <a:solidFill>
                            <a:schemeClr val="tx1"/>
                          </a:solidFill>
                        </a:rPr>
                        <a:t>Increasing voltage,</a:t>
                      </a:r>
                      <a:r>
                        <a:rPr lang="en-GB" sz="800" b="0" i="0" baseline="0" dirty="0">
                          <a:solidFill>
                            <a:schemeClr val="tx1"/>
                          </a:solidFill>
                        </a:rPr>
                        <a:t> increases current.</a:t>
                      </a:r>
                      <a:endParaRPr lang="en-GB" sz="800" b="0" i="0" dirty="0">
                        <a:solidFill>
                          <a:schemeClr val="tx1"/>
                        </a:solidFill>
                      </a:endParaRPr>
                    </a:p>
                  </a:txBody>
                  <a:tcPr marL="65314" marR="65314" marT="32657" marB="32657" anchor="ctr">
                    <a:noFill/>
                  </a:tcPr>
                </a:tc>
                <a:tc hMerge="1">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2025909716"/>
                  </a:ext>
                </a:extLst>
              </a:tr>
            </a:tbl>
          </a:graphicData>
        </a:graphic>
      </p:graphicFrame>
      <p:cxnSp>
        <p:nvCxnSpPr>
          <p:cNvPr id="81" name="Straight Connector 80"/>
          <p:cNvCxnSpPr>
            <a:stCxn id="351" idx="1"/>
            <a:endCxn id="386" idx="3"/>
          </p:cNvCxnSpPr>
          <p:nvPr/>
        </p:nvCxnSpPr>
        <p:spPr>
          <a:xfrm flipH="1">
            <a:off x="8429859" y="3033431"/>
            <a:ext cx="37411" cy="13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385272" y="3577559"/>
            <a:ext cx="1011935" cy="463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Resistance = Potential difference ÷ Current</a:t>
            </a:r>
          </a:p>
        </p:txBody>
      </p:sp>
      <p:cxnSp>
        <p:nvCxnSpPr>
          <p:cNvPr id="84" name="Straight Connector 83"/>
          <p:cNvCxnSpPr>
            <a:cxnSpLocks/>
            <a:stCxn id="83" idx="2"/>
          </p:cNvCxnSpPr>
          <p:nvPr/>
        </p:nvCxnSpPr>
        <p:spPr>
          <a:xfrm flipH="1">
            <a:off x="2217248" y="4041378"/>
            <a:ext cx="673992" cy="50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405864" y="3358159"/>
            <a:ext cx="615951" cy="194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57" dirty="0">
                <a:solidFill>
                  <a:schemeClr val="tx1"/>
                </a:solidFill>
              </a:rPr>
              <a:t>R = V ÷ I</a:t>
            </a:r>
          </a:p>
        </p:txBody>
      </p:sp>
      <p:cxnSp>
        <p:nvCxnSpPr>
          <p:cNvPr id="89" name="Straight Connector 88"/>
          <p:cNvCxnSpPr>
            <a:stCxn id="87" idx="2"/>
            <a:endCxn id="83" idx="0"/>
          </p:cNvCxnSpPr>
          <p:nvPr/>
        </p:nvCxnSpPr>
        <p:spPr>
          <a:xfrm>
            <a:off x="2713839" y="3552933"/>
            <a:ext cx="177400" cy="246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extLst>
              <p:ext uri="{D42A27DB-BD31-4B8C-83A1-F6EECF244321}">
                <p14:modId xmlns:p14="http://schemas.microsoft.com/office/powerpoint/2010/main" val="3905158830"/>
              </p:ext>
            </p:extLst>
          </p:nvPr>
        </p:nvGraphicFramePr>
        <p:xfrm>
          <a:off x="507003" y="5013951"/>
          <a:ext cx="2010113" cy="1696319"/>
        </p:xfrm>
        <a:graphic>
          <a:graphicData uri="http://schemas.openxmlformats.org/drawingml/2006/table">
            <a:tbl>
              <a:tblPr firstRow="1" bandRow="1">
                <a:tableStyleId>{5940675A-B579-460E-94D1-54222C63F5DA}</a:tableStyleId>
              </a:tblPr>
              <a:tblGrid>
                <a:gridCol w="570948">
                  <a:extLst>
                    <a:ext uri="{9D8B030D-6E8A-4147-A177-3AD203B41FA5}">
                      <a16:colId xmlns:a16="http://schemas.microsoft.com/office/drawing/2014/main" val="20000"/>
                    </a:ext>
                  </a:extLst>
                </a:gridCol>
                <a:gridCol w="1439165">
                  <a:extLst>
                    <a:ext uri="{9D8B030D-6E8A-4147-A177-3AD203B41FA5}">
                      <a16:colId xmlns:a16="http://schemas.microsoft.com/office/drawing/2014/main" val="20001"/>
                    </a:ext>
                  </a:extLst>
                </a:gridCol>
              </a:tblGrid>
              <a:tr h="610675">
                <a:tc>
                  <a:txBody>
                    <a:bodyPr/>
                    <a:lstStyle/>
                    <a:p>
                      <a:pPr algn="ctr"/>
                      <a:r>
                        <a:rPr lang="en-GB" sz="800" b="0" dirty="0"/>
                        <a:t>Ohmic</a:t>
                      </a:r>
                      <a:r>
                        <a:rPr lang="en-GB" sz="800" b="0" baseline="0" dirty="0"/>
                        <a:t> conductor</a:t>
                      </a:r>
                      <a:endParaRPr lang="en-GB" sz="800" b="0" dirty="0"/>
                    </a:p>
                  </a:txBody>
                  <a:tcPr marL="65314" marR="65314" marT="32657" marB="32657" anchor="ctr">
                    <a:solidFill>
                      <a:srgbClr val="E4D2F2"/>
                    </a:solidFill>
                  </a:tcPr>
                </a:tc>
                <a:tc>
                  <a:txBody>
                    <a:bodyPr/>
                    <a:lstStyle/>
                    <a:p>
                      <a:pPr algn="ctr"/>
                      <a:r>
                        <a:rPr lang="en-GB" sz="800" b="1" i="1" dirty="0">
                          <a:solidFill>
                            <a:srgbClr val="7030A0"/>
                          </a:solidFill>
                        </a:rPr>
                        <a:t>At a constant</a:t>
                      </a:r>
                      <a:r>
                        <a:rPr lang="en-GB" sz="800" b="1" i="1" baseline="0" dirty="0">
                          <a:solidFill>
                            <a:srgbClr val="7030A0"/>
                          </a:solidFill>
                        </a:rPr>
                        <a:t> temperature, current is directly proportional to the  </a:t>
                      </a:r>
                      <a:r>
                        <a:rPr lang="en-GB" sz="800" b="1" i="1" baseline="0" dirty="0" err="1">
                          <a:solidFill>
                            <a:srgbClr val="7030A0"/>
                          </a:solidFill>
                        </a:rPr>
                        <a:t>p.d</a:t>
                      </a:r>
                      <a:r>
                        <a:rPr lang="en-GB" sz="800" b="1" i="1" baseline="0" dirty="0">
                          <a:solidFill>
                            <a:srgbClr val="7030A0"/>
                          </a:solidFill>
                        </a:rPr>
                        <a:t>. across the resistor.</a:t>
                      </a:r>
                      <a:endParaRPr lang="en-GB" sz="800" b="1" i="1" dirty="0">
                        <a:solidFill>
                          <a:srgbClr val="7030A0"/>
                        </a:solidFill>
                      </a:endParaRPr>
                    </a:p>
                  </a:txBody>
                  <a:tcPr marL="65314" marR="65314" marT="32657" marB="32657" anchor="ctr"/>
                </a:tc>
                <a:extLst>
                  <a:ext uri="{0D108BD9-81ED-4DB2-BD59-A6C34878D82A}">
                    <a16:rowId xmlns:a16="http://schemas.microsoft.com/office/drawing/2014/main" val="10000"/>
                  </a:ext>
                </a:extLst>
              </a:tr>
              <a:tr h="610675">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Filament</a:t>
                      </a:r>
                      <a:r>
                        <a:rPr lang="en-GB" sz="800" b="0" baseline="0" dirty="0"/>
                        <a:t> lamp</a:t>
                      </a:r>
                      <a:endParaRPr lang="en-GB" sz="800" b="0" dirty="0"/>
                    </a:p>
                  </a:txBody>
                  <a:tcPr marL="65314" marR="65314" marT="32657" marB="32657" anchor="ctr">
                    <a:solidFill>
                      <a:srgbClr val="E4D2F2"/>
                    </a:solidFill>
                  </a:tcPr>
                </a:tc>
                <a:tc>
                  <a:txBody>
                    <a:bodyPr/>
                    <a:lstStyle/>
                    <a:p>
                      <a:pPr algn="ctr"/>
                      <a:r>
                        <a:rPr lang="en-GB" sz="800" b="1" i="1" dirty="0">
                          <a:solidFill>
                            <a:srgbClr val="7030A0"/>
                          </a:solidFill>
                        </a:rPr>
                        <a:t>As current increases, the resistance increases.</a:t>
                      </a:r>
                      <a:r>
                        <a:rPr lang="en-GB" sz="800" b="1" i="1" baseline="0" dirty="0">
                          <a:solidFill>
                            <a:srgbClr val="7030A0"/>
                          </a:solidFill>
                        </a:rPr>
                        <a:t>  The </a:t>
                      </a:r>
                      <a:r>
                        <a:rPr lang="en-GB" sz="800" b="1" i="1" dirty="0">
                          <a:solidFill>
                            <a:srgbClr val="7030A0"/>
                          </a:solidFill>
                        </a:rPr>
                        <a:t>temperature increases as current flows.</a:t>
                      </a:r>
                    </a:p>
                  </a:txBody>
                  <a:tcPr marL="65314" marR="65314" marT="32657" marB="32657" anchor="ctr"/>
                </a:tc>
                <a:extLst>
                  <a:ext uri="{0D108BD9-81ED-4DB2-BD59-A6C34878D82A}">
                    <a16:rowId xmlns:a16="http://schemas.microsoft.com/office/drawing/2014/main" val="10001"/>
                  </a:ext>
                </a:extLst>
              </a:tr>
              <a:tr h="474969">
                <a:tc>
                  <a:txBody>
                    <a:bodyPr/>
                    <a:lstStyle/>
                    <a:p>
                      <a:pPr algn="ctr"/>
                      <a:r>
                        <a:rPr lang="en-GB" sz="800" b="0" dirty="0"/>
                        <a:t>Diode</a:t>
                      </a:r>
                    </a:p>
                  </a:txBody>
                  <a:tcPr marL="65314" marR="65314" marT="32657" marB="32657" anchor="ctr">
                    <a:solidFill>
                      <a:srgbClr val="E4D2F2"/>
                    </a:solidFill>
                  </a:tcPr>
                </a:tc>
                <a:tc>
                  <a:txBody>
                    <a:bodyPr/>
                    <a:lstStyle/>
                    <a:p>
                      <a:pPr algn="ctr"/>
                      <a:r>
                        <a:rPr lang="en-GB" sz="800" b="1" i="1" dirty="0">
                          <a:solidFill>
                            <a:srgbClr val="7030A0"/>
                          </a:solidFill>
                        </a:rPr>
                        <a:t>Current flows when </a:t>
                      </a:r>
                      <a:r>
                        <a:rPr lang="en-GB" sz="800" b="1" i="1" dirty="0" err="1">
                          <a:solidFill>
                            <a:srgbClr val="7030A0"/>
                          </a:solidFill>
                        </a:rPr>
                        <a:t>p.d</a:t>
                      </a:r>
                      <a:r>
                        <a:rPr lang="en-GB" sz="800" b="1" i="1" dirty="0">
                          <a:solidFill>
                            <a:srgbClr val="7030A0"/>
                          </a:solidFill>
                        </a:rPr>
                        <a:t>. flows forward. Very high resistance in reverse.</a:t>
                      </a:r>
                    </a:p>
                  </a:txBody>
                  <a:tcPr marL="65314" marR="65314" marT="32657" marB="32657" anchor="ctr"/>
                </a:tc>
                <a:extLst>
                  <a:ext uri="{0D108BD9-81ED-4DB2-BD59-A6C34878D82A}">
                    <a16:rowId xmlns:a16="http://schemas.microsoft.com/office/drawing/2014/main" val="2011795739"/>
                  </a:ext>
                </a:extLst>
              </a:tr>
            </a:tbl>
          </a:graphicData>
        </a:graphic>
      </p:graphicFrame>
      <p:pic>
        <p:nvPicPr>
          <p:cNvPr id="101" name="Picture 100"/>
          <p:cNvPicPr>
            <a:picLocks noChangeAspect="1"/>
          </p:cNvPicPr>
          <p:nvPr/>
        </p:nvPicPr>
        <p:blipFill rotWithShape="1">
          <a:blip r:embed="rId5"/>
          <a:srcRect l="13011" t="6375" r="11272" b="6962"/>
          <a:stretch/>
        </p:blipFill>
        <p:spPr>
          <a:xfrm>
            <a:off x="31924" y="5169206"/>
            <a:ext cx="466234" cy="477219"/>
          </a:xfrm>
          <a:prstGeom prst="rect">
            <a:avLst/>
          </a:prstGeom>
        </p:spPr>
      </p:pic>
      <p:cxnSp>
        <p:nvCxnSpPr>
          <p:cNvPr id="102" name="Straight Connector 101"/>
          <p:cNvCxnSpPr>
            <a:stCxn id="77" idx="2"/>
            <a:endCxn id="93" idx="0"/>
          </p:cNvCxnSpPr>
          <p:nvPr/>
        </p:nvCxnSpPr>
        <p:spPr>
          <a:xfrm>
            <a:off x="1147111" y="4947218"/>
            <a:ext cx="364948" cy="667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104"/>
          <p:cNvPicPr>
            <a:picLocks noChangeAspect="1"/>
          </p:cNvPicPr>
          <p:nvPr/>
        </p:nvPicPr>
        <p:blipFill rotWithShape="1">
          <a:blip r:embed="rId6"/>
          <a:srcRect l="12965" t="6889" r="8872" b="5928"/>
          <a:stretch/>
        </p:blipFill>
        <p:spPr>
          <a:xfrm>
            <a:off x="777" y="5730951"/>
            <a:ext cx="483924" cy="421220"/>
          </a:xfrm>
          <a:prstGeom prst="rect">
            <a:avLst/>
          </a:prstGeom>
        </p:spPr>
      </p:pic>
      <p:pic>
        <p:nvPicPr>
          <p:cNvPr id="106" name="Picture 105"/>
          <p:cNvPicPr>
            <a:picLocks noChangeAspect="1"/>
          </p:cNvPicPr>
          <p:nvPr/>
        </p:nvPicPr>
        <p:blipFill rotWithShape="1">
          <a:blip r:embed="rId7"/>
          <a:srcRect l="-291" t="702" r="3322" b="18273"/>
          <a:stretch/>
        </p:blipFill>
        <p:spPr>
          <a:xfrm>
            <a:off x="30080" y="6236698"/>
            <a:ext cx="469923" cy="277946"/>
          </a:xfrm>
          <a:prstGeom prst="rect">
            <a:avLst/>
          </a:prstGeom>
        </p:spPr>
      </p:pic>
      <p:sp>
        <p:nvSpPr>
          <p:cNvPr id="111" name="Rectangle 110"/>
          <p:cNvSpPr/>
          <p:nvPr/>
        </p:nvSpPr>
        <p:spPr>
          <a:xfrm>
            <a:off x="2563553" y="5169206"/>
            <a:ext cx="322749" cy="1253609"/>
          </a:xfrm>
          <a:prstGeom prst="rect">
            <a:avLst/>
          </a:prstGeom>
          <a:solidFill>
            <a:srgbClr val="E4D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900" b="1" dirty="0">
                <a:solidFill>
                  <a:schemeClr val="tx1"/>
                </a:solidFill>
              </a:rPr>
              <a:t>Current – Potential difference graphs</a:t>
            </a:r>
          </a:p>
        </p:txBody>
      </p:sp>
      <p:cxnSp>
        <p:nvCxnSpPr>
          <p:cNvPr id="112" name="Straight Connector 111"/>
          <p:cNvCxnSpPr>
            <a:stCxn id="111" idx="1"/>
            <a:endCxn id="93" idx="3"/>
          </p:cNvCxnSpPr>
          <p:nvPr/>
        </p:nvCxnSpPr>
        <p:spPr>
          <a:xfrm flipH="1">
            <a:off x="2517116" y="5796011"/>
            <a:ext cx="46437" cy="66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022406" y="2529829"/>
            <a:ext cx="334884" cy="675764"/>
          </a:xfrm>
          <a:prstGeom prst="rect">
            <a:avLst/>
          </a:prstGeom>
          <a:solidFill>
            <a:srgbClr val="E4D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000" b="1" dirty="0">
                <a:solidFill>
                  <a:schemeClr val="tx1"/>
                </a:solidFill>
              </a:rPr>
              <a:t>Controlling current</a:t>
            </a:r>
          </a:p>
        </p:txBody>
      </p:sp>
      <p:sp>
        <p:nvSpPr>
          <p:cNvPr id="133" name="Rectangle 132"/>
          <p:cNvSpPr/>
          <p:nvPr/>
        </p:nvSpPr>
        <p:spPr>
          <a:xfrm>
            <a:off x="2707217" y="1704303"/>
            <a:ext cx="306430" cy="703440"/>
          </a:xfrm>
          <a:prstGeom prst="rect">
            <a:avLst/>
          </a:prstGeom>
          <a:solidFill>
            <a:srgbClr val="E4D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900" b="1" dirty="0">
                <a:solidFill>
                  <a:schemeClr val="tx1"/>
                </a:solidFill>
              </a:rPr>
              <a:t>Current and Charge</a:t>
            </a:r>
          </a:p>
        </p:txBody>
      </p:sp>
      <p:cxnSp>
        <p:nvCxnSpPr>
          <p:cNvPr id="140" name="Straight Connector 139"/>
          <p:cNvCxnSpPr>
            <a:stCxn id="148" idx="2"/>
            <a:endCxn id="13" idx="0"/>
          </p:cNvCxnSpPr>
          <p:nvPr/>
        </p:nvCxnSpPr>
        <p:spPr>
          <a:xfrm>
            <a:off x="3154266" y="1624189"/>
            <a:ext cx="179759" cy="105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357291" y="2618305"/>
            <a:ext cx="726116" cy="2396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7" name="Table 316"/>
          <p:cNvGraphicFramePr>
            <a:graphicFrameLocks noGrp="1"/>
          </p:cNvGraphicFramePr>
          <p:nvPr>
            <p:extLst>
              <p:ext uri="{D42A27DB-BD31-4B8C-83A1-F6EECF244321}">
                <p14:modId xmlns:p14="http://schemas.microsoft.com/office/powerpoint/2010/main" val="2778929940"/>
              </p:ext>
            </p:extLst>
          </p:nvPr>
        </p:nvGraphicFramePr>
        <p:xfrm>
          <a:off x="4563104" y="4142302"/>
          <a:ext cx="2004524" cy="1009981"/>
        </p:xfrm>
        <a:graphic>
          <a:graphicData uri="http://schemas.openxmlformats.org/drawingml/2006/table">
            <a:tbl>
              <a:tblPr firstRow="1" bandRow="1">
                <a:tableStyleId>{5940675A-B579-460E-94D1-54222C63F5DA}</a:tableStyleId>
              </a:tblPr>
              <a:tblGrid>
                <a:gridCol w="1094643">
                  <a:extLst>
                    <a:ext uri="{9D8B030D-6E8A-4147-A177-3AD203B41FA5}">
                      <a16:colId xmlns:a16="http://schemas.microsoft.com/office/drawing/2014/main" val="147087292"/>
                    </a:ext>
                  </a:extLst>
                </a:gridCol>
                <a:gridCol w="909881">
                  <a:extLst>
                    <a:ext uri="{9D8B030D-6E8A-4147-A177-3AD203B41FA5}">
                      <a16:colId xmlns:a16="http://schemas.microsoft.com/office/drawing/2014/main" val="1800574459"/>
                    </a:ext>
                  </a:extLst>
                </a:gridCol>
              </a:tblGrid>
              <a:tr h="20715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Alternating current</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Direct current</a:t>
                      </a:r>
                    </a:p>
                  </a:txBody>
                  <a:tcPr marL="65314" marR="65314" marT="32657" marB="32657" anchor="ctr">
                    <a:solidFill>
                      <a:srgbClr val="E4D2F2"/>
                    </a:solidFill>
                  </a:tcPr>
                </a:tc>
                <a:extLst>
                  <a:ext uri="{0D108BD9-81ED-4DB2-BD59-A6C34878D82A}">
                    <a16:rowId xmlns:a16="http://schemas.microsoft.com/office/drawing/2014/main" val="987515600"/>
                  </a:ext>
                </a:extLst>
              </a:tr>
              <a:tr h="587829">
                <a:tc>
                  <a:txBody>
                    <a:bodyPr/>
                    <a:lstStyle/>
                    <a:p>
                      <a:pPr algn="ctr"/>
                      <a:r>
                        <a:rPr lang="en-GB" sz="800" b="1" i="1" dirty="0" err="1">
                          <a:solidFill>
                            <a:srgbClr val="7030A0"/>
                          </a:solidFill>
                        </a:rPr>
                        <a:t>p.d</a:t>
                      </a:r>
                      <a:r>
                        <a:rPr lang="en-GB" sz="800" b="1" i="1" dirty="0">
                          <a:solidFill>
                            <a:srgbClr val="7030A0"/>
                          </a:solidFill>
                        </a:rPr>
                        <a:t>. switches</a:t>
                      </a:r>
                      <a:r>
                        <a:rPr lang="en-GB" sz="800" b="1" i="1" baseline="0" dirty="0">
                          <a:solidFill>
                            <a:srgbClr val="7030A0"/>
                          </a:solidFill>
                        </a:rPr>
                        <a:t> direction many times a second, current switches direction </a:t>
                      </a:r>
                      <a:endParaRPr lang="en-GB" sz="800" b="1" i="1" dirty="0">
                        <a:solidFill>
                          <a:srgbClr val="7030A0"/>
                        </a:solidFill>
                      </a:endParaRPr>
                    </a:p>
                  </a:txBody>
                  <a:tcPr marL="65314" marR="65314" marT="32657" marB="32657" anchor="ctr"/>
                </a:tc>
                <a:tc>
                  <a:txBody>
                    <a:bodyPr/>
                    <a:lstStyle/>
                    <a:p>
                      <a:pPr algn="ctr"/>
                      <a:r>
                        <a:rPr lang="en-GB" sz="800" b="1" i="1" dirty="0" err="1">
                          <a:solidFill>
                            <a:srgbClr val="7030A0"/>
                          </a:solidFill>
                        </a:rPr>
                        <a:t>p.</a:t>
                      </a:r>
                      <a:r>
                        <a:rPr lang="en-GB" sz="800" b="1" i="1" baseline="0" dirty="0" err="1">
                          <a:solidFill>
                            <a:srgbClr val="7030A0"/>
                          </a:solidFill>
                        </a:rPr>
                        <a:t>d</a:t>
                      </a:r>
                      <a:r>
                        <a:rPr lang="en-GB" sz="800" b="1" i="1" baseline="0" dirty="0">
                          <a:solidFill>
                            <a:srgbClr val="7030A0"/>
                          </a:solidFill>
                        </a:rPr>
                        <a:t>. remains in one direction, current flows the same direction</a:t>
                      </a:r>
                    </a:p>
                  </a:txBody>
                  <a:tcPr marL="65314" marR="65314" marT="32657" marB="32657" anchor="ctr"/>
                </a:tc>
                <a:extLst>
                  <a:ext uri="{0D108BD9-81ED-4DB2-BD59-A6C34878D82A}">
                    <a16:rowId xmlns:a16="http://schemas.microsoft.com/office/drawing/2014/main" val="1475529720"/>
                  </a:ext>
                </a:extLst>
              </a:tr>
              <a:tr h="21499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Generator.</a:t>
                      </a:r>
                    </a:p>
                  </a:txBody>
                  <a:tcPr marL="65314" marR="65314" marT="32657" marB="32657" anchor="ctr"/>
                </a:tc>
                <a:tc>
                  <a:txBody>
                    <a:bodyPr/>
                    <a:lstStyle/>
                    <a:p>
                      <a:pPr algn="ctr"/>
                      <a:r>
                        <a:rPr lang="en-GB" sz="800" b="0" i="0" dirty="0">
                          <a:solidFill>
                            <a:schemeClr val="tx1"/>
                          </a:solidFill>
                        </a:rPr>
                        <a:t>Cell or battery.</a:t>
                      </a:r>
                    </a:p>
                  </a:txBody>
                  <a:tcPr marL="65314" marR="65314" marT="32657" marB="32657" anchor="ctr"/>
                </a:tc>
                <a:extLst>
                  <a:ext uri="{0D108BD9-81ED-4DB2-BD59-A6C34878D82A}">
                    <a16:rowId xmlns:a16="http://schemas.microsoft.com/office/drawing/2014/main" val="2243718302"/>
                  </a:ext>
                </a:extLst>
              </a:tr>
            </a:tbl>
          </a:graphicData>
        </a:graphic>
      </p:graphicFrame>
      <p:graphicFrame>
        <p:nvGraphicFramePr>
          <p:cNvPr id="152" name="Table 151"/>
          <p:cNvGraphicFramePr>
            <a:graphicFrameLocks noGrp="1"/>
          </p:cNvGraphicFramePr>
          <p:nvPr>
            <p:extLst>
              <p:ext uri="{D42A27DB-BD31-4B8C-83A1-F6EECF244321}">
                <p14:modId xmlns:p14="http://schemas.microsoft.com/office/powerpoint/2010/main" val="2856015712"/>
              </p:ext>
            </p:extLst>
          </p:nvPr>
        </p:nvGraphicFramePr>
        <p:xfrm>
          <a:off x="2256438" y="4144046"/>
          <a:ext cx="2250286" cy="849085"/>
        </p:xfrm>
        <a:graphic>
          <a:graphicData uri="http://schemas.openxmlformats.org/drawingml/2006/table">
            <a:tbl>
              <a:tblPr firstRow="1" bandRow="1">
                <a:tableStyleId>{5940675A-B579-460E-94D1-54222C63F5DA}</a:tableStyleId>
              </a:tblPr>
              <a:tblGrid>
                <a:gridCol w="1184632">
                  <a:extLst>
                    <a:ext uri="{9D8B030D-6E8A-4147-A177-3AD203B41FA5}">
                      <a16:colId xmlns:a16="http://schemas.microsoft.com/office/drawing/2014/main" val="605547354"/>
                    </a:ext>
                  </a:extLst>
                </a:gridCol>
                <a:gridCol w="1065654">
                  <a:extLst>
                    <a:ext uri="{9D8B030D-6E8A-4147-A177-3AD203B41FA5}">
                      <a16:colId xmlns:a16="http://schemas.microsoft.com/office/drawing/2014/main" val="2979850009"/>
                    </a:ext>
                  </a:extLst>
                </a:gridCol>
              </a:tblGrid>
              <a:tr h="19594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Thermistor</a:t>
                      </a:r>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LDR</a:t>
                      </a:r>
                    </a:p>
                  </a:txBody>
                  <a:tcPr marL="65314" marR="65314" marT="32657" marB="32657" anchor="ctr">
                    <a:solidFill>
                      <a:srgbClr val="E4D2F2"/>
                    </a:solidFill>
                  </a:tcPr>
                </a:tc>
                <a:extLst>
                  <a:ext uri="{0D108BD9-81ED-4DB2-BD59-A6C34878D82A}">
                    <a16:rowId xmlns:a16="http://schemas.microsoft.com/office/drawing/2014/main" val="301623230"/>
                  </a:ext>
                </a:extLst>
              </a:tr>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Resistance varies with temperature</a:t>
                      </a:r>
                    </a:p>
                  </a:txBody>
                  <a:tcPr marL="65314" marR="65314" marT="32657" marB="32657"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Resistance varies with light intensity</a:t>
                      </a:r>
                    </a:p>
                  </a:txBody>
                  <a:tcPr marL="65314" marR="65314" marT="32657" marB="32657" anchor="ctr"/>
                </a:tc>
                <a:extLst>
                  <a:ext uri="{0D108BD9-81ED-4DB2-BD59-A6C34878D82A}">
                    <a16:rowId xmlns:a16="http://schemas.microsoft.com/office/drawing/2014/main" val="4098274463"/>
                  </a:ext>
                </a:extLst>
              </a:tr>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Resistance decreases as temperature</a:t>
                      </a:r>
                      <a:r>
                        <a:rPr lang="en-GB" sz="800" b="0" i="0" baseline="0" dirty="0">
                          <a:solidFill>
                            <a:schemeClr val="tx1"/>
                          </a:solidFill>
                        </a:rPr>
                        <a:t> increases.</a:t>
                      </a:r>
                      <a:endParaRPr lang="en-GB" sz="800" b="0" i="0" dirty="0">
                        <a:solidFill>
                          <a:schemeClr val="tx1"/>
                        </a:solidFill>
                      </a:endParaRPr>
                    </a:p>
                  </a:txBody>
                  <a:tcPr marL="65314" marR="65314" marT="32657" marB="32657"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Resistance decreases as light</a:t>
                      </a:r>
                      <a:r>
                        <a:rPr lang="en-GB" sz="800" b="0" i="0" baseline="0" dirty="0">
                          <a:solidFill>
                            <a:schemeClr val="tx1"/>
                          </a:solidFill>
                        </a:rPr>
                        <a:t> increases.</a:t>
                      </a:r>
                      <a:endParaRPr lang="en-GB" sz="800" b="0" i="0" dirty="0">
                        <a:solidFill>
                          <a:schemeClr val="tx1"/>
                        </a:solidFill>
                      </a:endParaRPr>
                    </a:p>
                  </a:txBody>
                  <a:tcPr marL="65314" marR="65314" marT="32657" marB="32657" anchor="ctr"/>
                </a:tc>
                <a:extLst>
                  <a:ext uri="{0D108BD9-81ED-4DB2-BD59-A6C34878D82A}">
                    <a16:rowId xmlns:a16="http://schemas.microsoft.com/office/drawing/2014/main" val="4146150528"/>
                  </a:ext>
                </a:extLst>
              </a:tr>
            </a:tbl>
          </a:graphicData>
        </a:graphic>
      </p:graphicFrame>
      <p:pic>
        <p:nvPicPr>
          <p:cNvPr id="154" name="Picture 153"/>
          <p:cNvPicPr>
            <a:picLocks noChangeAspect="1"/>
          </p:cNvPicPr>
          <p:nvPr/>
        </p:nvPicPr>
        <p:blipFill rotWithShape="1">
          <a:blip r:embed="rId8"/>
          <a:srcRect l="3875" r="4469"/>
          <a:stretch/>
        </p:blipFill>
        <p:spPr>
          <a:xfrm>
            <a:off x="2519381" y="2806791"/>
            <a:ext cx="507092" cy="536272"/>
          </a:xfrm>
          <a:prstGeom prst="rect">
            <a:avLst/>
          </a:prstGeom>
        </p:spPr>
      </p:pic>
      <p:cxnSp>
        <p:nvCxnSpPr>
          <p:cNvPr id="156" name="Straight Connector 155"/>
          <p:cNvCxnSpPr>
            <a:stCxn id="4" idx="1"/>
            <a:endCxn id="13" idx="3"/>
          </p:cNvCxnSpPr>
          <p:nvPr/>
        </p:nvCxnSpPr>
        <p:spPr>
          <a:xfrm flipH="1" flipV="1">
            <a:off x="3611024" y="2628071"/>
            <a:ext cx="138951" cy="4931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6" name="Picture 165"/>
          <p:cNvPicPr>
            <a:picLocks noChangeAspect="1"/>
          </p:cNvPicPr>
          <p:nvPr/>
        </p:nvPicPr>
        <p:blipFill>
          <a:blip r:embed="rId9"/>
          <a:stretch>
            <a:fillRect/>
          </a:stretch>
        </p:blipFill>
        <p:spPr>
          <a:xfrm>
            <a:off x="8273498" y="892200"/>
            <a:ext cx="651026" cy="471494"/>
          </a:xfrm>
          <a:prstGeom prst="rect">
            <a:avLst/>
          </a:prstGeom>
        </p:spPr>
      </p:pic>
      <p:grpSp>
        <p:nvGrpSpPr>
          <p:cNvPr id="79" name="Group 78"/>
          <p:cNvGrpSpPr/>
          <p:nvPr/>
        </p:nvGrpSpPr>
        <p:grpSpPr>
          <a:xfrm>
            <a:off x="8219069" y="340545"/>
            <a:ext cx="629286" cy="577721"/>
            <a:chOff x="7159576" y="4798319"/>
            <a:chExt cx="3652803" cy="4032448"/>
          </a:xfrm>
        </p:grpSpPr>
        <p:pic>
          <p:nvPicPr>
            <p:cNvPr id="167" name="Picture 166"/>
            <p:cNvPicPr>
              <a:picLocks noChangeAspect="1"/>
            </p:cNvPicPr>
            <p:nvPr/>
          </p:nvPicPr>
          <p:blipFill rotWithShape="1">
            <a:blip r:embed="rId10"/>
            <a:srcRect r="13747"/>
            <a:stretch/>
          </p:blipFill>
          <p:spPr>
            <a:xfrm>
              <a:off x="7159576" y="4798319"/>
              <a:ext cx="3652803" cy="4032448"/>
            </a:xfrm>
            <a:prstGeom prst="rect">
              <a:avLst/>
            </a:prstGeom>
          </p:spPr>
        </p:pic>
        <p:sp>
          <p:nvSpPr>
            <p:cNvPr id="78" name="Rectangle 77"/>
            <p:cNvSpPr/>
            <p:nvPr/>
          </p:nvSpPr>
          <p:spPr>
            <a:xfrm>
              <a:off x="7842218" y="5355965"/>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69" name="Rectangle 168"/>
            <p:cNvSpPr/>
            <p:nvPr/>
          </p:nvSpPr>
          <p:spPr>
            <a:xfrm>
              <a:off x="9250391" y="5451445"/>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70" name="Rectangle 169"/>
            <p:cNvSpPr/>
            <p:nvPr/>
          </p:nvSpPr>
          <p:spPr>
            <a:xfrm>
              <a:off x="9287112" y="6563423"/>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71" name="Rectangle 170"/>
            <p:cNvSpPr/>
            <p:nvPr/>
          </p:nvSpPr>
          <p:spPr>
            <a:xfrm>
              <a:off x="9309585" y="7675401"/>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cxnSp>
        <p:nvCxnSpPr>
          <p:cNvPr id="175" name="Straight Connector 174"/>
          <p:cNvCxnSpPr>
            <a:stCxn id="4" idx="0"/>
            <a:endCxn id="276" idx="2"/>
          </p:cNvCxnSpPr>
          <p:nvPr/>
        </p:nvCxnSpPr>
        <p:spPr>
          <a:xfrm flipH="1" flipV="1">
            <a:off x="4038186" y="2816298"/>
            <a:ext cx="283090" cy="7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0" name="Table 189"/>
          <p:cNvGraphicFramePr>
            <a:graphicFrameLocks noGrp="1"/>
          </p:cNvGraphicFramePr>
          <p:nvPr>
            <p:extLst>
              <p:ext uri="{D42A27DB-BD31-4B8C-83A1-F6EECF244321}">
                <p14:modId xmlns:p14="http://schemas.microsoft.com/office/powerpoint/2010/main" val="99345298"/>
              </p:ext>
            </p:extLst>
          </p:nvPr>
        </p:nvGraphicFramePr>
        <p:xfrm>
          <a:off x="7645089" y="2112808"/>
          <a:ext cx="1403093" cy="457200"/>
        </p:xfrm>
        <a:graphic>
          <a:graphicData uri="http://schemas.openxmlformats.org/drawingml/2006/table">
            <a:tbl>
              <a:tblPr firstRow="1" bandRow="1">
                <a:tableStyleId>{5940675A-B579-460E-94D1-54222C63F5DA}</a:tableStyleId>
              </a:tblPr>
              <a:tblGrid>
                <a:gridCol w="244740">
                  <a:extLst>
                    <a:ext uri="{9D8B030D-6E8A-4147-A177-3AD203B41FA5}">
                      <a16:colId xmlns:a16="http://schemas.microsoft.com/office/drawing/2014/main" val="1443545866"/>
                    </a:ext>
                  </a:extLst>
                </a:gridCol>
                <a:gridCol w="1158353">
                  <a:extLst>
                    <a:ext uri="{9D8B030D-6E8A-4147-A177-3AD203B41FA5}">
                      <a16:colId xmlns:a16="http://schemas.microsoft.com/office/drawing/2014/main" val="147087292"/>
                    </a:ext>
                  </a:extLst>
                </a:gridCol>
              </a:tblGrid>
              <a:tr h="4572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Total</a:t>
                      </a:r>
                      <a:r>
                        <a:rPr lang="en-GB" sz="800" b="0" baseline="0" dirty="0"/>
                        <a:t> </a:t>
                      </a:r>
                      <a:r>
                        <a:rPr lang="en-GB" sz="800" b="0" baseline="0" dirty="0" err="1"/>
                        <a:t>p.d</a:t>
                      </a:r>
                      <a:endParaRPr lang="en-GB" sz="800" b="0" dirty="0"/>
                    </a:p>
                  </a:txBody>
                  <a:tcPr marL="65314" marR="65314" marT="32657" marB="32657" vert="vert270" anchor="ctr">
                    <a:solidFill>
                      <a:srgbClr val="E4D2F2"/>
                    </a:solidFill>
                  </a:tcPr>
                </a:tc>
                <a:tc>
                  <a:txBody>
                    <a:bodyPr/>
                    <a:lstStyle/>
                    <a:p>
                      <a:pPr algn="ctr"/>
                      <a:r>
                        <a:rPr lang="en-GB" sz="800" b="1" i="1" dirty="0">
                          <a:solidFill>
                            <a:srgbClr val="7030A0"/>
                          </a:solidFill>
                        </a:rPr>
                        <a:t>If cells</a:t>
                      </a:r>
                      <a:r>
                        <a:rPr lang="en-GB" sz="800" b="1" i="1" baseline="0" dirty="0">
                          <a:solidFill>
                            <a:srgbClr val="7030A0"/>
                          </a:solidFill>
                        </a:rPr>
                        <a:t> are joined in series, add up individual cell values</a:t>
                      </a:r>
                      <a:endParaRPr lang="en-GB" sz="800" b="1" i="1" dirty="0">
                        <a:solidFill>
                          <a:srgbClr val="7030A0"/>
                        </a:solidFill>
                      </a:endParaRPr>
                    </a:p>
                  </a:txBody>
                  <a:tcPr marL="65314" marR="65314" marT="32657" marB="32657" anchor="ctr"/>
                </a:tc>
                <a:extLst>
                  <a:ext uri="{0D108BD9-81ED-4DB2-BD59-A6C34878D82A}">
                    <a16:rowId xmlns:a16="http://schemas.microsoft.com/office/drawing/2014/main" val="2243718302"/>
                  </a:ext>
                </a:extLst>
              </a:tr>
            </a:tbl>
          </a:graphicData>
        </a:graphic>
      </p:graphicFrame>
      <p:cxnSp>
        <p:nvCxnSpPr>
          <p:cNvPr id="193" name="Straight Connector 192"/>
          <p:cNvCxnSpPr>
            <a:stCxn id="190" idx="0"/>
            <a:endCxn id="66" idx="2"/>
          </p:cNvCxnSpPr>
          <p:nvPr/>
        </p:nvCxnSpPr>
        <p:spPr>
          <a:xfrm flipV="1">
            <a:off x="8346635" y="2061864"/>
            <a:ext cx="50520" cy="509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276" idx="3"/>
            <a:endCxn id="39" idx="1"/>
          </p:cNvCxnSpPr>
          <p:nvPr/>
        </p:nvCxnSpPr>
        <p:spPr>
          <a:xfrm flipV="1">
            <a:off x="4315185" y="2088106"/>
            <a:ext cx="93680" cy="28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 idx="0"/>
            <a:endCxn id="4" idx="2"/>
          </p:cNvCxnSpPr>
          <p:nvPr/>
        </p:nvCxnSpPr>
        <p:spPr>
          <a:xfrm flipV="1">
            <a:off x="4293686" y="3352029"/>
            <a:ext cx="27590" cy="191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317" idx="0"/>
            <a:endCxn id="19" idx="2"/>
          </p:cNvCxnSpPr>
          <p:nvPr/>
        </p:nvCxnSpPr>
        <p:spPr>
          <a:xfrm flipH="1" flipV="1">
            <a:off x="4293686" y="4005693"/>
            <a:ext cx="1271680" cy="1366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6" name="Picture 215"/>
          <p:cNvPicPr>
            <a:picLocks noChangeAspect="1"/>
          </p:cNvPicPr>
          <p:nvPr/>
        </p:nvPicPr>
        <p:blipFill>
          <a:blip r:embed="rId11"/>
          <a:stretch>
            <a:fillRect/>
          </a:stretch>
        </p:blipFill>
        <p:spPr>
          <a:xfrm>
            <a:off x="4935272" y="3286337"/>
            <a:ext cx="434341" cy="434341"/>
          </a:xfrm>
          <a:prstGeom prst="rect">
            <a:avLst/>
          </a:prstGeom>
        </p:spPr>
      </p:pic>
      <p:cxnSp>
        <p:nvCxnSpPr>
          <p:cNvPr id="218" name="Straight Connector 217"/>
          <p:cNvCxnSpPr>
            <a:cxnSpLocks/>
            <a:stCxn id="20" idx="1"/>
            <a:endCxn id="321" idx="1"/>
          </p:cNvCxnSpPr>
          <p:nvPr/>
        </p:nvCxnSpPr>
        <p:spPr>
          <a:xfrm>
            <a:off x="7955431" y="4596070"/>
            <a:ext cx="1452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42" idx="3"/>
            <a:endCxn id="456" idx="1"/>
          </p:cNvCxnSpPr>
          <p:nvPr/>
        </p:nvCxnSpPr>
        <p:spPr>
          <a:xfrm>
            <a:off x="3767163" y="5296180"/>
            <a:ext cx="40117" cy="3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39" idx="3"/>
            <a:endCxn id="66" idx="1"/>
          </p:cNvCxnSpPr>
          <p:nvPr/>
        </p:nvCxnSpPr>
        <p:spPr>
          <a:xfrm flipV="1">
            <a:off x="7563585" y="1735292"/>
            <a:ext cx="182544" cy="352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Rectangle 320"/>
          <p:cNvSpPr/>
          <p:nvPr/>
        </p:nvSpPr>
        <p:spPr>
          <a:xfrm>
            <a:off x="8100657" y="4492923"/>
            <a:ext cx="889291" cy="206293"/>
          </a:xfrm>
          <a:prstGeom prst="rect">
            <a:avLst/>
          </a:prstGeom>
          <a:solidFill>
            <a:srgbClr val="E4D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900" b="1" dirty="0">
                <a:solidFill>
                  <a:schemeClr val="tx1"/>
                </a:solidFill>
              </a:rPr>
              <a:t>PHYSICS only</a:t>
            </a:r>
          </a:p>
        </p:txBody>
      </p:sp>
      <p:sp>
        <p:nvSpPr>
          <p:cNvPr id="341" name="Rectangle 340"/>
          <p:cNvSpPr/>
          <p:nvPr/>
        </p:nvSpPr>
        <p:spPr>
          <a:xfrm>
            <a:off x="6431465" y="2772226"/>
            <a:ext cx="2020741" cy="140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Power (W) = potential difference X current</a:t>
            </a:r>
          </a:p>
        </p:txBody>
      </p:sp>
      <p:sp>
        <p:nvSpPr>
          <p:cNvPr id="342" name="Rectangle 341"/>
          <p:cNvSpPr/>
          <p:nvPr/>
        </p:nvSpPr>
        <p:spPr>
          <a:xfrm>
            <a:off x="8523110" y="2758947"/>
            <a:ext cx="515106" cy="135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R = V X I</a:t>
            </a:r>
          </a:p>
        </p:txBody>
      </p:sp>
      <p:cxnSp>
        <p:nvCxnSpPr>
          <p:cNvPr id="343" name="Straight Connector 342"/>
          <p:cNvCxnSpPr>
            <a:stCxn id="341" idx="1"/>
            <a:endCxn id="389" idx="0"/>
          </p:cNvCxnSpPr>
          <p:nvPr/>
        </p:nvCxnSpPr>
        <p:spPr>
          <a:xfrm flipH="1">
            <a:off x="6312149" y="2842620"/>
            <a:ext cx="119316" cy="108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a:stCxn id="18" idx="1"/>
            <a:endCxn id="4" idx="3"/>
          </p:cNvCxnSpPr>
          <p:nvPr/>
        </p:nvCxnSpPr>
        <p:spPr>
          <a:xfrm flipH="1">
            <a:off x="4892576" y="2999058"/>
            <a:ext cx="84269" cy="122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Rectangle 350"/>
          <p:cNvSpPr/>
          <p:nvPr/>
        </p:nvSpPr>
        <p:spPr>
          <a:xfrm>
            <a:off x="8467271" y="2967345"/>
            <a:ext cx="567539" cy="132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P = I</a:t>
            </a:r>
            <a:r>
              <a:rPr lang="en-GB" sz="800" baseline="30000" dirty="0">
                <a:solidFill>
                  <a:schemeClr val="tx1"/>
                </a:solidFill>
              </a:rPr>
              <a:t>2</a:t>
            </a:r>
            <a:r>
              <a:rPr lang="en-GB" sz="800" dirty="0">
                <a:solidFill>
                  <a:schemeClr val="tx1"/>
                </a:solidFill>
              </a:rPr>
              <a:t> X R</a:t>
            </a:r>
          </a:p>
        </p:txBody>
      </p:sp>
      <p:sp>
        <p:nvSpPr>
          <p:cNvPr id="386" name="Rectangle 385"/>
          <p:cNvSpPr/>
          <p:nvPr/>
        </p:nvSpPr>
        <p:spPr>
          <a:xfrm>
            <a:off x="6928740" y="2974579"/>
            <a:ext cx="1501119" cy="1448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Power = (current)</a:t>
            </a:r>
            <a:r>
              <a:rPr lang="en-GB" sz="800" baseline="30000" dirty="0">
                <a:solidFill>
                  <a:schemeClr val="tx1"/>
                </a:solidFill>
              </a:rPr>
              <a:t>2</a:t>
            </a:r>
            <a:r>
              <a:rPr lang="en-GB" sz="800" dirty="0">
                <a:solidFill>
                  <a:schemeClr val="tx1"/>
                </a:solidFill>
              </a:rPr>
              <a:t> X resistance</a:t>
            </a:r>
          </a:p>
        </p:txBody>
      </p:sp>
      <p:cxnSp>
        <p:nvCxnSpPr>
          <p:cNvPr id="388" name="Straight Connector 387"/>
          <p:cNvCxnSpPr>
            <a:stCxn id="386" idx="0"/>
            <a:endCxn id="341" idx="2"/>
          </p:cNvCxnSpPr>
          <p:nvPr/>
        </p:nvCxnSpPr>
        <p:spPr>
          <a:xfrm flipH="1" flipV="1">
            <a:off x="7441836" y="2913013"/>
            <a:ext cx="237464" cy="615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Rectangle 388"/>
          <p:cNvSpPr/>
          <p:nvPr/>
        </p:nvSpPr>
        <p:spPr>
          <a:xfrm>
            <a:off x="5815498" y="2950895"/>
            <a:ext cx="993302" cy="228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800" dirty="0">
                <a:solidFill>
                  <a:schemeClr val="tx1"/>
                </a:solidFill>
              </a:rPr>
              <a:t>Work is done when charge flowing.</a:t>
            </a:r>
          </a:p>
        </p:txBody>
      </p:sp>
      <p:sp>
        <p:nvSpPr>
          <p:cNvPr id="390" name="Rectangle 389"/>
          <p:cNvSpPr/>
          <p:nvPr/>
        </p:nvSpPr>
        <p:spPr>
          <a:xfrm>
            <a:off x="6831416" y="3168517"/>
            <a:ext cx="1656562" cy="1188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Energy transferred = Power X time</a:t>
            </a:r>
          </a:p>
        </p:txBody>
      </p:sp>
      <p:sp>
        <p:nvSpPr>
          <p:cNvPr id="391" name="Rectangle 390"/>
          <p:cNvSpPr/>
          <p:nvPr/>
        </p:nvSpPr>
        <p:spPr>
          <a:xfrm>
            <a:off x="8518553" y="3153410"/>
            <a:ext cx="515106" cy="135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 = P X t</a:t>
            </a:r>
          </a:p>
        </p:txBody>
      </p:sp>
      <p:cxnSp>
        <p:nvCxnSpPr>
          <p:cNvPr id="392" name="Straight Connector 391"/>
          <p:cNvCxnSpPr>
            <a:stCxn id="391" idx="1"/>
            <a:endCxn id="390" idx="3"/>
          </p:cNvCxnSpPr>
          <p:nvPr/>
        </p:nvCxnSpPr>
        <p:spPr>
          <a:xfrm flipH="1">
            <a:off x="8487978" y="3221408"/>
            <a:ext cx="30575" cy="65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341" idx="3"/>
            <a:endCxn id="342" idx="1"/>
          </p:cNvCxnSpPr>
          <p:nvPr/>
        </p:nvCxnSpPr>
        <p:spPr>
          <a:xfrm flipV="1">
            <a:off x="8452206" y="2826944"/>
            <a:ext cx="70904" cy="15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389" idx="1"/>
            <a:endCxn id="18" idx="3"/>
          </p:cNvCxnSpPr>
          <p:nvPr/>
        </p:nvCxnSpPr>
        <p:spPr>
          <a:xfrm flipH="1" flipV="1">
            <a:off x="5724954" y="2999058"/>
            <a:ext cx="90544" cy="66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5" name="Table 394"/>
          <p:cNvGraphicFramePr>
            <a:graphicFrameLocks noGrp="1"/>
          </p:cNvGraphicFramePr>
          <p:nvPr>
            <p:extLst>
              <p:ext uri="{D42A27DB-BD31-4B8C-83A1-F6EECF244321}">
                <p14:modId xmlns:p14="http://schemas.microsoft.com/office/powerpoint/2010/main" val="1652956030"/>
              </p:ext>
            </p:extLst>
          </p:nvPr>
        </p:nvGraphicFramePr>
        <p:xfrm>
          <a:off x="5445823" y="3634683"/>
          <a:ext cx="1376156" cy="457200"/>
        </p:xfrm>
        <a:graphic>
          <a:graphicData uri="http://schemas.openxmlformats.org/drawingml/2006/table">
            <a:tbl>
              <a:tblPr firstRow="1" bandRow="1">
                <a:tableStyleId>{5940675A-B579-460E-94D1-54222C63F5DA}</a:tableStyleId>
              </a:tblPr>
              <a:tblGrid>
                <a:gridCol w="281850">
                  <a:extLst>
                    <a:ext uri="{9D8B030D-6E8A-4147-A177-3AD203B41FA5}">
                      <a16:colId xmlns:a16="http://schemas.microsoft.com/office/drawing/2014/main" val="4275001915"/>
                    </a:ext>
                  </a:extLst>
                </a:gridCol>
                <a:gridCol w="1094306">
                  <a:extLst>
                    <a:ext uri="{9D8B030D-6E8A-4147-A177-3AD203B41FA5}">
                      <a16:colId xmlns:a16="http://schemas.microsoft.com/office/drawing/2014/main" val="345009890"/>
                    </a:ext>
                  </a:extLst>
                </a:gridCol>
              </a:tblGrid>
              <a:tr h="4572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National Grid</a:t>
                      </a:r>
                    </a:p>
                  </a:txBody>
                  <a:tcPr marL="65314" marR="65314" marT="32657" marB="32657" vert="vert270"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Distributes</a:t>
                      </a:r>
                      <a:r>
                        <a:rPr lang="en-GB" sz="800" b="1" i="1" baseline="0" dirty="0">
                          <a:solidFill>
                            <a:srgbClr val="7030A0"/>
                          </a:solidFill>
                        </a:rPr>
                        <a:t> e</a:t>
                      </a:r>
                      <a:r>
                        <a:rPr lang="en-GB" sz="800" b="1" i="1" dirty="0">
                          <a:solidFill>
                            <a:srgbClr val="7030A0"/>
                          </a:solidFill>
                        </a:rPr>
                        <a:t>lectricity</a:t>
                      </a:r>
                      <a:r>
                        <a:rPr lang="en-GB" sz="800" b="1" i="1" baseline="0" dirty="0">
                          <a:solidFill>
                            <a:srgbClr val="7030A0"/>
                          </a:solidFill>
                        </a:rPr>
                        <a:t> generated in power stations around UK</a:t>
                      </a:r>
                      <a:endParaRPr lang="en-GB" sz="800" b="1" i="1" dirty="0">
                        <a:solidFill>
                          <a:srgbClr val="7030A0"/>
                        </a:solidFill>
                      </a:endParaRPr>
                    </a:p>
                  </a:txBody>
                  <a:tcPr marL="65314" marR="65314" marT="32657" marB="32657" anchor="ctr">
                    <a:solidFill>
                      <a:schemeClr val="bg1"/>
                    </a:solidFill>
                  </a:tcPr>
                </a:tc>
                <a:extLst>
                  <a:ext uri="{0D108BD9-81ED-4DB2-BD59-A6C34878D82A}">
                    <a16:rowId xmlns:a16="http://schemas.microsoft.com/office/drawing/2014/main" val="977223836"/>
                  </a:ext>
                </a:extLst>
              </a:tr>
            </a:tbl>
          </a:graphicData>
        </a:graphic>
      </p:graphicFrame>
      <p:graphicFrame>
        <p:nvGraphicFramePr>
          <p:cNvPr id="396" name="Table 395"/>
          <p:cNvGraphicFramePr>
            <a:graphicFrameLocks noGrp="1"/>
          </p:cNvGraphicFramePr>
          <p:nvPr>
            <p:extLst>
              <p:ext uri="{D42A27DB-BD31-4B8C-83A1-F6EECF244321}">
                <p14:modId xmlns:p14="http://schemas.microsoft.com/office/powerpoint/2010/main" val="2307390850"/>
              </p:ext>
            </p:extLst>
          </p:nvPr>
        </p:nvGraphicFramePr>
        <p:xfrm>
          <a:off x="6887380" y="3343063"/>
          <a:ext cx="2150835" cy="1018902"/>
        </p:xfrm>
        <a:graphic>
          <a:graphicData uri="http://schemas.openxmlformats.org/drawingml/2006/table">
            <a:tbl>
              <a:tblPr firstRow="1" bandRow="1">
                <a:tableStyleId>{5940675A-B579-460E-94D1-54222C63F5DA}</a:tableStyleId>
              </a:tblPr>
              <a:tblGrid>
                <a:gridCol w="1079244">
                  <a:extLst>
                    <a:ext uri="{9D8B030D-6E8A-4147-A177-3AD203B41FA5}">
                      <a16:colId xmlns:a16="http://schemas.microsoft.com/office/drawing/2014/main" val="4275001915"/>
                    </a:ext>
                  </a:extLst>
                </a:gridCol>
                <a:gridCol w="1071591">
                  <a:extLst>
                    <a:ext uri="{9D8B030D-6E8A-4147-A177-3AD203B41FA5}">
                      <a16:colId xmlns:a16="http://schemas.microsoft.com/office/drawing/2014/main" val="345009890"/>
                    </a:ext>
                  </a:extLst>
                </a:gridCol>
              </a:tblGrid>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0" dirty="0"/>
                        <a:t>Step-up</a:t>
                      </a:r>
                      <a:r>
                        <a:rPr lang="en-GB" sz="900" b="0" baseline="0" dirty="0"/>
                        <a:t> transformers</a:t>
                      </a:r>
                      <a:endParaRPr lang="en-GB" sz="900" b="0" dirty="0"/>
                    </a:p>
                  </a:txBody>
                  <a:tcPr marL="65314" marR="65314" marT="32657" marB="32657"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0" dirty="0"/>
                        <a:t>Step-down</a:t>
                      </a:r>
                      <a:r>
                        <a:rPr lang="en-GB" sz="900" b="0" baseline="0" dirty="0"/>
                        <a:t> transformers</a:t>
                      </a:r>
                      <a:endParaRPr lang="en-GB" sz="900" b="0" dirty="0"/>
                    </a:p>
                  </a:txBody>
                  <a:tcPr marL="65314" marR="65314" marT="32657" marB="32657" anchor="ctr">
                    <a:solidFill>
                      <a:srgbClr val="E4D2F2"/>
                    </a:solidFill>
                  </a:tcPr>
                </a:tc>
                <a:extLst>
                  <a:ext uri="{0D108BD9-81ED-4DB2-BD59-A6C34878D82A}">
                    <a16:rowId xmlns:a16="http://schemas.microsoft.com/office/drawing/2014/main" val="325384936"/>
                  </a:ext>
                </a:extLst>
              </a:tr>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1" i="1" dirty="0">
                          <a:solidFill>
                            <a:srgbClr val="7030A0"/>
                          </a:solidFill>
                        </a:rPr>
                        <a:t>Increase voltage,</a:t>
                      </a:r>
                      <a:r>
                        <a:rPr lang="en-GB" sz="900" b="1" i="1" baseline="0" dirty="0">
                          <a:solidFill>
                            <a:srgbClr val="7030A0"/>
                          </a:solidFill>
                        </a:rPr>
                        <a:t> decrease current</a:t>
                      </a:r>
                      <a:endParaRPr lang="en-GB" sz="900" b="1" i="1" dirty="0">
                        <a:solidFill>
                          <a:srgbClr val="7030A0"/>
                        </a:solidFill>
                      </a:endParaRPr>
                    </a:p>
                  </a:txBody>
                  <a:tcPr marL="65314" marR="65314" marT="32657" marB="32657"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1" i="1" dirty="0">
                          <a:solidFill>
                            <a:srgbClr val="7030A0"/>
                          </a:solidFill>
                        </a:rPr>
                        <a:t>Decrease voltage, increase current</a:t>
                      </a:r>
                    </a:p>
                  </a:txBody>
                  <a:tcPr marL="65314" marR="65314" marT="32657" marB="32657" anchor="ctr">
                    <a:solidFill>
                      <a:schemeClr val="bg1"/>
                    </a:solidFill>
                  </a:tcPr>
                </a:tc>
                <a:extLst>
                  <a:ext uri="{0D108BD9-81ED-4DB2-BD59-A6C34878D82A}">
                    <a16:rowId xmlns:a16="http://schemas.microsoft.com/office/drawing/2014/main" val="977223836"/>
                  </a:ext>
                </a:extLst>
              </a:tr>
              <a:tr h="32657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0" i="0" dirty="0">
                          <a:solidFill>
                            <a:schemeClr val="tx1"/>
                          </a:solidFill>
                        </a:rPr>
                        <a:t>Increases efficiency</a:t>
                      </a:r>
                      <a:r>
                        <a:rPr lang="en-GB" sz="900" b="0" i="0" baseline="0" dirty="0">
                          <a:solidFill>
                            <a:schemeClr val="tx1"/>
                          </a:solidFill>
                        </a:rPr>
                        <a:t>,  reduces heat loss.</a:t>
                      </a:r>
                      <a:endParaRPr lang="en-GB" sz="900" b="0" i="0" dirty="0">
                        <a:solidFill>
                          <a:schemeClr val="tx1"/>
                        </a:solidFill>
                      </a:endParaRPr>
                    </a:p>
                  </a:txBody>
                  <a:tcPr marL="65314" marR="65314" marT="32657" marB="32657"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900" b="0" i="0" dirty="0">
                          <a:solidFill>
                            <a:schemeClr val="tx1"/>
                          </a:solidFill>
                        </a:rPr>
                        <a:t>Makes safer for houses.</a:t>
                      </a:r>
                    </a:p>
                  </a:txBody>
                  <a:tcPr marL="65314" marR="65314" marT="32657" marB="32657" anchor="ctr">
                    <a:solidFill>
                      <a:schemeClr val="bg1"/>
                    </a:solidFill>
                  </a:tcPr>
                </a:tc>
                <a:extLst>
                  <a:ext uri="{0D108BD9-81ED-4DB2-BD59-A6C34878D82A}">
                    <a16:rowId xmlns:a16="http://schemas.microsoft.com/office/drawing/2014/main" val="2124528741"/>
                  </a:ext>
                </a:extLst>
              </a:tr>
            </a:tbl>
          </a:graphicData>
        </a:graphic>
      </p:graphicFrame>
      <p:graphicFrame>
        <p:nvGraphicFramePr>
          <p:cNvPr id="397" name="Table 396"/>
          <p:cNvGraphicFramePr>
            <a:graphicFrameLocks noGrp="1"/>
          </p:cNvGraphicFramePr>
          <p:nvPr>
            <p:extLst>
              <p:ext uri="{D42A27DB-BD31-4B8C-83A1-F6EECF244321}">
                <p14:modId xmlns:p14="http://schemas.microsoft.com/office/powerpoint/2010/main" val="569960428"/>
              </p:ext>
            </p:extLst>
          </p:nvPr>
        </p:nvGraphicFramePr>
        <p:xfrm>
          <a:off x="6714189" y="4831736"/>
          <a:ext cx="2379071" cy="587829"/>
        </p:xfrm>
        <a:graphic>
          <a:graphicData uri="http://schemas.openxmlformats.org/drawingml/2006/table">
            <a:tbl>
              <a:tblPr firstRow="1" bandRow="1">
                <a:tableStyleId>{5940675A-B579-460E-94D1-54222C63F5DA}</a:tableStyleId>
              </a:tblPr>
              <a:tblGrid>
                <a:gridCol w="306674">
                  <a:extLst>
                    <a:ext uri="{9D8B030D-6E8A-4147-A177-3AD203B41FA5}">
                      <a16:colId xmlns:a16="http://schemas.microsoft.com/office/drawing/2014/main" val="2709118729"/>
                    </a:ext>
                  </a:extLst>
                </a:gridCol>
                <a:gridCol w="611626">
                  <a:extLst>
                    <a:ext uri="{9D8B030D-6E8A-4147-A177-3AD203B41FA5}">
                      <a16:colId xmlns:a16="http://schemas.microsoft.com/office/drawing/2014/main" val="20002"/>
                    </a:ext>
                  </a:extLst>
                </a:gridCol>
                <a:gridCol w="1460771">
                  <a:extLst>
                    <a:ext uri="{9D8B030D-6E8A-4147-A177-3AD203B41FA5}">
                      <a16:colId xmlns:a16="http://schemas.microsoft.com/office/drawing/2014/main" val="4275001915"/>
                    </a:ext>
                  </a:extLst>
                </a:gridCol>
              </a:tblGrid>
              <a:tr h="58782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Static  electricity</a:t>
                      </a:r>
                      <a:r>
                        <a:rPr lang="en-GB" sz="800" b="0" baseline="0" dirty="0"/>
                        <a:t> </a:t>
                      </a:r>
                      <a:endParaRPr lang="en-GB" sz="800" b="0" dirty="0"/>
                    </a:p>
                  </a:txBody>
                  <a:tcPr marL="65314" marR="65314" marT="32657" marB="32657" vert="vert270" anchor="ctr">
                    <a:solidFill>
                      <a:srgbClr val="E4D2F2"/>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1" i="1" dirty="0">
                          <a:solidFill>
                            <a:srgbClr val="7030A0"/>
                          </a:solidFill>
                        </a:rPr>
                        <a:t>Electrical charge is stationary</a:t>
                      </a:r>
                      <a:r>
                        <a:rPr lang="en-GB" sz="800" b="1" i="1" baseline="0" dirty="0">
                          <a:solidFill>
                            <a:srgbClr val="7030A0"/>
                          </a:solidFill>
                        </a:rPr>
                        <a:t> </a:t>
                      </a:r>
                      <a:endParaRPr lang="en-GB" sz="800" b="1" i="1" dirty="0">
                        <a:solidFill>
                          <a:srgbClr val="7030A0"/>
                        </a:solidFill>
                      </a:endParaRPr>
                    </a:p>
                  </a:txBody>
                  <a:tcPr marL="65314" marR="65314" marT="32657" marB="32657" anchor="ctr">
                    <a:no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When</a:t>
                      </a:r>
                      <a:r>
                        <a:rPr lang="en-GB" sz="800" b="0" i="0" baseline="0" dirty="0">
                          <a:solidFill>
                            <a:schemeClr val="tx1"/>
                          </a:solidFill>
                        </a:rPr>
                        <a:t> t</a:t>
                      </a:r>
                      <a:r>
                        <a:rPr lang="en-GB" sz="800" b="0" i="0" dirty="0">
                          <a:solidFill>
                            <a:schemeClr val="tx1"/>
                          </a:solidFill>
                        </a:rPr>
                        <a:t>wo insulating material are rubbed together, electrons move from one material to the other. </a:t>
                      </a:r>
                    </a:p>
                  </a:txBody>
                  <a:tcPr marL="65314" marR="65314" marT="32657" marB="32657" anchor="ctr">
                    <a:noFill/>
                  </a:tcPr>
                </a:tc>
                <a:extLst>
                  <a:ext uri="{0D108BD9-81ED-4DB2-BD59-A6C34878D82A}">
                    <a16:rowId xmlns:a16="http://schemas.microsoft.com/office/drawing/2014/main" val="977223836"/>
                  </a:ext>
                </a:extLst>
              </a:tr>
            </a:tbl>
          </a:graphicData>
        </a:graphic>
      </p:graphicFrame>
      <p:cxnSp>
        <p:nvCxnSpPr>
          <p:cNvPr id="414" name="Straight Connector 413"/>
          <p:cNvCxnSpPr>
            <a:stCxn id="23" idx="3"/>
            <a:endCxn id="133" idx="1"/>
          </p:cNvCxnSpPr>
          <p:nvPr/>
        </p:nvCxnSpPr>
        <p:spPr>
          <a:xfrm>
            <a:off x="2587156" y="2002445"/>
            <a:ext cx="120061" cy="53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67" idx="3"/>
            <a:endCxn id="120" idx="1"/>
          </p:cNvCxnSpPr>
          <p:nvPr/>
        </p:nvCxnSpPr>
        <p:spPr>
          <a:xfrm flipV="1">
            <a:off x="1744579" y="2867711"/>
            <a:ext cx="277827" cy="134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56" name="Table 455"/>
          <p:cNvGraphicFramePr>
            <a:graphicFrameLocks noGrp="1"/>
          </p:cNvGraphicFramePr>
          <p:nvPr>
            <p:extLst>
              <p:ext uri="{D42A27DB-BD31-4B8C-83A1-F6EECF244321}">
                <p14:modId xmlns:p14="http://schemas.microsoft.com/office/powerpoint/2010/main" val="2156114051"/>
              </p:ext>
            </p:extLst>
          </p:nvPr>
        </p:nvGraphicFramePr>
        <p:xfrm>
          <a:off x="3807280" y="5038322"/>
          <a:ext cx="723941" cy="522514"/>
        </p:xfrm>
        <a:graphic>
          <a:graphicData uri="http://schemas.openxmlformats.org/drawingml/2006/table">
            <a:tbl>
              <a:tblPr firstRow="1" bandRow="1">
                <a:tableStyleId>{5940675A-B579-460E-94D1-54222C63F5DA}</a:tableStyleId>
              </a:tblPr>
              <a:tblGrid>
                <a:gridCol w="723941">
                  <a:extLst>
                    <a:ext uri="{9D8B030D-6E8A-4147-A177-3AD203B41FA5}">
                      <a16:colId xmlns:a16="http://schemas.microsoft.com/office/drawing/2014/main" val="2694981659"/>
                    </a:ext>
                  </a:extLst>
                </a:gridCol>
              </a:tblGrid>
              <a:tr h="19594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Mains supply</a:t>
                      </a:r>
                    </a:p>
                  </a:txBody>
                  <a:tcPr marL="65314" marR="65314" marT="32657" marB="32657" anchor="ctr">
                    <a:solidFill>
                      <a:srgbClr val="E4D2F2"/>
                    </a:solidFill>
                  </a:tcPr>
                </a:tc>
                <a:extLst>
                  <a:ext uri="{0D108BD9-81ED-4DB2-BD59-A6C34878D82A}">
                    <a16:rowId xmlns:a16="http://schemas.microsoft.com/office/drawing/2014/main" val="807304117"/>
                  </a:ext>
                </a:extLst>
              </a:tr>
              <a:tr h="326571">
                <a:tc>
                  <a:txBody>
                    <a:bodyPr/>
                    <a:lstStyle/>
                    <a:p>
                      <a:pPr algn="ctr"/>
                      <a:r>
                        <a:rPr lang="en-GB" sz="800" b="1" i="1" dirty="0">
                          <a:solidFill>
                            <a:srgbClr val="7030A0"/>
                          </a:solidFill>
                        </a:rPr>
                        <a:t>Frequency</a:t>
                      </a:r>
                      <a:r>
                        <a:rPr lang="en-GB" sz="800" b="1" i="1" baseline="0" dirty="0">
                          <a:solidFill>
                            <a:srgbClr val="7030A0"/>
                          </a:solidFill>
                        </a:rPr>
                        <a:t> 50Hz, 230V</a:t>
                      </a:r>
                      <a:endParaRPr lang="en-GB" sz="800" b="1" i="1" dirty="0">
                        <a:solidFill>
                          <a:srgbClr val="7030A0"/>
                        </a:solidFill>
                      </a:endParaRPr>
                    </a:p>
                  </a:txBody>
                  <a:tcPr marL="65314" marR="65314" marT="32657" marB="32657" anchor="ctr"/>
                </a:tc>
                <a:extLst>
                  <a:ext uri="{0D108BD9-81ED-4DB2-BD59-A6C34878D82A}">
                    <a16:rowId xmlns:a16="http://schemas.microsoft.com/office/drawing/2014/main" val="2887359845"/>
                  </a:ext>
                </a:extLst>
              </a:tr>
            </a:tbl>
          </a:graphicData>
        </a:graphic>
      </p:graphicFrame>
      <p:cxnSp>
        <p:nvCxnSpPr>
          <p:cNvPr id="471" name="Straight Connector 470"/>
          <p:cNvCxnSpPr>
            <a:stCxn id="456" idx="2"/>
            <a:endCxn id="38" idx="0"/>
          </p:cNvCxnSpPr>
          <p:nvPr/>
        </p:nvCxnSpPr>
        <p:spPr>
          <a:xfrm>
            <a:off x="4169250" y="5560836"/>
            <a:ext cx="252499" cy="70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a:stCxn id="390" idx="0"/>
            <a:endCxn id="386" idx="2"/>
          </p:cNvCxnSpPr>
          <p:nvPr/>
        </p:nvCxnSpPr>
        <p:spPr>
          <a:xfrm flipV="1">
            <a:off x="7659698" y="3119394"/>
            <a:ext cx="19602" cy="49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a:stCxn id="395" idx="3"/>
            <a:endCxn id="396" idx="1"/>
          </p:cNvCxnSpPr>
          <p:nvPr/>
        </p:nvCxnSpPr>
        <p:spPr>
          <a:xfrm flipV="1">
            <a:off x="6821979" y="3852514"/>
            <a:ext cx="65401" cy="107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0" name="Table 479"/>
          <p:cNvGraphicFramePr>
            <a:graphicFrameLocks noGrp="1"/>
          </p:cNvGraphicFramePr>
          <p:nvPr>
            <p:extLst>
              <p:ext uri="{D42A27DB-BD31-4B8C-83A1-F6EECF244321}">
                <p14:modId xmlns:p14="http://schemas.microsoft.com/office/powerpoint/2010/main" val="3028001857"/>
              </p:ext>
            </p:extLst>
          </p:nvPr>
        </p:nvGraphicFramePr>
        <p:xfrm>
          <a:off x="5225483" y="5198096"/>
          <a:ext cx="1307768" cy="391886"/>
        </p:xfrm>
        <a:graphic>
          <a:graphicData uri="http://schemas.openxmlformats.org/drawingml/2006/table">
            <a:tbl>
              <a:tblPr firstRow="1" bandRow="1">
                <a:tableStyleId>{5940675A-B579-460E-94D1-54222C63F5DA}</a:tableStyleId>
              </a:tblPr>
              <a:tblGrid>
                <a:gridCol w="792129">
                  <a:extLst>
                    <a:ext uri="{9D8B030D-6E8A-4147-A177-3AD203B41FA5}">
                      <a16:colId xmlns:a16="http://schemas.microsoft.com/office/drawing/2014/main" val="605547354"/>
                    </a:ext>
                  </a:extLst>
                </a:gridCol>
                <a:gridCol w="515639">
                  <a:extLst>
                    <a:ext uri="{9D8B030D-6E8A-4147-A177-3AD203B41FA5}">
                      <a16:colId xmlns:a16="http://schemas.microsoft.com/office/drawing/2014/main" val="2979850009"/>
                    </a:ext>
                  </a:extLst>
                </a:gridCol>
              </a:tblGrid>
              <a:tr h="195943">
                <a:tc>
                  <a:txBody>
                    <a:bodyPr/>
                    <a:lstStyle/>
                    <a:p>
                      <a:pPr algn="ctr"/>
                      <a:r>
                        <a:rPr lang="en-GB" sz="800" b="0" dirty="0"/>
                        <a:t>Like charges</a:t>
                      </a:r>
                    </a:p>
                  </a:txBody>
                  <a:tcPr marL="65314" marR="65314" marT="32657" marB="32657" anchor="ctr">
                    <a:solidFill>
                      <a:srgbClr val="E4D2F2"/>
                    </a:solidFill>
                  </a:tcPr>
                </a:tc>
                <a:tc>
                  <a:txBody>
                    <a:bodyPr/>
                    <a:lstStyle/>
                    <a:p>
                      <a:pPr algn="ctr"/>
                      <a:r>
                        <a:rPr lang="en-GB" sz="800" b="1" i="1" dirty="0">
                          <a:solidFill>
                            <a:srgbClr val="7030A0"/>
                          </a:solidFill>
                        </a:rPr>
                        <a:t>Repel</a:t>
                      </a:r>
                    </a:p>
                  </a:txBody>
                  <a:tcPr marL="65314" marR="65314" marT="32657" marB="32657" anchor="ctr"/>
                </a:tc>
                <a:extLst>
                  <a:ext uri="{0D108BD9-81ED-4DB2-BD59-A6C34878D82A}">
                    <a16:rowId xmlns:a16="http://schemas.microsoft.com/office/drawing/2014/main" val="4098274463"/>
                  </a:ext>
                </a:extLst>
              </a:tr>
              <a:tr h="19594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Unlike charges</a:t>
                      </a:r>
                    </a:p>
                  </a:txBody>
                  <a:tcPr marL="65314" marR="65314" marT="32657" marB="32657" anchor="ctr">
                    <a:solidFill>
                      <a:srgbClr val="E4D2F2"/>
                    </a:solidFill>
                  </a:tcPr>
                </a:tc>
                <a:tc>
                  <a:txBody>
                    <a:bodyPr/>
                    <a:lstStyle/>
                    <a:p>
                      <a:pPr algn="ctr"/>
                      <a:r>
                        <a:rPr lang="en-GB" sz="800" b="1" i="1" dirty="0">
                          <a:solidFill>
                            <a:srgbClr val="7030A0"/>
                          </a:solidFill>
                        </a:rPr>
                        <a:t>Attract</a:t>
                      </a:r>
                    </a:p>
                  </a:txBody>
                  <a:tcPr marL="65314" marR="65314" marT="32657" marB="32657" anchor="ctr"/>
                </a:tc>
                <a:extLst>
                  <a:ext uri="{0D108BD9-81ED-4DB2-BD59-A6C34878D82A}">
                    <a16:rowId xmlns:a16="http://schemas.microsoft.com/office/drawing/2014/main" val="4146150528"/>
                  </a:ext>
                </a:extLst>
              </a:tr>
            </a:tbl>
          </a:graphicData>
        </a:graphic>
      </p:graphicFrame>
      <p:graphicFrame>
        <p:nvGraphicFramePr>
          <p:cNvPr id="486" name="Table 485"/>
          <p:cNvGraphicFramePr>
            <a:graphicFrameLocks noGrp="1"/>
          </p:cNvGraphicFramePr>
          <p:nvPr>
            <p:extLst>
              <p:ext uri="{D42A27DB-BD31-4B8C-83A1-F6EECF244321}">
                <p14:modId xmlns:p14="http://schemas.microsoft.com/office/powerpoint/2010/main" val="3517965439"/>
              </p:ext>
            </p:extLst>
          </p:nvPr>
        </p:nvGraphicFramePr>
        <p:xfrm>
          <a:off x="6710877" y="5472094"/>
          <a:ext cx="2382383" cy="587829"/>
        </p:xfrm>
        <a:graphic>
          <a:graphicData uri="http://schemas.openxmlformats.org/drawingml/2006/table">
            <a:tbl>
              <a:tblPr firstRow="1" bandRow="1">
                <a:tableStyleId>{5940675A-B579-460E-94D1-54222C63F5DA}</a:tableStyleId>
              </a:tblPr>
              <a:tblGrid>
                <a:gridCol w="208467">
                  <a:extLst>
                    <a:ext uri="{9D8B030D-6E8A-4147-A177-3AD203B41FA5}">
                      <a16:colId xmlns:a16="http://schemas.microsoft.com/office/drawing/2014/main" val="2709118729"/>
                    </a:ext>
                  </a:extLst>
                </a:gridCol>
                <a:gridCol w="2173916">
                  <a:extLst>
                    <a:ext uri="{9D8B030D-6E8A-4147-A177-3AD203B41FA5}">
                      <a16:colId xmlns:a16="http://schemas.microsoft.com/office/drawing/2014/main" val="4275001915"/>
                    </a:ext>
                  </a:extLst>
                </a:gridCol>
              </a:tblGrid>
              <a:tr h="58782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Shocks</a:t>
                      </a:r>
                    </a:p>
                  </a:txBody>
                  <a:tcPr marL="65314" marR="65314" marT="32657" marB="32657" vert="vert270" anchor="ctr">
                    <a:solidFill>
                      <a:srgbClr val="E4D2F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Walking on carpet causes friction.  Electrons</a:t>
                      </a:r>
                      <a:r>
                        <a:rPr lang="en-GB" sz="800" b="0" i="0" baseline="0" dirty="0">
                          <a:solidFill>
                            <a:schemeClr val="tx1"/>
                          </a:solidFill>
                        </a:rPr>
                        <a:t> move to the person and charge builds up. When the person touches a metal object, the electrons conduct away, making a spark.</a:t>
                      </a:r>
                      <a:endParaRPr lang="en-GB" sz="800" b="0" i="0" dirty="0">
                        <a:solidFill>
                          <a:schemeClr val="tx1"/>
                        </a:solidFill>
                      </a:endParaRPr>
                    </a:p>
                  </a:txBody>
                  <a:tcPr marL="65314" marR="65314" marT="32657" marB="32657" anchor="ctr">
                    <a:noFill/>
                  </a:tcPr>
                </a:tc>
                <a:extLst>
                  <a:ext uri="{0D108BD9-81ED-4DB2-BD59-A6C34878D82A}">
                    <a16:rowId xmlns:a16="http://schemas.microsoft.com/office/drawing/2014/main" val="977223836"/>
                  </a:ext>
                </a:extLst>
              </a:tr>
            </a:tbl>
          </a:graphicData>
        </a:graphic>
      </p:graphicFrame>
      <p:cxnSp>
        <p:nvCxnSpPr>
          <p:cNvPr id="488" name="Straight Connector 487"/>
          <p:cNvCxnSpPr>
            <a:cxnSpLocks/>
            <a:stCxn id="397" idx="2"/>
            <a:endCxn id="486" idx="0"/>
          </p:cNvCxnSpPr>
          <p:nvPr/>
        </p:nvCxnSpPr>
        <p:spPr>
          <a:xfrm flipH="1">
            <a:off x="7902068" y="5419565"/>
            <a:ext cx="1656" cy="525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7" name="Table 496"/>
          <p:cNvGraphicFramePr>
            <a:graphicFrameLocks noGrp="1"/>
          </p:cNvGraphicFramePr>
          <p:nvPr>
            <p:extLst>
              <p:ext uri="{D42A27DB-BD31-4B8C-83A1-F6EECF244321}">
                <p14:modId xmlns:p14="http://schemas.microsoft.com/office/powerpoint/2010/main" val="1918071594"/>
              </p:ext>
            </p:extLst>
          </p:nvPr>
        </p:nvGraphicFramePr>
        <p:xfrm>
          <a:off x="6724046" y="6121190"/>
          <a:ext cx="2356046" cy="718457"/>
        </p:xfrm>
        <a:graphic>
          <a:graphicData uri="http://schemas.openxmlformats.org/drawingml/2006/table">
            <a:tbl>
              <a:tblPr firstRow="1" bandRow="1">
                <a:tableStyleId>{5940675A-B579-460E-94D1-54222C63F5DA}</a:tableStyleId>
              </a:tblPr>
              <a:tblGrid>
                <a:gridCol w="268428">
                  <a:extLst>
                    <a:ext uri="{9D8B030D-6E8A-4147-A177-3AD203B41FA5}">
                      <a16:colId xmlns:a16="http://schemas.microsoft.com/office/drawing/2014/main" val="2709118729"/>
                    </a:ext>
                  </a:extLst>
                </a:gridCol>
                <a:gridCol w="2087618">
                  <a:extLst>
                    <a:ext uri="{9D8B030D-6E8A-4147-A177-3AD203B41FA5}">
                      <a16:colId xmlns:a16="http://schemas.microsoft.com/office/drawing/2014/main" val="4275001915"/>
                    </a:ext>
                  </a:extLst>
                </a:gridCol>
              </a:tblGrid>
              <a:tr h="718457">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800" b="0" dirty="0"/>
                        <a:t>Electric fields</a:t>
                      </a:r>
                    </a:p>
                  </a:txBody>
                  <a:tcPr marL="65314" marR="65314" marT="32657" marB="32657" vert="vert270" anchor="ctr">
                    <a:solidFill>
                      <a:srgbClr val="E4D2F2"/>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b="0" i="0" dirty="0">
                          <a:solidFill>
                            <a:schemeClr val="tx1"/>
                          </a:solidFill>
                        </a:rPr>
                        <a:t>Charged</a:t>
                      </a:r>
                      <a:r>
                        <a:rPr lang="en-GB" sz="800" b="0" i="0" baseline="0" dirty="0">
                          <a:solidFill>
                            <a:schemeClr val="tx1"/>
                          </a:solidFill>
                        </a:rPr>
                        <a:t> objects create electric fields around them. Strongest closest to the object. The field direction is the direction of force on a positive charge.  Add more charge increases field strength. </a:t>
                      </a:r>
                      <a:endParaRPr lang="en-GB" sz="800" b="0" i="0" dirty="0">
                        <a:solidFill>
                          <a:schemeClr val="tx1"/>
                        </a:solidFill>
                      </a:endParaRPr>
                    </a:p>
                  </a:txBody>
                  <a:tcPr marL="65314" marR="65314" marT="32657" marB="32657" anchor="ctr">
                    <a:noFill/>
                  </a:tcPr>
                </a:tc>
                <a:extLst>
                  <a:ext uri="{0D108BD9-81ED-4DB2-BD59-A6C34878D82A}">
                    <a16:rowId xmlns:a16="http://schemas.microsoft.com/office/drawing/2014/main" val="977223836"/>
                  </a:ext>
                </a:extLst>
              </a:tr>
            </a:tbl>
          </a:graphicData>
        </a:graphic>
      </p:graphicFrame>
      <p:cxnSp>
        <p:nvCxnSpPr>
          <p:cNvPr id="498" name="Straight Connector 497"/>
          <p:cNvCxnSpPr>
            <a:cxnSpLocks/>
            <a:stCxn id="486" idx="2"/>
            <a:endCxn id="497" idx="0"/>
          </p:cNvCxnSpPr>
          <p:nvPr/>
        </p:nvCxnSpPr>
        <p:spPr>
          <a:xfrm>
            <a:off x="7902068" y="6059923"/>
            <a:ext cx="1" cy="6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2" name="Picture 501"/>
          <p:cNvPicPr>
            <a:picLocks noChangeAspect="1"/>
          </p:cNvPicPr>
          <p:nvPr/>
        </p:nvPicPr>
        <p:blipFill>
          <a:blip r:embed="rId12"/>
          <a:stretch>
            <a:fillRect/>
          </a:stretch>
        </p:blipFill>
        <p:spPr>
          <a:xfrm rot="16200000" flipV="1">
            <a:off x="5903326" y="5909150"/>
            <a:ext cx="925054" cy="369421"/>
          </a:xfrm>
          <a:prstGeom prst="rect">
            <a:avLst/>
          </a:prstGeom>
        </p:spPr>
      </p:pic>
      <p:cxnSp>
        <p:nvCxnSpPr>
          <p:cNvPr id="503" name="Straight Connector 502"/>
          <p:cNvCxnSpPr>
            <a:cxnSpLocks/>
            <a:stCxn id="502" idx="0"/>
            <a:endCxn id="497" idx="1"/>
          </p:cNvCxnSpPr>
          <p:nvPr/>
        </p:nvCxnSpPr>
        <p:spPr>
          <a:xfrm>
            <a:off x="6550564" y="6093861"/>
            <a:ext cx="173482" cy="3865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9" name="Picture 508"/>
          <p:cNvPicPr>
            <a:picLocks noChangeAspect="1"/>
          </p:cNvPicPr>
          <p:nvPr/>
        </p:nvPicPr>
        <p:blipFill rotWithShape="1">
          <a:blip r:embed="rId13">
            <a:extLst>
              <a:ext uri="{28A0092B-C50C-407E-A947-70E740481C1C}">
                <a14:useLocalDpi xmlns:a14="http://schemas.microsoft.com/office/drawing/2010/main" val="0"/>
              </a:ext>
            </a:extLst>
          </a:blip>
          <a:srcRect l="5600" t="22096" r="56232" b="56779"/>
          <a:stretch/>
        </p:blipFill>
        <p:spPr>
          <a:xfrm>
            <a:off x="5628166" y="3260174"/>
            <a:ext cx="1156631" cy="341830"/>
          </a:xfrm>
          <a:prstGeom prst="rect">
            <a:avLst/>
          </a:prstGeom>
        </p:spPr>
      </p:pic>
      <p:cxnSp>
        <p:nvCxnSpPr>
          <p:cNvPr id="136" name="Straight Connector 135">
            <a:extLst>
              <a:ext uri="{FF2B5EF4-FFF2-40B4-BE49-F238E27FC236}">
                <a16:creationId xmlns:a16="http://schemas.microsoft.com/office/drawing/2014/main" id="{92AB03D2-72EF-4572-A2C3-C8CE5DBBB852}"/>
              </a:ext>
            </a:extLst>
          </p:cNvPr>
          <p:cNvCxnSpPr>
            <a:cxnSpLocks/>
            <a:endCxn id="397" idx="0"/>
          </p:cNvCxnSpPr>
          <p:nvPr/>
        </p:nvCxnSpPr>
        <p:spPr>
          <a:xfrm>
            <a:off x="7342379" y="4731855"/>
            <a:ext cx="561345" cy="99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0435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08DBBAFDEA624BA7E35147BFD22F18" ma:contentTypeVersion="12" ma:contentTypeDescription="Create a new document." ma:contentTypeScope="" ma:versionID="2f62e26c19294a52b020e4efc7a6ab59">
  <xsd:schema xmlns:xsd="http://www.w3.org/2001/XMLSchema" xmlns:xs="http://www.w3.org/2001/XMLSchema" xmlns:p="http://schemas.microsoft.com/office/2006/metadata/properties" xmlns:ns3="1ae8a241-ed4c-49a5-9ba3-8a1a19ac0836" xmlns:ns4="fd308f1a-0ae3-4f76-8e56-5ef72a40a970" targetNamespace="http://schemas.microsoft.com/office/2006/metadata/properties" ma:root="true" ma:fieldsID="2b55873bb29ffc4752608df15e5cfd5e" ns3:_="" ns4:_="">
    <xsd:import namespace="1ae8a241-ed4c-49a5-9ba3-8a1a19ac0836"/>
    <xsd:import namespace="fd308f1a-0ae3-4f76-8e56-5ef72a40a9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8a241-ed4c-49a5-9ba3-8a1a19ac08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08f1a-0ae3-4f76-8e56-5ef72a40a9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D0AA32-4EA7-4E8D-8269-75B0C9F65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8a241-ed4c-49a5-9ba3-8a1a19ac0836"/>
    <ds:schemaRef ds:uri="fd308f1a-0ae3-4f76-8e56-5ef72a40a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0E34AF-D8A8-4581-897F-AF3FF312E277}">
  <ds:schemaRefs>
    <ds:schemaRef ds:uri="http://schemas.microsoft.com/sharepoint/v3/contenttype/forms"/>
  </ds:schemaRefs>
</ds:datastoreItem>
</file>

<file path=customXml/itemProps3.xml><?xml version="1.0" encoding="utf-8"?>
<ds:datastoreItem xmlns:ds="http://schemas.openxmlformats.org/officeDocument/2006/customXml" ds:itemID="{E8BD789A-65FA-4FAF-87B5-E7D634CB80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4548</TotalTime>
  <Words>1048</Words>
  <Application>Microsoft Office PowerPoint</Application>
  <PresentationFormat>On-screen Show (4:3)</PresentationFormat>
  <Paragraphs>166</Paragraphs>
  <Slides>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Calibri</vt:lpstr>
      <vt:lpstr>Calibri Light</vt:lpstr>
      <vt:lpstr>Office Theme</vt:lpstr>
      <vt:lpstr>1_Office Theme</vt:lpstr>
      <vt:lpstr>P2 - Electricity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 Cell Biology</dc:title>
  <dc:creator>Burrage, Hannah</dc:creator>
  <cp:lastModifiedBy>Burrage, Hannah</cp:lastModifiedBy>
  <cp:revision>26</cp:revision>
  <dcterms:created xsi:type="dcterms:W3CDTF">2020-03-27T14:27:22Z</dcterms:created>
  <dcterms:modified xsi:type="dcterms:W3CDTF">2020-08-05T21:21:29Z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0x0101009408DBBAFDEA624BA7E35147BFD22F18</vt:lpwstr>
  </property>
</Properties>
</file>