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6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C9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13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A8BEE-5C55-4BCA-B235-9B8F18070EB2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811F5-CB9E-4885-A4F0-6EC29D9455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635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FCF7A-29F4-4AFF-B2AB-D045F1AE8056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0E34-A2D8-4FD2-B38E-218E96A43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20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FCF7A-29F4-4AFF-B2AB-D045F1AE8056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0E34-A2D8-4FD2-B38E-218E96A43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291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FCF7A-29F4-4AFF-B2AB-D045F1AE8056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0E34-A2D8-4FD2-B38E-218E96A43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769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FCF7A-29F4-4AFF-B2AB-D045F1AE8056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0E34-A2D8-4FD2-B38E-218E96A43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334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FCF7A-29F4-4AFF-B2AB-D045F1AE8056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0E34-A2D8-4FD2-B38E-218E96A43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04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FCF7A-29F4-4AFF-B2AB-D045F1AE8056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0E34-A2D8-4FD2-B38E-218E96A43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063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FCF7A-29F4-4AFF-B2AB-D045F1AE8056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0E34-A2D8-4FD2-B38E-218E96A43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410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FCF7A-29F4-4AFF-B2AB-D045F1AE8056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0E34-A2D8-4FD2-B38E-218E96A43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58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FCF7A-29F4-4AFF-B2AB-D045F1AE8056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0E34-A2D8-4FD2-B38E-218E96A43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86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FCF7A-29F4-4AFF-B2AB-D045F1AE8056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0E34-A2D8-4FD2-B38E-218E96A43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586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FCF7A-29F4-4AFF-B2AB-D045F1AE8056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0E34-A2D8-4FD2-B38E-218E96A43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66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FCF7A-29F4-4AFF-B2AB-D045F1AE8056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C0E34-A2D8-4FD2-B38E-218E96A43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09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tm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82549A40-6EC0-4D20-8586-7C6F18E8D64B}"/>
              </a:ext>
            </a:extLst>
          </p:cNvPr>
          <p:cNvGrpSpPr/>
          <p:nvPr/>
        </p:nvGrpSpPr>
        <p:grpSpPr>
          <a:xfrm>
            <a:off x="157942" y="4661357"/>
            <a:ext cx="6228296" cy="632737"/>
            <a:chOff x="162560" y="949962"/>
            <a:chExt cx="6461760" cy="645159"/>
          </a:xfrm>
          <a:solidFill>
            <a:srgbClr val="FFC9C9"/>
          </a:solidFill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4CB3DDD-4EDC-40A5-8642-97142AF6F253}"/>
                </a:ext>
              </a:extLst>
            </p:cNvPr>
            <p:cNvSpPr/>
            <p:nvPr/>
          </p:nvSpPr>
          <p:spPr>
            <a:xfrm>
              <a:off x="3291840" y="949962"/>
              <a:ext cx="3332480" cy="64515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 dirty="0"/>
            </a:p>
          </p:txBody>
        </p:sp>
        <p:sp>
          <p:nvSpPr>
            <p:cNvPr id="37" name="Arrow: Pentagon 36">
              <a:extLst>
                <a:ext uri="{FF2B5EF4-FFF2-40B4-BE49-F238E27FC236}">
                  <a16:creationId xmlns:a16="http://schemas.microsoft.com/office/drawing/2014/main" id="{68FB01D5-6086-4AF4-8A2F-6C8E93EC7E22}"/>
                </a:ext>
              </a:extLst>
            </p:cNvPr>
            <p:cNvSpPr/>
            <p:nvPr/>
          </p:nvSpPr>
          <p:spPr>
            <a:xfrm>
              <a:off x="2763520" y="949962"/>
              <a:ext cx="995680" cy="645158"/>
            </a:xfrm>
            <a:prstGeom prst="homePlat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 dirty="0"/>
            </a:p>
          </p:txBody>
        </p:sp>
        <p:sp>
          <p:nvSpPr>
            <p:cNvPr id="38" name="Arrow: Pentagon 37">
              <a:extLst>
                <a:ext uri="{FF2B5EF4-FFF2-40B4-BE49-F238E27FC236}">
                  <a16:creationId xmlns:a16="http://schemas.microsoft.com/office/drawing/2014/main" id="{D80F60BD-7256-43EE-BC29-5297DA496220}"/>
                </a:ext>
              </a:extLst>
            </p:cNvPr>
            <p:cNvSpPr/>
            <p:nvPr/>
          </p:nvSpPr>
          <p:spPr>
            <a:xfrm>
              <a:off x="162560" y="949962"/>
              <a:ext cx="2854960" cy="645159"/>
            </a:xfrm>
            <a:prstGeom prst="homePlate">
              <a:avLst>
                <a:gd name="adj" fmla="val 4154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E831FDB-CB8A-4D07-879D-A3114CC6D167}"/>
              </a:ext>
            </a:extLst>
          </p:cNvPr>
          <p:cNvGrpSpPr/>
          <p:nvPr/>
        </p:nvGrpSpPr>
        <p:grpSpPr>
          <a:xfrm>
            <a:off x="157942" y="5295565"/>
            <a:ext cx="6228296" cy="632737"/>
            <a:chOff x="162560" y="949962"/>
            <a:chExt cx="6461760" cy="645159"/>
          </a:xfrm>
          <a:solidFill>
            <a:srgbClr val="FFC9C9"/>
          </a:solid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FC999D60-5D21-43EC-90A5-38D5968E97C2}"/>
                </a:ext>
              </a:extLst>
            </p:cNvPr>
            <p:cNvSpPr/>
            <p:nvPr/>
          </p:nvSpPr>
          <p:spPr>
            <a:xfrm>
              <a:off x="3291840" y="949962"/>
              <a:ext cx="3332480" cy="64515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 dirty="0"/>
            </a:p>
          </p:txBody>
        </p:sp>
        <p:sp>
          <p:nvSpPr>
            <p:cNvPr id="41" name="Arrow: Pentagon 40">
              <a:extLst>
                <a:ext uri="{FF2B5EF4-FFF2-40B4-BE49-F238E27FC236}">
                  <a16:creationId xmlns:a16="http://schemas.microsoft.com/office/drawing/2014/main" id="{779F7F1B-1182-4BA2-8D83-61EFBDEDF5C5}"/>
                </a:ext>
              </a:extLst>
            </p:cNvPr>
            <p:cNvSpPr/>
            <p:nvPr/>
          </p:nvSpPr>
          <p:spPr>
            <a:xfrm>
              <a:off x="2763520" y="949962"/>
              <a:ext cx="995680" cy="645158"/>
            </a:xfrm>
            <a:prstGeom prst="homePlat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 dirty="0"/>
            </a:p>
          </p:txBody>
        </p:sp>
        <p:sp>
          <p:nvSpPr>
            <p:cNvPr id="42" name="Arrow: Pentagon 41">
              <a:extLst>
                <a:ext uri="{FF2B5EF4-FFF2-40B4-BE49-F238E27FC236}">
                  <a16:creationId xmlns:a16="http://schemas.microsoft.com/office/drawing/2014/main" id="{668CB762-CB44-4DAA-95B4-6DB242480BAB}"/>
                </a:ext>
              </a:extLst>
            </p:cNvPr>
            <p:cNvSpPr/>
            <p:nvPr/>
          </p:nvSpPr>
          <p:spPr>
            <a:xfrm>
              <a:off x="162560" y="949962"/>
              <a:ext cx="2854960" cy="645159"/>
            </a:xfrm>
            <a:prstGeom prst="homePlate">
              <a:avLst>
                <a:gd name="adj" fmla="val 4154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 dirty="0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CB4AC51-A188-4608-B73A-0B010324B6DE}"/>
              </a:ext>
            </a:extLst>
          </p:cNvPr>
          <p:cNvGrpSpPr/>
          <p:nvPr/>
        </p:nvGrpSpPr>
        <p:grpSpPr>
          <a:xfrm>
            <a:off x="157942" y="4026359"/>
            <a:ext cx="6228296" cy="632737"/>
            <a:chOff x="162560" y="949962"/>
            <a:chExt cx="6461760" cy="645159"/>
          </a:xfrm>
          <a:solidFill>
            <a:srgbClr val="FFC9C9"/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F1DFAB0-53FD-45C5-B82D-42CC9C41DB73}"/>
                </a:ext>
              </a:extLst>
            </p:cNvPr>
            <p:cNvSpPr/>
            <p:nvPr/>
          </p:nvSpPr>
          <p:spPr>
            <a:xfrm>
              <a:off x="3291840" y="949962"/>
              <a:ext cx="3332480" cy="64515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 dirty="0"/>
            </a:p>
          </p:txBody>
        </p:sp>
        <p:sp>
          <p:nvSpPr>
            <p:cNvPr id="11" name="Arrow: Pentagon 10">
              <a:extLst>
                <a:ext uri="{FF2B5EF4-FFF2-40B4-BE49-F238E27FC236}">
                  <a16:creationId xmlns:a16="http://schemas.microsoft.com/office/drawing/2014/main" id="{5681CA5A-E155-4C19-AFCA-85C2DDBB3559}"/>
                </a:ext>
              </a:extLst>
            </p:cNvPr>
            <p:cNvSpPr/>
            <p:nvPr/>
          </p:nvSpPr>
          <p:spPr>
            <a:xfrm>
              <a:off x="2763520" y="949962"/>
              <a:ext cx="995680" cy="645158"/>
            </a:xfrm>
            <a:prstGeom prst="homePlat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 dirty="0"/>
            </a:p>
          </p:txBody>
        </p:sp>
        <p:sp>
          <p:nvSpPr>
            <p:cNvPr id="12" name="Arrow: Pentagon 11">
              <a:extLst>
                <a:ext uri="{FF2B5EF4-FFF2-40B4-BE49-F238E27FC236}">
                  <a16:creationId xmlns:a16="http://schemas.microsoft.com/office/drawing/2014/main" id="{C27027CD-DC2A-417F-9F5B-CA109D056D8A}"/>
                </a:ext>
              </a:extLst>
            </p:cNvPr>
            <p:cNvSpPr/>
            <p:nvPr/>
          </p:nvSpPr>
          <p:spPr>
            <a:xfrm>
              <a:off x="162560" y="949962"/>
              <a:ext cx="2854960" cy="645159"/>
            </a:xfrm>
            <a:prstGeom prst="homePlate">
              <a:avLst>
                <a:gd name="adj" fmla="val 4154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 dirty="0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3904918D-8D6A-4894-AB9D-D1A2A8949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7250"/>
            <a:ext cx="7886700" cy="813301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/>
              <a:t>C6 – The Rate and Extent of </a:t>
            </a:r>
            <a:br>
              <a:rPr lang="en-GB" sz="3600" b="1" dirty="0"/>
            </a:br>
            <a:r>
              <a:rPr lang="en-GB" sz="3600" b="1" dirty="0"/>
              <a:t>Chemical Change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EA349A-152A-4573-9C62-A142A1497F6F}"/>
              </a:ext>
            </a:extLst>
          </p:cNvPr>
          <p:cNvSpPr txBox="1"/>
          <p:nvPr/>
        </p:nvSpPr>
        <p:spPr>
          <a:xfrm>
            <a:off x="89274" y="916167"/>
            <a:ext cx="292265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Why are we learning this?</a:t>
            </a:r>
          </a:p>
          <a:p>
            <a:pPr algn="l"/>
            <a:r>
              <a:rPr lang="en-GB" sz="1200" dirty="0"/>
              <a:t>In industry, chemists and chemical engineers determine the effect of different variables on reaction rate and yield of product to ensure that enough product is produced within a sufficient time, and in an energy-efficient way. If they didn’t do this, products would be more expensive.</a:t>
            </a:r>
          </a:p>
        </p:txBody>
      </p:sp>
      <p:sp>
        <p:nvSpPr>
          <p:cNvPr id="63" name="Arrow: Pentagon 62">
            <a:extLst>
              <a:ext uri="{FF2B5EF4-FFF2-40B4-BE49-F238E27FC236}">
                <a16:creationId xmlns:a16="http://schemas.microsoft.com/office/drawing/2014/main" id="{E6352D41-D3E5-41B7-AD9E-E3705EF3B9D5}"/>
              </a:ext>
            </a:extLst>
          </p:cNvPr>
          <p:cNvSpPr/>
          <p:nvPr/>
        </p:nvSpPr>
        <p:spPr>
          <a:xfrm>
            <a:off x="3509213" y="3732903"/>
            <a:ext cx="1341120" cy="287595"/>
          </a:xfrm>
          <a:prstGeom prst="homePlat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sp>
        <p:nvSpPr>
          <p:cNvPr id="61" name="Arrow: Pentagon 60">
            <a:extLst>
              <a:ext uri="{FF2B5EF4-FFF2-40B4-BE49-F238E27FC236}">
                <a16:creationId xmlns:a16="http://schemas.microsoft.com/office/drawing/2014/main" id="{638E9FF0-15CE-4E58-AA8C-6039449EB594}"/>
              </a:ext>
            </a:extLst>
          </p:cNvPr>
          <p:cNvSpPr/>
          <p:nvPr/>
        </p:nvSpPr>
        <p:spPr>
          <a:xfrm>
            <a:off x="157038" y="3731818"/>
            <a:ext cx="1341120" cy="287595"/>
          </a:xfrm>
          <a:prstGeom prst="homePlat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A7A77680-978F-4A01-9C4E-11689A2F4E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309488"/>
              </p:ext>
            </p:extLst>
          </p:nvPr>
        </p:nvGraphicFramePr>
        <p:xfrm>
          <a:off x="157941" y="3745408"/>
          <a:ext cx="6228297" cy="2194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22460">
                  <a:extLst>
                    <a:ext uri="{9D8B030D-6E8A-4147-A177-3AD203B41FA5}">
                      <a16:colId xmlns:a16="http://schemas.microsoft.com/office/drawing/2014/main" val="1672347757"/>
                    </a:ext>
                  </a:extLst>
                </a:gridCol>
                <a:gridCol w="871962">
                  <a:extLst>
                    <a:ext uri="{9D8B030D-6E8A-4147-A177-3AD203B41FA5}">
                      <a16:colId xmlns:a16="http://schemas.microsoft.com/office/drawing/2014/main" val="3535412177"/>
                    </a:ext>
                  </a:extLst>
                </a:gridCol>
                <a:gridCol w="2833875">
                  <a:extLst>
                    <a:ext uri="{9D8B030D-6E8A-4147-A177-3AD203B41FA5}">
                      <a16:colId xmlns:a16="http://schemas.microsoft.com/office/drawing/2014/main" val="3253702037"/>
                    </a:ext>
                  </a:extLst>
                </a:gridCol>
              </a:tblGrid>
              <a:tr h="272699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I already know…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I will learn…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074707"/>
                  </a:ext>
                </a:extLst>
              </a:tr>
              <a:tr h="636298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properties of different states of matter in terms of the particles model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 to apply the particles model in the collision theory used to explain the effect of changing conditions on the rate of reaction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026917"/>
                  </a:ext>
                </a:extLst>
              </a:tr>
              <a:tr h="636298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What catalysts 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explain how catalysts can affect the rate of reaction in terms of their effect on the activation energy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606213"/>
                  </a:ext>
                </a:extLst>
              </a:tr>
              <a:tr h="636298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That some chemical reactions are reversible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 Le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Chatelier’s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Principle to predict the effect of a change in the conditions on chemical equilibria (HT only)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9352560"/>
                  </a:ext>
                </a:extLst>
              </a:tr>
            </a:tbl>
          </a:graphicData>
        </a:graphic>
      </p:graphicFrame>
      <p:sp>
        <p:nvSpPr>
          <p:cNvPr id="64" name="TextBox 63">
            <a:extLst>
              <a:ext uri="{FF2B5EF4-FFF2-40B4-BE49-F238E27FC236}">
                <a16:creationId xmlns:a16="http://schemas.microsoft.com/office/drawing/2014/main" id="{399ECB32-9C88-4463-8215-0F544BDA913B}"/>
              </a:ext>
            </a:extLst>
          </p:cNvPr>
          <p:cNvSpPr txBox="1"/>
          <p:nvPr/>
        </p:nvSpPr>
        <p:spPr>
          <a:xfrm>
            <a:off x="105083" y="6001369"/>
            <a:ext cx="630658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Keywords:</a:t>
            </a:r>
          </a:p>
          <a:p>
            <a:r>
              <a:rPr lang="en-GB" sz="1200" dirty="0"/>
              <a:t>Rate of reaction, chemical reaction, temperature, surface area, pressure, concentration, collision theory, particle, atoms, kinetic energy, activation energy, catalyst, reversible reaction, dynamic equilibrium, Le </a:t>
            </a:r>
            <a:r>
              <a:rPr lang="en-GB" sz="1200" dirty="0" err="1"/>
              <a:t>Chatelier’s</a:t>
            </a:r>
            <a:r>
              <a:rPr lang="en-GB" sz="1200" dirty="0"/>
              <a:t> Principle,  </a:t>
            </a:r>
          </a:p>
        </p:txBody>
      </p:sp>
      <p:sp>
        <p:nvSpPr>
          <p:cNvPr id="74" name="Scroll: Vertical 73">
            <a:extLst>
              <a:ext uri="{FF2B5EF4-FFF2-40B4-BE49-F238E27FC236}">
                <a16:creationId xmlns:a16="http://schemas.microsoft.com/office/drawing/2014/main" id="{18F55E60-6C5A-4491-B2BA-68680C49664C}"/>
              </a:ext>
            </a:extLst>
          </p:cNvPr>
          <p:cNvSpPr/>
          <p:nvPr/>
        </p:nvSpPr>
        <p:spPr>
          <a:xfrm>
            <a:off x="6662960" y="1495562"/>
            <a:ext cx="2357119" cy="1508638"/>
          </a:xfrm>
          <a:prstGeom prst="verticalScroll">
            <a:avLst/>
          </a:prstGeom>
          <a:blipFill>
            <a:blip r:embed="rId2"/>
            <a:tile tx="0" ty="0" sx="100000" sy="100000" flip="none" algn="tl"/>
          </a:blip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A3FD8B6-EAF9-4A34-BE8E-0A7F20CDFE46}"/>
              </a:ext>
            </a:extLst>
          </p:cNvPr>
          <p:cNvSpPr txBox="1"/>
          <p:nvPr/>
        </p:nvSpPr>
        <p:spPr>
          <a:xfrm>
            <a:off x="6411665" y="3969122"/>
            <a:ext cx="2639945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Links to future learning: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The compromise between the rate of reaction and high yields in industrial processes that use reversible reactions are covered in the </a:t>
            </a:r>
            <a:r>
              <a:rPr lang="en-GB" sz="1200" b="1" dirty="0"/>
              <a:t>C10 Using Resources </a:t>
            </a:r>
            <a:r>
              <a:rPr lang="en-GB" sz="1200" dirty="0"/>
              <a:t>unit</a:t>
            </a:r>
            <a:r>
              <a:rPr lang="en-GB" sz="1200" b="1" dirty="0"/>
              <a:t>. </a:t>
            </a:r>
            <a:r>
              <a:rPr lang="en-GB" sz="1200" dirty="0"/>
              <a:t>You will also look at the importance of reducing the rate of iron and steel rusting.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You will use this knowledge when looking at factors affecting the rate of photosynthesis in the </a:t>
            </a:r>
            <a:r>
              <a:rPr lang="en-GB" sz="1200" b="1" dirty="0"/>
              <a:t>B4 Bioenergetics</a:t>
            </a:r>
            <a:r>
              <a:rPr lang="en-GB" sz="1200" dirty="0"/>
              <a:t> unit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A153F36-C702-4B2D-84A7-F9D393ADAA09}"/>
              </a:ext>
            </a:extLst>
          </p:cNvPr>
          <p:cNvSpPr txBox="1"/>
          <p:nvPr/>
        </p:nvSpPr>
        <p:spPr>
          <a:xfrm>
            <a:off x="6662961" y="1642936"/>
            <a:ext cx="235712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Links to careers</a:t>
            </a:r>
            <a:r>
              <a:rPr lang="en-GB" sz="1200" dirty="0"/>
              <a:t>:</a:t>
            </a:r>
          </a:p>
          <a:p>
            <a:pPr algn="ctr"/>
            <a:r>
              <a:rPr lang="en-GB" sz="1200" dirty="0"/>
              <a:t>Chemicals and </a:t>
            </a:r>
          </a:p>
          <a:p>
            <a:pPr algn="ctr"/>
            <a:r>
              <a:rPr lang="en-GB" sz="1200" dirty="0"/>
              <a:t>Energy engineer</a:t>
            </a:r>
          </a:p>
          <a:p>
            <a:pPr algn="ctr"/>
            <a:r>
              <a:rPr lang="en-GB" sz="1200" dirty="0"/>
              <a:t>Materials developer</a:t>
            </a:r>
          </a:p>
          <a:p>
            <a:pPr algn="ctr"/>
            <a:r>
              <a:rPr lang="en-GB" sz="1200" dirty="0"/>
              <a:t>Product Designer </a:t>
            </a:r>
          </a:p>
          <a:p>
            <a:pPr algn="ctr"/>
            <a:r>
              <a:rPr lang="en-GB" sz="1200" dirty="0"/>
              <a:t>Jet fuel analyst</a:t>
            </a:r>
          </a:p>
          <a:p>
            <a:pPr algn="ctr"/>
            <a:endParaRPr lang="en-GB" sz="1200" dirty="0"/>
          </a:p>
          <a:p>
            <a:pPr algn="ctr"/>
            <a:endParaRPr lang="en-GB" sz="12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B564018-159A-4D36-A02E-F5CA27A9FCE8}"/>
              </a:ext>
            </a:extLst>
          </p:cNvPr>
          <p:cNvSpPr txBox="1"/>
          <p:nvPr/>
        </p:nvSpPr>
        <p:spPr>
          <a:xfrm>
            <a:off x="1075428" y="2801854"/>
            <a:ext cx="554522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Key questions we will answer: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How can we speed up and slow down the rate of chemical reactions?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What part do catalysts play in speeding up the rate of reaction?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What is dynamic equilibrium (HT only)?</a:t>
            </a:r>
          </a:p>
        </p:txBody>
      </p:sp>
      <p:pic>
        <p:nvPicPr>
          <p:cNvPr id="68" name="Picture 67">
            <a:extLst>
              <a:ext uri="{FF2B5EF4-FFF2-40B4-BE49-F238E27FC236}">
                <a16:creationId xmlns:a16="http://schemas.microsoft.com/office/drawing/2014/main" id="{F1370DA4-5A51-428A-A204-F40A38EC51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8043" y="589348"/>
            <a:ext cx="2146954" cy="906214"/>
          </a:xfrm>
          <a:prstGeom prst="rect">
            <a:avLst/>
          </a:prstGeom>
        </p:spPr>
      </p:pic>
      <p:pic>
        <p:nvPicPr>
          <p:cNvPr id="70" name="Picture 69" descr="A picture containing drawing, sign&#10;&#10;Description automatically generated">
            <a:extLst>
              <a:ext uri="{FF2B5EF4-FFF2-40B4-BE49-F238E27FC236}">
                <a16:creationId xmlns:a16="http://schemas.microsoft.com/office/drawing/2014/main" id="{BDE5FB41-E18D-429C-A450-D750C51A50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0175" y="3126528"/>
            <a:ext cx="2065980" cy="906214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2E76B840-A403-4295-B7A6-7D74D576AC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274" y="2706968"/>
            <a:ext cx="1012653" cy="101265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3F960DB-3D81-4D14-A98F-44E314F936C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11929" y="1334152"/>
            <a:ext cx="3545949" cy="117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070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61375" y="2047873"/>
            <a:ext cx="1300837" cy="830997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GB" sz="1200" b="1" dirty="0">
                <a:ea typeface="Verdana" panose="020B0604030504040204" pitchFamily="34" charset="0"/>
                <a:cs typeface="Verdana" panose="020B0604030504040204" pitchFamily="34" charset="0"/>
              </a:rPr>
              <a:t>AQA  GCSE</a:t>
            </a:r>
          </a:p>
          <a:p>
            <a:pPr algn="ctr"/>
            <a:r>
              <a:rPr lang="en-GB" sz="1200" b="1" dirty="0">
                <a:ea typeface="Verdana" panose="020B0604030504040204" pitchFamily="34" charset="0"/>
                <a:cs typeface="Verdana" panose="020B0604030504040204" pitchFamily="34" charset="0"/>
              </a:rPr>
              <a:t>The rate and extent of chemical change</a:t>
            </a:r>
            <a:endParaRPr lang="en-GB" sz="12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2666698" y="891762"/>
            <a:ext cx="1789355" cy="2102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Calculating rates of reactions</a:t>
            </a:r>
          </a:p>
        </p:txBody>
      </p:sp>
      <p:cxnSp>
        <p:nvCxnSpPr>
          <p:cNvPr id="149" name="Straight Connector 148"/>
          <p:cNvCxnSpPr>
            <a:stCxn id="4" idx="0"/>
            <a:endCxn id="276" idx="2"/>
          </p:cNvCxnSpPr>
          <p:nvPr/>
        </p:nvCxnSpPr>
        <p:spPr>
          <a:xfrm flipH="1" flipV="1">
            <a:off x="3921576" y="1884364"/>
            <a:ext cx="290218" cy="16350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endCxn id="276" idx="3"/>
          </p:cNvCxnSpPr>
          <p:nvPr/>
        </p:nvCxnSpPr>
        <p:spPr>
          <a:xfrm flipH="1">
            <a:off x="4462582" y="1420131"/>
            <a:ext cx="336753" cy="2201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Rectangle 275"/>
          <p:cNvSpPr/>
          <p:nvPr/>
        </p:nvSpPr>
        <p:spPr>
          <a:xfrm>
            <a:off x="3380569" y="1396282"/>
            <a:ext cx="1082013" cy="488082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GB" sz="1286" b="1" dirty="0">
                <a:ea typeface="Verdana" panose="020B0604030504040204" pitchFamily="34" charset="0"/>
                <a:cs typeface="Verdana" panose="020B0604030504040204" pitchFamily="34" charset="0"/>
              </a:rPr>
              <a:t>Rate of reaction</a:t>
            </a:r>
            <a:endParaRPr lang="en-GB" sz="1286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303" name="Straight Connector 302"/>
          <p:cNvCxnSpPr/>
          <p:nvPr/>
        </p:nvCxnSpPr>
        <p:spPr>
          <a:xfrm>
            <a:off x="2959656" y="1102977"/>
            <a:ext cx="0" cy="57480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2" name="Table 371"/>
          <p:cNvGraphicFramePr>
            <a:graphicFrameLocks noGrp="1"/>
          </p:cNvGraphicFramePr>
          <p:nvPr/>
        </p:nvGraphicFramePr>
        <p:xfrm>
          <a:off x="5015852" y="2333546"/>
          <a:ext cx="4025694" cy="15740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6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1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8457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Collision</a:t>
                      </a:r>
                      <a:r>
                        <a:rPr lang="en-GB" sz="900" b="1" baseline="0" dirty="0"/>
                        <a:t> theory</a:t>
                      </a:r>
                      <a:endParaRPr lang="en-GB" sz="900" b="1" dirty="0"/>
                    </a:p>
                  </a:txBody>
                  <a:tcPr marL="65314" marR="65314" marT="32657" marB="3265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Chemical</a:t>
                      </a:r>
                      <a:r>
                        <a:rPr lang="en-GB" sz="900" b="1" i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reactions can only occur when reacting particles collide with each other with sufficient energy.</a:t>
                      </a:r>
                      <a:endParaRPr lang="en-GB" sz="900" b="1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5314" marR="65314" marT="32657" marB="32657"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sz="900" dirty="0"/>
                        <a:t>Increasing the temperature increases the frequency of collisions</a:t>
                      </a:r>
                      <a:r>
                        <a:rPr lang="en-GB" sz="900" baseline="0" dirty="0"/>
                        <a:t> and makes the collisions more energetic, therefore increasing the rate of reaction.</a:t>
                      </a:r>
                    </a:p>
                    <a:p>
                      <a:pPr algn="l"/>
                      <a:endParaRPr lang="en-GB" sz="900" baseline="0" dirty="0"/>
                    </a:p>
                    <a:p>
                      <a:pPr algn="l"/>
                      <a:r>
                        <a:rPr lang="en-GB" sz="900" baseline="0" dirty="0"/>
                        <a:t>Increasing the concentration, pressure (gases) and surface area (solids) of reactions increases the frequency of collisions, therefore increasing the rate of reaction.</a:t>
                      </a:r>
                      <a:endParaRPr lang="en-GB" sz="900" dirty="0"/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771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Activation</a:t>
                      </a:r>
                      <a:r>
                        <a:rPr lang="en-GB" sz="900" b="1" baseline="0" dirty="0"/>
                        <a:t> energy</a:t>
                      </a:r>
                      <a:endParaRPr lang="en-GB" sz="900" b="1" dirty="0"/>
                    </a:p>
                  </a:txBody>
                  <a:tcPr marL="65314" marR="65314" marT="32657" marB="3265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This is the minimum amount of energy</a:t>
                      </a:r>
                      <a:r>
                        <a:rPr lang="en-GB" sz="900" b="1" i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colliding particles in a reaction need in order to react.</a:t>
                      </a:r>
                      <a:endParaRPr lang="en-GB" sz="900" b="1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5314" marR="65314" marT="32657" marB="32657" anchor="ctr"/>
                </a:tc>
                <a:tc vMerge="1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015853" y="50646"/>
          <a:ext cx="3551845" cy="17004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6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5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9749">
                <a:tc gridSpan="2"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Factors affecting</a:t>
                      </a:r>
                      <a:r>
                        <a:rPr lang="en-GB" sz="900" b="1" baseline="0" dirty="0"/>
                        <a:t> the rate of reaction</a:t>
                      </a:r>
                      <a:endParaRPr lang="en-GB" sz="900" b="1" dirty="0"/>
                    </a:p>
                  </a:txBody>
                  <a:tcPr marL="65314" marR="65314" marT="32657" marB="3265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Temperature</a:t>
                      </a:r>
                    </a:p>
                  </a:txBody>
                  <a:tcPr marL="65314" marR="65314" marT="32657" marB="3265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The</a:t>
                      </a:r>
                      <a:r>
                        <a:rPr lang="en-GB" sz="900" b="1" i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higher the temperature, the quicker the rate of reaction.</a:t>
                      </a:r>
                      <a:endParaRPr lang="en-GB" sz="900" b="1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066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Concentration</a:t>
                      </a:r>
                    </a:p>
                  </a:txBody>
                  <a:tcPr marL="65314" marR="65314" marT="32657" marB="3265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The higher the concentration, the quicker the rate of reaction.</a:t>
                      </a:r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159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Surface area</a:t>
                      </a:r>
                    </a:p>
                  </a:txBody>
                  <a:tcPr marL="65314" marR="65314" marT="32657" marB="3265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The larger the surface</a:t>
                      </a:r>
                      <a:r>
                        <a:rPr lang="en-GB" sz="900" b="1" i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area of a reactant solid, the quicker the rate of reaction.</a:t>
                      </a:r>
                      <a:endParaRPr lang="en-GB" sz="900" b="1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874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Pressure (of gases)</a:t>
                      </a:r>
                    </a:p>
                  </a:txBody>
                  <a:tcPr marL="65314" marR="65314" marT="32657" marB="3265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When gases react, the higher the pressure upon them,</a:t>
                      </a:r>
                      <a:r>
                        <a:rPr lang="en-GB" sz="900" b="1" i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the quicker the rate of reaction.</a:t>
                      </a:r>
                      <a:endParaRPr lang="en-GB" sz="900" b="1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413361"/>
              </p:ext>
            </p:extLst>
          </p:nvPr>
        </p:nvGraphicFramePr>
        <p:xfrm>
          <a:off x="104617" y="864201"/>
          <a:ext cx="1893232" cy="12377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86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4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5943">
                <a:tc>
                  <a:txBody>
                    <a:bodyPr/>
                    <a:lstStyle/>
                    <a:p>
                      <a:pPr algn="ctr"/>
                      <a:r>
                        <a:rPr lang="en-GB" sz="800" b="1" i="0" dirty="0">
                          <a:solidFill>
                            <a:schemeClr val="tx1"/>
                          </a:solidFill>
                        </a:rPr>
                        <a:t>Quantity</a:t>
                      </a:r>
                    </a:p>
                  </a:txBody>
                  <a:tcPr marL="65314" marR="65314" marT="32657" marB="3265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Unit</a:t>
                      </a:r>
                    </a:p>
                  </a:txBody>
                  <a:tcPr marL="65314" marR="65314" marT="32657" marB="3265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005">
                <a:tc>
                  <a:txBody>
                    <a:bodyPr/>
                    <a:lstStyle/>
                    <a:p>
                      <a:pPr algn="ctr"/>
                      <a:r>
                        <a:rPr lang="en-GB" sz="8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Mass</a:t>
                      </a:r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 Grams (g)</a:t>
                      </a:r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651">
                <a:tc>
                  <a:txBody>
                    <a:bodyPr/>
                    <a:lstStyle/>
                    <a:p>
                      <a:pPr algn="ctr"/>
                      <a:r>
                        <a:rPr lang="en-GB" sz="8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Volume</a:t>
                      </a:r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cm</a:t>
                      </a:r>
                      <a:r>
                        <a:rPr lang="en-US" sz="800" baseline="30000" dirty="0"/>
                        <a:t>3</a:t>
                      </a:r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8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Rate</a:t>
                      </a:r>
                      <a:r>
                        <a:rPr lang="en-GB" sz="800" b="1" i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of reaction</a:t>
                      </a:r>
                      <a:endParaRPr lang="en-GB" sz="800" b="1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Grams</a:t>
                      </a:r>
                      <a:r>
                        <a:rPr lang="en-GB" sz="800" baseline="0" dirty="0"/>
                        <a:t> per cm</a:t>
                      </a:r>
                      <a:r>
                        <a:rPr lang="en-GB" sz="800" baseline="30000" dirty="0"/>
                        <a:t>3</a:t>
                      </a:r>
                      <a:r>
                        <a:rPr lang="en-GB" sz="800" baseline="0" dirty="0"/>
                        <a:t> (g/cm</a:t>
                      </a:r>
                      <a:r>
                        <a:rPr lang="en-GB" sz="800" baseline="30000" dirty="0"/>
                        <a:t>3</a:t>
                      </a:r>
                      <a:r>
                        <a:rPr lang="en-GB" sz="800" baseline="0" dirty="0"/>
                        <a:t>)</a:t>
                      </a:r>
                    </a:p>
                    <a:p>
                      <a:pPr algn="l"/>
                      <a:r>
                        <a:rPr lang="en-GB" sz="800" baseline="0" dirty="0"/>
                        <a:t>HT: moles per second        </a:t>
                      </a:r>
                    </a:p>
                    <a:p>
                      <a:pPr algn="l"/>
                      <a:r>
                        <a:rPr lang="en-GB" sz="800" baseline="0" dirty="0"/>
                        <a:t>                (</a:t>
                      </a:r>
                      <a:r>
                        <a:rPr lang="en-GB" sz="800" baseline="0" dirty="0" err="1"/>
                        <a:t>mol</a:t>
                      </a:r>
                      <a:r>
                        <a:rPr lang="en-GB" sz="800" baseline="0" dirty="0"/>
                        <a:t>/s)</a:t>
                      </a:r>
                      <a:endParaRPr lang="en-GB" sz="800" dirty="0"/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948911"/>
              </p:ext>
            </p:extLst>
          </p:nvPr>
        </p:nvGraphicFramePr>
        <p:xfrm>
          <a:off x="645623" y="59892"/>
          <a:ext cx="3811116" cy="7184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4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0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8457"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/>
                        <a:t>Rate</a:t>
                      </a:r>
                      <a:r>
                        <a:rPr lang="en-GB" sz="800" b="0" baseline="0" dirty="0"/>
                        <a:t> of chemical reaction</a:t>
                      </a:r>
                      <a:endParaRPr lang="en-GB" sz="800" b="0" dirty="0"/>
                    </a:p>
                  </a:txBody>
                  <a:tcPr marL="65314" marR="65314" marT="32657" marB="3265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This can be</a:t>
                      </a:r>
                      <a:r>
                        <a:rPr lang="en-GB" sz="800" b="1" i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calculated by measuring the quantity of reactant used or product formed in a given time.</a:t>
                      </a:r>
                      <a:endParaRPr lang="en-GB" sz="800" b="1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aseline="0" dirty="0"/>
                        <a:t>Rate =  </a:t>
                      </a:r>
                      <a:r>
                        <a:rPr lang="en-GB" sz="800" u="sng" baseline="0" dirty="0"/>
                        <a:t>quantity of reactant used</a:t>
                      </a:r>
                      <a:endParaRPr lang="en-GB" sz="800" u="none" baseline="0" dirty="0"/>
                    </a:p>
                    <a:p>
                      <a:pPr algn="l"/>
                      <a:r>
                        <a:rPr lang="en-GB" sz="800" dirty="0"/>
                        <a:t>                         time taken </a:t>
                      </a:r>
                    </a:p>
                    <a:p>
                      <a:pPr algn="l"/>
                      <a:endParaRPr lang="en-GB" sz="800" dirty="0"/>
                    </a:p>
                    <a:p>
                      <a:pPr algn="l"/>
                      <a:r>
                        <a:rPr lang="en-GB" sz="800" dirty="0"/>
                        <a:t>Rate</a:t>
                      </a:r>
                      <a:r>
                        <a:rPr lang="en-GB" sz="800" baseline="0" dirty="0"/>
                        <a:t> = </a:t>
                      </a:r>
                      <a:r>
                        <a:rPr lang="en-GB" sz="800" u="sng" baseline="0" dirty="0"/>
                        <a:t>quantity of product formed</a:t>
                      </a:r>
                      <a:endParaRPr lang="en-GB" sz="800" u="none" baseline="0" dirty="0"/>
                    </a:p>
                    <a:p>
                      <a:pPr algn="l"/>
                      <a:r>
                        <a:rPr lang="en-GB" sz="800" dirty="0"/>
                        <a:t>                         time taken</a:t>
                      </a:r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5716" y="1231342"/>
            <a:ext cx="1311089" cy="1009996"/>
          </a:xfrm>
          <a:prstGeom prst="rect">
            <a:avLst/>
          </a:prstGeom>
        </p:spPr>
      </p:pic>
      <p:cxnSp>
        <p:nvCxnSpPr>
          <p:cNvPr id="22" name="Straight Connector 21"/>
          <p:cNvCxnSpPr>
            <a:endCxn id="148" idx="1"/>
          </p:cNvCxnSpPr>
          <p:nvPr/>
        </p:nvCxnSpPr>
        <p:spPr>
          <a:xfrm>
            <a:off x="1997849" y="996905"/>
            <a:ext cx="66884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148" idx="0"/>
          </p:cNvCxnSpPr>
          <p:nvPr/>
        </p:nvCxnSpPr>
        <p:spPr>
          <a:xfrm>
            <a:off x="3561376" y="778349"/>
            <a:ext cx="0" cy="11341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48" idx="2"/>
            <a:endCxn id="276" idx="0"/>
          </p:cNvCxnSpPr>
          <p:nvPr/>
        </p:nvCxnSpPr>
        <p:spPr>
          <a:xfrm>
            <a:off x="3561376" y="1102048"/>
            <a:ext cx="360200" cy="29423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 rot="16200000">
            <a:off x="4085334" y="799648"/>
            <a:ext cx="1298557" cy="2102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</a:rPr>
              <a:t>Factors affecting rates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039802" y="1867809"/>
            <a:ext cx="1298557" cy="3496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Collision theory and activation energy</a:t>
            </a:r>
          </a:p>
        </p:txBody>
      </p:sp>
      <p:cxnSp>
        <p:nvCxnSpPr>
          <p:cNvPr id="41" name="Straight Connector 40"/>
          <p:cNvCxnSpPr>
            <a:stCxn id="18" idx="1"/>
            <a:endCxn id="37" idx="2"/>
          </p:cNvCxnSpPr>
          <p:nvPr/>
        </p:nvCxnSpPr>
        <p:spPr>
          <a:xfrm flipH="1">
            <a:off x="4839756" y="900887"/>
            <a:ext cx="176097" cy="39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40" idx="1"/>
            <a:endCxn id="276" idx="3"/>
          </p:cNvCxnSpPr>
          <p:nvPr/>
        </p:nvCxnSpPr>
        <p:spPr>
          <a:xfrm flipH="1" flipV="1">
            <a:off x="4462582" y="1640323"/>
            <a:ext cx="577220" cy="40229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Picture 4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56" y="2140764"/>
            <a:ext cx="1112422" cy="1058965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 rotWithShape="1">
          <a:blip r:embed="rId4"/>
          <a:srcRect l="15855" r="21793"/>
          <a:stretch/>
        </p:blipFill>
        <p:spPr>
          <a:xfrm>
            <a:off x="8308642" y="1804074"/>
            <a:ext cx="732904" cy="422074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 rotWithShape="1">
          <a:blip r:embed="rId5"/>
          <a:srcRect l="20790" t="7597"/>
          <a:stretch/>
        </p:blipFill>
        <p:spPr>
          <a:xfrm>
            <a:off x="7576430" y="1793096"/>
            <a:ext cx="479951" cy="448864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83722" y="1771814"/>
            <a:ext cx="462834" cy="541614"/>
          </a:xfrm>
          <a:prstGeom prst="rect">
            <a:avLst/>
          </a:prstGeom>
        </p:spPr>
      </p:pic>
      <p:cxnSp>
        <p:nvCxnSpPr>
          <p:cNvPr id="53" name="Straight Connector 52"/>
          <p:cNvCxnSpPr>
            <a:endCxn id="40" idx="2"/>
          </p:cNvCxnSpPr>
          <p:nvPr/>
        </p:nvCxnSpPr>
        <p:spPr>
          <a:xfrm flipH="1" flipV="1">
            <a:off x="5689080" y="2217434"/>
            <a:ext cx="36908" cy="1161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 rot="5400000">
            <a:off x="3051212" y="2558984"/>
            <a:ext cx="649541" cy="2102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Catalysts</a:t>
            </a:r>
          </a:p>
        </p:txBody>
      </p:sp>
      <p:cxnSp>
        <p:nvCxnSpPr>
          <p:cNvPr id="58" name="Straight Connector 57"/>
          <p:cNvCxnSpPr>
            <a:stCxn id="57" idx="0"/>
            <a:endCxn id="4" idx="1"/>
          </p:cNvCxnSpPr>
          <p:nvPr/>
        </p:nvCxnSpPr>
        <p:spPr>
          <a:xfrm flipV="1">
            <a:off x="3481126" y="2463372"/>
            <a:ext cx="80249" cy="20075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134888"/>
              </p:ext>
            </p:extLst>
          </p:nvPr>
        </p:nvGraphicFramePr>
        <p:xfrm>
          <a:off x="1193460" y="2224315"/>
          <a:ext cx="2011497" cy="15022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2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94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8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Catalyst</a:t>
                      </a:r>
                    </a:p>
                  </a:txBody>
                  <a:tcPr marL="65314" marR="65314" marT="32657" marB="3265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A catalyst changes the rate of a chemical reaction but is not used in the reaction.</a:t>
                      </a:r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ctr"/>
                      <a:r>
                        <a:rPr lang="en-GB" sz="8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Enzymes</a:t>
                      </a:r>
                    </a:p>
                  </a:txBody>
                  <a:tcPr marL="65314" marR="65314" marT="32657" marB="3265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baseline="0" dirty="0"/>
                        <a:t>These are biological catalysts.</a:t>
                      </a:r>
                      <a:endParaRPr lang="en-US" sz="800" b="0" baseline="30000" dirty="0"/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8457">
                <a:tc>
                  <a:txBody>
                    <a:bodyPr/>
                    <a:lstStyle/>
                    <a:p>
                      <a:pPr algn="ctr"/>
                      <a:r>
                        <a:rPr lang="en-GB" sz="8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How do they work?</a:t>
                      </a:r>
                    </a:p>
                  </a:txBody>
                  <a:tcPr marL="65314" marR="65314" marT="32657" marB="3265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Catalysts provide a different reaction pathway where reactants</a:t>
                      </a:r>
                      <a:r>
                        <a:rPr lang="en-GB" sz="800" baseline="0" dirty="0"/>
                        <a:t> do not require as much energy to react when they collide.</a:t>
                      </a:r>
                      <a:endParaRPr lang="en-GB" sz="800" dirty="0"/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103742" y="3173080"/>
            <a:ext cx="1012898" cy="6199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57" dirty="0"/>
              <a:t>If a catalyst is used in a reaction, it is not shown in the word equation.</a:t>
            </a:r>
          </a:p>
        </p:txBody>
      </p:sp>
      <p:cxnSp>
        <p:nvCxnSpPr>
          <p:cNvPr id="63" name="Straight Connector 62"/>
          <p:cNvCxnSpPr>
            <a:stCxn id="48" idx="3"/>
            <a:endCxn id="61" idx="1"/>
          </p:cNvCxnSpPr>
          <p:nvPr/>
        </p:nvCxnSpPr>
        <p:spPr>
          <a:xfrm flipV="1">
            <a:off x="1116640" y="2975429"/>
            <a:ext cx="76820" cy="50760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1" idx="3"/>
            <a:endCxn id="57" idx="2"/>
          </p:cNvCxnSpPr>
          <p:nvPr/>
        </p:nvCxnSpPr>
        <p:spPr>
          <a:xfrm flipV="1">
            <a:off x="3204957" y="2664128"/>
            <a:ext cx="65883" cy="31130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3396804" y="3100401"/>
            <a:ext cx="1512206" cy="646331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GB" sz="1200" b="1" dirty="0">
                <a:ea typeface="Verdana" panose="020B0604030504040204" pitchFamily="34" charset="0"/>
                <a:cs typeface="Verdana" panose="020B0604030504040204" pitchFamily="34" charset="0"/>
              </a:rPr>
              <a:t>Reversible reactions and dynamic equilibrium</a:t>
            </a:r>
            <a:endParaRPr lang="en-GB" sz="12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72" name="Straight Connector 71"/>
          <p:cNvCxnSpPr>
            <a:stCxn id="4" idx="2"/>
            <a:endCxn id="71" idx="0"/>
          </p:cNvCxnSpPr>
          <p:nvPr/>
        </p:nvCxnSpPr>
        <p:spPr>
          <a:xfrm flipH="1">
            <a:off x="4152907" y="2878870"/>
            <a:ext cx="58887" cy="2215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1724170" y="3755932"/>
            <a:ext cx="1339401" cy="2102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</a:rPr>
              <a:t>Reversible reactions</a:t>
            </a:r>
          </a:p>
        </p:txBody>
      </p:sp>
      <p:sp>
        <p:nvSpPr>
          <p:cNvPr id="77" name="Rectangle 76"/>
          <p:cNvSpPr/>
          <p:nvPr/>
        </p:nvSpPr>
        <p:spPr>
          <a:xfrm>
            <a:off x="28059" y="5802637"/>
            <a:ext cx="2253590" cy="2185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</a:rPr>
              <a:t>Energy changes and reversible reactions</a:t>
            </a:r>
          </a:p>
        </p:txBody>
      </p:sp>
      <p:sp>
        <p:nvSpPr>
          <p:cNvPr id="78" name="Rectangle 77"/>
          <p:cNvSpPr/>
          <p:nvPr/>
        </p:nvSpPr>
        <p:spPr>
          <a:xfrm rot="16200000">
            <a:off x="2551618" y="4483341"/>
            <a:ext cx="872658" cy="2102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Equilibrium</a:t>
            </a:r>
          </a:p>
        </p:txBody>
      </p:sp>
      <p:sp>
        <p:nvSpPr>
          <p:cNvPr id="79" name="Rectangle 78"/>
          <p:cNvSpPr/>
          <p:nvPr/>
        </p:nvSpPr>
        <p:spPr>
          <a:xfrm>
            <a:off x="3629695" y="3962227"/>
            <a:ext cx="1339401" cy="3219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Changing conditions and equilibrium (HT)</a:t>
            </a:r>
          </a:p>
        </p:txBody>
      </p:sp>
      <p:graphicFrame>
        <p:nvGraphicFramePr>
          <p:cNvPr id="82" name="Table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895013"/>
              </p:ext>
            </p:extLst>
          </p:nvPr>
        </p:nvGraphicFramePr>
        <p:xfrm>
          <a:off x="2786478" y="5181601"/>
          <a:ext cx="2423476" cy="8490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6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6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9086">
                <a:tc>
                  <a:txBody>
                    <a:bodyPr/>
                    <a:lstStyle/>
                    <a:p>
                      <a:pPr algn="ctr"/>
                      <a:r>
                        <a:rPr lang="en-GB" sz="8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Equilibrium in reversible reactions</a:t>
                      </a:r>
                    </a:p>
                  </a:txBody>
                  <a:tcPr marL="65314" marR="65314" marT="32657" marB="3265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When a reversible reaction</a:t>
                      </a:r>
                      <a:r>
                        <a:rPr lang="en-GB" sz="800" baseline="0" dirty="0"/>
                        <a:t> occurs in apparatus which prevents the escape of reactants and products, equilibrium is reached when the forward and reverse reactions occur exactly at the same rate.</a:t>
                      </a:r>
                      <a:endParaRPr lang="en-GB" sz="800" dirty="0"/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289882" y="3980969"/>
          <a:ext cx="3764470" cy="26227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6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7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3088">
                <a:tc>
                  <a:txBody>
                    <a:bodyPr/>
                    <a:lstStyle/>
                    <a:p>
                      <a:pPr algn="ctr"/>
                      <a:r>
                        <a:rPr lang="en-GB" sz="9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Le </a:t>
                      </a:r>
                      <a:r>
                        <a:rPr lang="en-GB" sz="900" b="1" i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Chatelier’s</a:t>
                      </a:r>
                      <a:r>
                        <a:rPr lang="en-GB" sz="9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Principles</a:t>
                      </a:r>
                    </a:p>
                  </a:txBody>
                  <a:tcPr marL="65314" marR="65314" marT="32657" marB="3265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/>
                        <a:t>States</a:t>
                      </a:r>
                      <a:r>
                        <a:rPr lang="en-GB" sz="900" baseline="0" dirty="0"/>
                        <a:t> that when a system experiences a disturbance (change in condition), it will respond to restore a new equilibrium state.</a:t>
                      </a:r>
                      <a:endParaRPr lang="en-GB" sz="900" dirty="0"/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503">
                <a:tc>
                  <a:txBody>
                    <a:bodyPr/>
                    <a:lstStyle/>
                    <a:p>
                      <a:pPr algn="ctr"/>
                      <a:r>
                        <a:rPr lang="en-GB" sz="9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Changing concentration</a:t>
                      </a:r>
                    </a:p>
                  </a:txBody>
                  <a:tcPr marL="65314" marR="65314" marT="32657" marB="3265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baseline="0" dirty="0"/>
                        <a:t>If the concentration of a reactant is increased, more products will be formed .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baseline="0" dirty="0"/>
                        <a:t>If the concentration of a product is decreased, more reactants will react.</a:t>
                      </a:r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376">
                <a:tc>
                  <a:txBody>
                    <a:bodyPr/>
                    <a:lstStyle/>
                    <a:p>
                      <a:pPr algn="ctr"/>
                      <a:r>
                        <a:rPr lang="en-GB" sz="9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Changing temperature</a:t>
                      </a:r>
                    </a:p>
                  </a:txBody>
                  <a:tcPr marL="65314" marR="65314" marT="32657" marB="3265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/>
                        <a:t>If the temperature of a system at equilibrium</a:t>
                      </a:r>
                      <a:r>
                        <a:rPr lang="en-GB" sz="900" baseline="0" dirty="0"/>
                        <a:t> is increased: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900" baseline="0" dirty="0"/>
                        <a:t>Exothermic reaction = products decrease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900" baseline="0" dirty="0"/>
                        <a:t>Endothermic reaction = products increase</a:t>
                      </a:r>
                      <a:endParaRPr lang="en-GB" sz="900" dirty="0"/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5103">
                <a:tc>
                  <a:txBody>
                    <a:bodyPr/>
                    <a:lstStyle/>
                    <a:p>
                      <a:pPr algn="ctr"/>
                      <a:r>
                        <a:rPr lang="en-GB" sz="9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Changing pressure (gaseous reactions)</a:t>
                      </a:r>
                    </a:p>
                  </a:txBody>
                  <a:tcPr marL="65314" marR="65314" marT="32657" marB="3265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/>
                        <a:t>For</a:t>
                      </a:r>
                      <a:r>
                        <a:rPr lang="en-GB" sz="900" baseline="0" dirty="0"/>
                        <a:t> a gaseous system at equilibrium: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900" baseline="0" dirty="0"/>
                        <a:t>Pressure increase = equilibrium position shifts to side of equation with smaller number of molecules.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900" baseline="0" dirty="0"/>
                        <a:t>Pressure decrease = equilibrium position shifts to side of equation with larger number of molecules.</a:t>
                      </a:r>
                      <a:endParaRPr lang="en-GB" sz="900" dirty="0"/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8" name="TextBox 67"/>
          <p:cNvSpPr txBox="1"/>
          <p:nvPr/>
        </p:nvSpPr>
        <p:spPr>
          <a:xfrm>
            <a:off x="3344687" y="4455742"/>
            <a:ext cx="1836666" cy="488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57" dirty="0"/>
              <a:t>The relative amounts of reactants and products at equilibrium depend on the conditions of the reaction.</a:t>
            </a:r>
          </a:p>
        </p:txBody>
      </p:sp>
      <p:cxnSp>
        <p:nvCxnSpPr>
          <p:cNvPr id="85" name="Straight Connector 84"/>
          <p:cNvCxnSpPr>
            <a:stCxn id="78" idx="3"/>
          </p:cNvCxnSpPr>
          <p:nvPr/>
        </p:nvCxnSpPr>
        <p:spPr>
          <a:xfrm flipV="1">
            <a:off x="2987947" y="3759922"/>
            <a:ext cx="408857" cy="3922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68" idx="0"/>
            <a:endCxn id="79" idx="2"/>
          </p:cNvCxnSpPr>
          <p:nvPr/>
        </p:nvCxnSpPr>
        <p:spPr>
          <a:xfrm flipV="1">
            <a:off x="4263020" y="4284218"/>
            <a:ext cx="36376" cy="1715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79" idx="0"/>
            <a:endCxn id="71" idx="2"/>
          </p:cNvCxnSpPr>
          <p:nvPr/>
        </p:nvCxnSpPr>
        <p:spPr>
          <a:xfrm flipH="1" flipV="1">
            <a:off x="4152907" y="3746732"/>
            <a:ext cx="146489" cy="21549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76" idx="3"/>
          </p:cNvCxnSpPr>
          <p:nvPr/>
        </p:nvCxnSpPr>
        <p:spPr>
          <a:xfrm flipV="1">
            <a:off x="3063570" y="3766649"/>
            <a:ext cx="314494" cy="9442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9" name="Table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43162"/>
              </p:ext>
            </p:extLst>
          </p:nvPr>
        </p:nvGraphicFramePr>
        <p:xfrm>
          <a:off x="71727" y="3999635"/>
          <a:ext cx="2598306" cy="17634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6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2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8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Reversible reactions</a:t>
                      </a:r>
                    </a:p>
                  </a:txBody>
                  <a:tcPr marL="65314" marR="65314" marT="32657" marB="3265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In</a:t>
                      </a:r>
                      <a:r>
                        <a:rPr lang="en-GB" sz="800" baseline="0" dirty="0"/>
                        <a:t> some chemical reactions, the products can react again to re-form the reactants.</a:t>
                      </a:r>
                      <a:endParaRPr lang="en-GB" sz="800" dirty="0"/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8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Representing reversible</a:t>
                      </a:r>
                      <a:r>
                        <a:rPr lang="en-GB" sz="800" b="1" i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reactions</a:t>
                      </a:r>
                      <a:endParaRPr lang="en-GB" sz="800" b="1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5314" marR="65314" marT="32657" marB="3265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/>
                        <a:t>A   +   B                   C   +   D</a:t>
                      </a:r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9086">
                <a:tc>
                  <a:txBody>
                    <a:bodyPr/>
                    <a:lstStyle/>
                    <a:p>
                      <a:pPr algn="ctr"/>
                      <a:r>
                        <a:rPr lang="en-GB" sz="8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The direction</a:t>
                      </a:r>
                      <a:r>
                        <a:rPr lang="en-GB" sz="800" b="1" i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en-GB" sz="800" b="1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5314" marR="65314" marT="32657" marB="3265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The direction of reversible reactions can be changed</a:t>
                      </a:r>
                      <a:r>
                        <a:rPr lang="en-GB" sz="800" baseline="0" dirty="0"/>
                        <a:t> by changing conditions:</a:t>
                      </a:r>
                    </a:p>
                    <a:p>
                      <a:pPr algn="l"/>
                      <a:r>
                        <a:rPr lang="en-GB" sz="800" baseline="0" dirty="0"/>
                        <a:t>                 heat</a:t>
                      </a:r>
                    </a:p>
                    <a:p>
                      <a:pPr algn="l"/>
                      <a:r>
                        <a:rPr lang="en-GB" sz="800" baseline="0" dirty="0"/>
                        <a:t>A   +   B                   C   +    D</a:t>
                      </a:r>
                    </a:p>
                    <a:p>
                      <a:pPr algn="l"/>
                      <a:r>
                        <a:rPr lang="en-GB" sz="800" baseline="0" dirty="0"/>
                        <a:t>                 cool</a:t>
                      </a:r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92" name="Picture 9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23935" y="4579285"/>
            <a:ext cx="292316" cy="203209"/>
          </a:xfrm>
          <a:prstGeom prst="rect">
            <a:avLst/>
          </a:prstGeom>
        </p:spPr>
      </p:pic>
      <p:pic>
        <p:nvPicPr>
          <p:cNvPr id="101" name="Picture 10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15431" y="5466180"/>
            <a:ext cx="201339" cy="139965"/>
          </a:xfrm>
          <a:prstGeom prst="rect">
            <a:avLst/>
          </a:prstGeom>
        </p:spPr>
      </p:pic>
      <p:cxnSp>
        <p:nvCxnSpPr>
          <p:cNvPr id="102" name="Straight Connector 101"/>
          <p:cNvCxnSpPr>
            <a:stCxn id="99" idx="0"/>
            <a:endCxn id="76" idx="1"/>
          </p:cNvCxnSpPr>
          <p:nvPr/>
        </p:nvCxnSpPr>
        <p:spPr>
          <a:xfrm flipV="1">
            <a:off x="1370880" y="3861075"/>
            <a:ext cx="353290" cy="1385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28059" y="6131227"/>
            <a:ext cx="2521066" cy="6199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57" dirty="0"/>
              <a:t>If one direction of a reversible reaction is exothermic, the opposite direction is endothermic. The same amount of energy is transferred in each case.</a:t>
            </a:r>
          </a:p>
        </p:txBody>
      </p:sp>
      <p:cxnSp>
        <p:nvCxnSpPr>
          <p:cNvPr id="108" name="Straight Connector 107"/>
          <p:cNvCxnSpPr>
            <a:stCxn id="96" idx="0"/>
            <a:endCxn id="77" idx="2"/>
          </p:cNvCxnSpPr>
          <p:nvPr/>
        </p:nvCxnSpPr>
        <p:spPr>
          <a:xfrm flipH="1" flipV="1">
            <a:off x="1154854" y="6021231"/>
            <a:ext cx="133738" cy="1099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77" idx="0"/>
            <a:endCxn id="99" idx="2"/>
          </p:cNvCxnSpPr>
          <p:nvPr/>
        </p:nvCxnSpPr>
        <p:spPr>
          <a:xfrm flipV="1">
            <a:off x="1154854" y="5763121"/>
            <a:ext cx="216026" cy="395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2657982" y="6128373"/>
            <a:ext cx="2551971" cy="6199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57" dirty="0"/>
              <a:t>For example:        </a:t>
            </a:r>
            <a:r>
              <a:rPr lang="en-GB" sz="857" baseline="-25000" dirty="0"/>
              <a:t>endothermic</a:t>
            </a:r>
          </a:p>
          <a:p>
            <a:r>
              <a:rPr lang="en-GB" sz="857" dirty="0"/>
              <a:t>Hydrated copper	             Anhydrous copper + Water</a:t>
            </a:r>
          </a:p>
          <a:p>
            <a:r>
              <a:rPr lang="en-GB" sz="857" dirty="0"/>
              <a:t>    </a:t>
            </a:r>
            <a:r>
              <a:rPr lang="en-GB" sz="857" dirty="0" err="1"/>
              <a:t>sulfate</a:t>
            </a:r>
            <a:r>
              <a:rPr lang="en-GB" sz="857" dirty="0"/>
              <a:t>                </a:t>
            </a:r>
            <a:r>
              <a:rPr lang="en-GB" sz="857" baseline="30000" dirty="0"/>
              <a:t>exothermic</a:t>
            </a:r>
            <a:r>
              <a:rPr lang="en-GB" sz="857" dirty="0"/>
              <a:t>         </a:t>
            </a:r>
            <a:r>
              <a:rPr lang="en-GB" sz="857" dirty="0" err="1"/>
              <a:t>sulfate</a:t>
            </a:r>
            <a:endParaRPr lang="en-GB" sz="857" dirty="0"/>
          </a:p>
        </p:txBody>
      </p:sp>
      <p:pic>
        <p:nvPicPr>
          <p:cNvPr id="116" name="Picture 1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91191" y="6289689"/>
            <a:ext cx="201339" cy="139965"/>
          </a:xfrm>
          <a:prstGeom prst="rect">
            <a:avLst/>
          </a:prstGeom>
        </p:spPr>
      </p:pic>
      <p:cxnSp>
        <p:nvCxnSpPr>
          <p:cNvPr id="117" name="Straight Connector 116"/>
          <p:cNvCxnSpPr>
            <a:stCxn id="115" idx="1"/>
            <a:endCxn id="96" idx="3"/>
          </p:cNvCxnSpPr>
          <p:nvPr/>
        </p:nvCxnSpPr>
        <p:spPr>
          <a:xfrm flipH="1">
            <a:off x="2549125" y="6438330"/>
            <a:ext cx="108857" cy="285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endCxn id="79" idx="3"/>
          </p:cNvCxnSpPr>
          <p:nvPr/>
        </p:nvCxnSpPr>
        <p:spPr>
          <a:xfrm flipH="1" flipV="1">
            <a:off x="4969095" y="4123223"/>
            <a:ext cx="320787" cy="15770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2991175" y="5039078"/>
            <a:ext cx="1" cy="1425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204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FF0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08DBBAFDEA624BA7E35147BFD22F18" ma:contentTypeVersion="12" ma:contentTypeDescription="Create a new document." ma:contentTypeScope="" ma:versionID="2f62e26c19294a52b020e4efc7a6ab59">
  <xsd:schema xmlns:xsd="http://www.w3.org/2001/XMLSchema" xmlns:xs="http://www.w3.org/2001/XMLSchema" xmlns:p="http://schemas.microsoft.com/office/2006/metadata/properties" xmlns:ns3="1ae8a241-ed4c-49a5-9ba3-8a1a19ac0836" xmlns:ns4="fd308f1a-0ae3-4f76-8e56-5ef72a40a970" targetNamespace="http://schemas.microsoft.com/office/2006/metadata/properties" ma:root="true" ma:fieldsID="2b55873bb29ffc4752608df15e5cfd5e" ns3:_="" ns4:_="">
    <xsd:import namespace="1ae8a241-ed4c-49a5-9ba3-8a1a19ac0836"/>
    <xsd:import namespace="fd308f1a-0ae3-4f76-8e56-5ef72a40a97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e8a241-ed4c-49a5-9ba3-8a1a19ac083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308f1a-0ae3-4f76-8e56-5ef72a40a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CF7C653-96A8-43AB-A0CA-C5822C73D1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e8a241-ed4c-49a5-9ba3-8a1a19ac0836"/>
    <ds:schemaRef ds:uri="fd308f1a-0ae3-4f76-8e56-5ef72a40a9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5A4CA76-C307-48A7-AE45-06735D9447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74A49E-8EDE-4EA6-960E-7441B679200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3187</TotalTime>
  <Words>944</Words>
  <Application>Microsoft Office PowerPoint</Application>
  <PresentationFormat>On-screen Show (4:3)</PresentationFormat>
  <Paragraphs>108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C6 – The Rate and Extent of  Chemical Change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B1 - Cell Biology</dc:title>
  <dc:creator>Burrage, Hannah</dc:creator>
  <cp:lastModifiedBy>Burrage, Hannah</cp:lastModifiedBy>
  <cp:revision>59</cp:revision>
  <dcterms:created xsi:type="dcterms:W3CDTF">2020-03-27T14:27:22Z</dcterms:created>
  <dcterms:modified xsi:type="dcterms:W3CDTF">2020-08-25T14:34:07Z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0x0101009408DBBAFDEA624BA7E35147BFD22F18</vt:lpwstr>
  </property>
</Properties>
</file>