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6" r:id="rId3"/>
    <p:sldId id="262" r:id="rId4"/>
    <p:sldId id="263"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B0031-DF75-4227-8D12-7E8EA13AFE14}" type="datetimeFigureOut">
              <a:rPr lang="en-GB" smtClean="0"/>
              <a:t>18/11/2021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0A3B9-940A-4B2B-AFB5-9014BF411627}" type="slidenum">
              <a:rPr lang="en-GB" smtClean="0"/>
              <a:t>‹#›</a:t>
            </a:fld>
            <a:endParaRPr lang="en-GB"/>
          </a:p>
        </p:txBody>
      </p:sp>
    </p:spTree>
    <p:extLst>
      <p:ext uri="{BB962C8B-B14F-4D97-AF65-F5344CB8AC3E}">
        <p14:creationId xmlns:p14="http://schemas.microsoft.com/office/powerpoint/2010/main" val="171133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924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54729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95076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72468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84366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65597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2763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FCF7A-29F4-4AFF-B2AB-D045F1AE8056}"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09937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FCF7A-29F4-4AFF-B2AB-D045F1AE8056}"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8708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FCF7A-29F4-4AFF-B2AB-D045F1AE8056}"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87827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4006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79933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70326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44253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8236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FCF7A-29F4-4AFF-B2AB-D045F1AE805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71404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96006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FCF7A-29F4-4AFF-B2AB-D045F1AE8056}"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46741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FCF7A-29F4-4AFF-B2AB-D045F1AE8056}"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66358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FCF7A-29F4-4AFF-B2AB-D045F1AE8056}"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79386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57358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47866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CF7A-29F4-4AFF-B2AB-D045F1AE8056}" type="datetimeFigureOut">
              <a:rPr lang="en-GB" smtClean="0"/>
              <a:t>18/11/2021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0E34-A2D8-4FD2-B38E-218E96A43D29}" type="slidenum">
              <a:rPr lang="en-GB" smtClean="0"/>
              <a:t>‹#›</a:t>
            </a:fld>
            <a:endParaRPr lang="en-GB"/>
          </a:p>
        </p:txBody>
      </p:sp>
    </p:spTree>
    <p:extLst>
      <p:ext uri="{BB962C8B-B14F-4D97-AF65-F5344CB8AC3E}">
        <p14:creationId xmlns:p14="http://schemas.microsoft.com/office/powerpoint/2010/main" val="411809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CF7A-29F4-4AFF-B2AB-D045F1AE8056}" type="datetimeFigureOut">
              <a:rPr lang="en-GB" smtClean="0"/>
              <a:t>18/11/2021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0E34-A2D8-4FD2-B38E-218E96A43D29}" type="slidenum">
              <a:rPr lang="en-GB" smtClean="0"/>
              <a:t>‹#›</a:t>
            </a:fld>
            <a:endParaRPr lang="en-GB"/>
          </a:p>
        </p:txBody>
      </p:sp>
    </p:spTree>
    <p:extLst>
      <p:ext uri="{BB962C8B-B14F-4D97-AF65-F5344CB8AC3E}">
        <p14:creationId xmlns:p14="http://schemas.microsoft.com/office/powerpoint/2010/main" val="3990993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CFB0E-EB4C-414B-939B-67D16A0A504D}"/>
              </a:ext>
            </a:extLst>
          </p:cNvPr>
          <p:cNvPicPr>
            <a:picLocks noChangeAspect="1"/>
          </p:cNvPicPr>
          <p:nvPr/>
        </p:nvPicPr>
        <p:blipFill>
          <a:blip r:embed="rId2"/>
          <a:stretch>
            <a:fillRect/>
          </a:stretch>
        </p:blipFill>
        <p:spPr>
          <a:xfrm>
            <a:off x="2885759" y="463430"/>
            <a:ext cx="1497145" cy="1956849"/>
          </a:xfrm>
          <a:prstGeom prst="rect">
            <a:avLst/>
          </a:prstGeom>
        </p:spPr>
      </p:pic>
      <p:grpSp>
        <p:nvGrpSpPr>
          <p:cNvPr id="35" name="Group 34">
            <a:extLst>
              <a:ext uri="{FF2B5EF4-FFF2-40B4-BE49-F238E27FC236}">
                <a16:creationId xmlns:a16="http://schemas.microsoft.com/office/drawing/2014/main" id="{82549A40-6EC0-4D20-8586-7C6F18E8D64B}"/>
              </a:ext>
            </a:extLst>
          </p:cNvPr>
          <p:cNvGrpSpPr/>
          <p:nvPr/>
        </p:nvGrpSpPr>
        <p:grpSpPr>
          <a:xfrm>
            <a:off x="147252" y="4121643"/>
            <a:ext cx="6228296" cy="632737"/>
            <a:chOff x="162560" y="949962"/>
            <a:chExt cx="6461760" cy="645159"/>
          </a:xfrm>
        </p:grpSpPr>
        <p:sp>
          <p:nvSpPr>
            <p:cNvPr id="36" name="Rectangle 35">
              <a:extLst>
                <a:ext uri="{FF2B5EF4-FFF2-40B4-BE49-F238E27FC236}">
                  <a16:creationId xmlns:a16="http://schemas.microsoft.com/office/drawing/2014/main" id="{84CB3DDD-4EDC-40A5-8642-97142AF6F253}"/>
                </a:ext>
              </a:extLst>
            </p:cNvPr>
            <p:cNvSpPr/>
            <p:nvPr/>
          </p:nvSpPr>
          <p:spPr>
            <a:xfrm>
              <a:off x="3291840" y="949962"/>
              <a:ext cx="3332480" cy="6451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Arrow: Pentagon 36">
              <a:extLst>
                <a:ext uri="{FF2B5EF4-FFF2-40B4-BE49-F238E27FC236}">
                  <a16:creationId xmlns:a16="http://schemas.microsoft.com/office/drawing/2014/main" id="{68FB01D5-6086-4AF4-8A2F-6C8E93EC7E22}"/>
                </a:ext>
              </a:extLst>
            </p:cNvPr>
            <p:cNvSpPr/>
            <p:nvPr/>
          </p:nvSpPr>
          <p:spPr>
            <a:xfrm>
              <a:off x="2763520" y="949962"/>
              <a:ext cx="995680" cy="645158"/>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Arrow: Pentagon 37">
              <a:extLst>
                <a:ext uri="{FF2B5EF4-FFF2-40B4-BE49-F238E27FC236}">
                  <a16:creationId xmlns:a16="http://schemas.microsoft.com/office/drawing/2014/main" id="{D80F60BD-7256-43EE-BC29-5297DA496220}"/>
                </a:ext>
              </a:extLst>
            </p:cNvPr>
            <p:cNvSpPr/>
            <p:nvPr/>
          </p:nvSpPr>
          <p:spPr>
            <a:xfrm>
              <a:off x="162560" y="949962"/>
              <a:ext cx="2854960" cy="645159"/>
            </a:xfrm>
            <a:prstGeom prst="homePlate">
              <a:avLst>
                <a:gd name="adj" fmla="val 4154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9" name="Group 38">
            <a:extLst>
              <a:ext uri="{FF2B5EF4-FFF2-40B4-BE49-F238E27FC236}">
                <a16:creationId xmlns:a16="http://schemas.microsoft.com/office/drawing/2014/main" id="{BE831FDB-CB8A-4D07-879D-A3114CC6D167}"/>
              </a:ext>
            </a:extLst>
          </p:cNvPr>
          <p:cNvGrpSpPr/>
          <p:nvPr/>
        </p:nvGrpSpPr>
        <p:grpSpPr>
          <a:xfrm>
            <a:off x="147252" y="4766801"/>
            <a:ext cx="6228296" cy="632737"/>
            <a:chOff x="162560" y="949962"/>
            <a:chExt cx="6461760" cy="645159"/>
          </a:xfrm>
        </p:grpSpPr>
        <p:sp>
          <p:nvSpPr>
            <p:cNvPr id="40" name="Rectangle 39">
              <a:extLst>
                <a:ext uri="{FF2B5EF4-FFF2-40B4-BE49-F238E27FC236}">
                  <a16:creationId xmlns:a16="http://schemas.microsoft.com/office/drawing/2014/main" id="{FC999D60-5D21-43EC-90A5-38D5968E97C2}"/>
                </a:ext>
              </a:extLst>
            </p:cNvPr>
            <p:cNvSpPr/>
            <p:nvPr/>
          </p:nvSpPr>
          <p:spPr>
            <a:xfrm>
              <a:off x="3291840" y="949962"/>
              <a:ext cx="3332480" cy="6451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1" name="Arrow: Pentagon 40">
              <a:extLst>
                <a:ext uri="{FF2B5EF4-FFF2-40B4-BE49-F238E27FC236}">
                  <a16:creationId xmlns:a16="http://schemas.microsoft.com/office/drawing/2014/main" id="{779F7F1B-1182-4BA2-8D83-61EFBDEDF5C5}"/>
                </a:ext>
              </a:extLst>
            </p:cNvPr>
            <p:cNvSpPr/>
            <p:nvPr/>
          </p:nvSpPr>
          <p:spPr>
            <a:xfrm>
              <a:off x="2763520" y="949962"/>
              <a:ext cx="995680" cy="645158"/>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2" name="Arrow: Pentagon 41">
              <a:extLst>
                <a:ext uri="{FF2B5EF4-FFF2-40B4-BE49-F238E27FC236}">
                  <a16:creationId xmlns:a16="http://schemas.microsoft.com/office/drawing/2014/main" id="{668CB762-CB44-4DAA-95B4-6DB242480BAB}"/>
                </a:ext>
              </a:extLst>
            </p:cNvPr>
            <p:cNvSpPr/>
            <p:nvPr/>
          </p:nvSpPr>
          <p:spPr>
            <a:xfrm>
              <a:off x="162560" y="949962"/>
              <a:ext cx="2854960" cy="645159"/>
            </a:xfrm>
            <a:prstGeom prst="homePlate">
              <a:avLst>
                <a:gd name="adj" fmla="val 4154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3" name="Group 42">
            <a:extLst>
              <a:ext uri="{FF2B5EF4-FFF2-40B4-BE49-F238E27FC236}">
                <a16:creationId xmlns:a16="http://schemas.microsoft.com/office/drawing/2014/main" id="{72CF89DB-C3DE-4DA9-8D8E-102B8C03BB30}"/>
              </a:ext>
            </a:extLst>
          </p:cNvPr>
          <p:cNvGrpSpPr/>
          <p:nvPr/>
        </p:nvGrpSpPr>
        <p:grpSpPr>
          <a:xfrm>
            <a:off x="147252" y="5411957"/>
            <a:ext cx="6228296" cy="632737"/>
            <a:chOff x="162560" y="949962"/>
            <a:chExt cx="6461760" cy="645159"/>
          </a:xfrm>
        </p:grpSpPr>
        <p:sp>
          <p:nvSpPr>
            <p:cNvPr id="44" name="Rectangle 43">
              <a:extLst>
                <a:ext uri="{FF2B5EF4-FFF2-40B4-BE49-F238E27FC236}">
                  <a16:creationId xmlns:a16="http://schemas.microsoft.com/office/drawing/2014/main" id="{2F94EE2C-45F7-4819-AEE2-93AB2C1242BD}"/>
                </a:ext>
              </a:extLst>
            </p:cNvPr>
            <p:cNvSpPr/>
            <p:nvPr/>
          </p:nvSpPr>
          <p:spPr>
            <a:xfrm>
              <a:off x="3291840" y="949962"/>
              <a:ext cx="3332480" cy="6451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5" name="Arrow: Pentagon 44">
              <a:extLst>
                <a:ext uri="{FF2B5EF4-FFF2-40B4-BE49-F238E27FC236}">
                  <a16:creationId xmlns:a16="http://schemas.microsoft.com/office/drawing/2014/main" id="{F334BB17-88D4-40D1-BDD3-6343A22195E4}"/>
                </a:ext>
              </a:extLst>
            </p:cNvPr>
            <p:cNvSpPr/>
            <p:nvPr/>
          </p:nvSpPr>
          <p:spPr>
            <a:xfrm>
              <a:off x="2763520" y="949962"/>
              <a:ext cx="995680" cy="645158"/>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6" name="Arrow: Pentagon 45">
              <a:extLst>
                <a:ext uri="{FF2B5EF4-FFF2-40B4-BE49-F238E27FC236}">
                  <a16:creationId xmlns:a16="http://schemas.microsoft.com/office/drawing/2014/main" id="{14DCBD22-4551-49AB-85A5-A041D85C3062}"/>
                </a:ext>
              </a:extLst>
            </p:cNvPr>
            <p:cNvSpPr/>
            <p:nvPr/>
          </p:nvSpPr>
          <p:spPr>
            <a:xfrm>
              <a:off x="162560" y="949962"/>
              <a:ext cx="2854960" cy="645159"/>
            </a:xfrm>
            <a:prstGeom prst="homePlate">
              <a:avLst>
                <a:gd name="adj" fmla="val 4154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34" name="Group 33">
            <a:extLst>
              <a:ext uri="{FF2B5EF4-FFF2-40B4-BE49-F238E27FC236}">
                <a16:creationId xmlns:a16="http://schemas.microsoft.com/office/drawing/2014/main" id="{ECB4AC51-A188-4608-B73A-0B010324B6DE}"/>
              </a:ext>
            </a:extLst>
          </p:cNvPr>
          <p:cNvGrpSpPr/>
          <p:nvPr/>
        </p:nvGrpSpPr>
        <p:grpSpPr>
          <a:xfrm>
            <a:off x="147252" y="3476485"/>
            <a:ext cx="6228296" cy="632737"/>
            <a:chOff x="162560" y="949962"/>
            <a:chExt cx="6461760" cy="645159"/>
          </a:xfrm>
        </p:grpSpPr>
        <p:sp>
          <p:nvSpPr>
            <p:cNvPr id="33" name="Rectangle 32">
              <a:extLst>
                <a:ext uri="{FF2B5EF4-FFF2-40B4-BE49-F238E27FC236}">
                  <a16:creationId xmlns:a16="http://schemas.microsoft.com/office/drawing/2014/main" id="{BF1DFAB0-53FD-45C5-B82D-42CC9C41DB73}"/>
                </a:ext>
              </a:extLst>
            </p:cNvPr>
            <p:cNvSpPr/>
            <p:nvPr/>
          </p:nvSpPr>
          <p:spPr>
            <a:xfrm>
              <a:off x="3291840" y="949962"/>
              <a:ext cx="3332480" cy="6451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Arrow: Pentagon 10">
              <a:extLst>
                <a:ext uri="{FF2B5EF4-FFF2-40B4-BE49-F238E27FC236}">
                  <a16:creationId xmlns:a16="http://schemas.microsoft.com/office/drawing/2014/main" id="{5681CA5A-E155-4C19-AFCA-85C2DDBB3559}"/>
                </a:ext>
              </a:extLst>
            </p:cNvPr>
            <p:cNvSpPr/>
            <p:nvPr/>
          </p:nvSpPr>
          <p:spPr>
            <a:xfrm>
              <a:off x="2763520" y="949962"/>
              <a:ext cx="995680" cy="645158"/>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Arrow: Pentagon 11">
              <a:extLst>
                <a:ext uri="{FF2B5EF4-FFF2-40B4-BE49-F238E27FC236}">
                  <a16:creationId xmlns:a16="http://schemas.microsoft.com/office/drawing/2014/main" id="{C27027CD-DC2A-417F-9F5B-CA109D056D8A}"/>
                </a:ext>
              </a:extLst>
            </p:cNvPr>
            <p:cNvSpPr/>
            <p:nvPr/>
          </p:nvSpPr>
          <p:spPr>
            <a:xfrm>
              <a:off x="162560" y="949962"/>
              <a:ext cx="2854960" cy="645159"/>
            </a:xfrm>
            <a:prstGeom prst="homePlate">
              <a:avLst>
                <a:gd name="adj" fmla="val 4154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 name="Title 3">
            <a:extLst>
              <a:ext uri="{FF2B5EF4-FFF2-40B4-BE49-F238E27FC236}">
                <a16:creationId xmlns:a16="http://schemas.microsoft.com/office/drawing/2014/main" id="{3904918D-8D6A-4894-AB9D-D1A2A8949970}"/>
              </a:ext>
            </a:extLst>
          </p:cNvPr>
          <p:cNvSpPr>
            <a:spLocks noGrp="1"/>
          </p:cNvSpPr>
          <p:nvPr>
            <p:ph type="title"/>
          </p:nvPr>
        </p:nvSpPr>
        <p:spPr>
          <a:xfrm>
            <a:off x="-444827" y="-132101"/>
            <a:ext cx="7886700" cy="813301"/>
          </a:xfrm>
        </p:spPr>
        <p:txBody>
          <a:bodyPr>
            <a:noAutofit/>
          </a:bodyPr>
          <a:lstStyle/>
          <a:p>
            <a:pPr algn="ctr"/>
            <a:r>
              <a:rPr lang="en-GB" sz="3600" b="1" dirty="0"/>
              <a:t>B5 – Homeostasis and Response</a:t>
            </a:r>
          </a:p>
        </p:txBody>
      </p:sp>
      <p:sp>
        <p:nvSpPr>
          <p:cNvPr id="6" name="TextBox 5">
            <a:extLst>
              <a:ext uri="{FF2B5EF4-FFF2-40B4-BE49-F238E27FC236}">
                <a16:creationId xmlns:a16="http://schemas.microsoft.com/office/drawing/2014/main" id="{1CEA349A-152A-4573-9C62-A142A1497F6F}"/>
              </a:ext>
            </a:extLst>
          </p:cNvPr>
          <p:cNvSpPr txBox="1"/>
          <p:nvPr/>
        </p:nvSpPr>
        <p:spPr>
          <a:xfrm>
            <a:off x="105083" y="463430"/>
            <a:ext cx="2637430" cy="1600438"/>
          </a:xfrm>
          <a:prstGeom prst="rect">
            <a:avLst/>
          </a:prstGeom>
          <a:noFill/>
        </p:spPr>
        <p:txBody>
          <a:bodyPr wrap="square" rtlCol="0">
            <a:spAutoFit/>
          </a:bodyPr>
          <a:lstStyle/>
          <a:p>
            <a:r>
              <a:rPr lang="en-GB" sz="1400" b="1" dirty="0"/>
              <a:t>Why are we learning this?</a:t>
            </a:r>
          </a:p>
          <a:p>
            <a:r>
              <a:rPr lang="en-GB" sz="1200" dirty="0"/>
              <a:t>The ability to respond to the world around you is the key to survival. We will learn about the need for awareness of the conditions outside and inside your body to coordinate your responses and maintain a stable environment for your cells to function. </a:t>
            </a:r>
          </a:p>
        </p:txBody>
      </p:sp>
      <p:sp>
        <p:nvSpPr>
          <p:cNvPr id="63" name="Arrow: Pentagon 62">
            <a:extLst>
              <a:ext uri="{FF2B5EF4-FFF2-40B4-BE49-F238E27FC236}">
                <a16:creationId xmlns:a16="http://schemas.microsoft.com/office/drawing/2014/main" id="{E6352D41-D3E5-41B7-AD9E-E3705EF3B9D5}"/>
              </a:ext>
            </a:extLst>
          </p:cNvPr>
          <p:cNvSpPr/>
          <p:nvPr/>
        </p:nvSpPr>
        <p:spPr>
          <a:xfrm>
            <a:off x="3498523" y="3177554"/>
            <a:ext cx="1341120" cy="287595"/>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Arrow: Pentagon 60">
            <a:extLst>
              <a:ext uri="{FF2B5EF4-FFF2-40B4-BE49-F238E27FC236}">
                <a16:creationId xmlns:a16="http://schemas.microsoft.com/office/drawing/2014/main" id="{638E9FF0-15CE-4E58-AA8C-6039449EB594}"/>
              </a:ext>
            </a:extLst>
          </p:cNvPr>
          <p:cNvSpPr/>
          <p:nvPr/>
        </p:nvSpPr>
        <p:spPr>
          <a:xfrm>
            <a:off x="156508" y="3176469"/>
            <a:ext cx="1341120" cy="287595"/>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9" name="Table 9">
            <a:extLst>
              <a:ext uri="{FF2B5EF4-FFF2-40B4-BE49-F238E27FC236}">
                <a16:creationId xmlns:a16="http://schemas.microsoft.com/office/drawing/2014/main" id="{A7A77680-978F-4A01-9C4E-11689A2F4E51}"/>
              </a:ext>
            </a:extLst>
          </p:cNvPr>
          <p:cNvGraphicFramePr>
            <a:graphicFrameLocks noGrp="1"/>
          </p:cNvGraphicFramePr>
          <p:nvPr>
            <p:extLst>
              <p:ext uri="{D42A27DB-BD31-4B8C-83A1-F6EECF244321}">
                <p14:modId xmlns:p14="http://schemas.microsoft.com/office/powerpoint/2010/main" val="1661420356"/>
              </p:ext>
            </p:extLst>
          </p:nvPr>
        </p:nvGraphicFramePr>
        <p:xfrm>
          <a:off x="162560" y="3194607"/>
          <a:ext cx="6206936" cy="2850091"/>
        </p:xfrm>
        <a:graphic>
          <a:graphicData uri="http://schemas.openxmlformats.org/drawingml/2006/table">
            <a:tbl>
              <a:tblPr firstRow="1" bandRow="1">
                <a:tableStyleId>{2D5ABB26-0587-4C30-8999-92F81FD0307C}</a:tableStyleId>
              </a:tblPr>
              <a:tblGrid>
                <a:gridCol w="2513809">
                  <a:extLst>
                    <a:ext uri="{9D8B030D-6E8A-4147-A177-3AD203B41FA5}">
                      <a16:colId xmlns:a16="http://schemas.microsoft.com/office/drawing/2014/main" val="1672347757"/>
                    </a:ext>
                  </a:extLst>
                </a:gridCol>
                <a:gridCol w="868971">
                  <a:extLst>
                    <a:ext uri="{9D8B030D-6E8A-4147-A177-3AD203B41FA5}">
                      <a16:colId xmlns:a16="http://schemas.microsoft.com/office/drawing/2014/main" val="3535412177"/>
                    </a:ext>
                  </a:extLst>
                </a:gridCol>
                <a:gridCol w="2824156">
                  <a:extLst>
                    <a:ext uri="{9D8B030D-6E8A-4147-A177-3AD203B41FA5}">
                      <a16:colId xmlns:a16="http://schemas.microsoft.com/office/drawing/2014/main" val="3253702037"/>
                    </a:ext>
                  </a:extLst>
                </a:gridCol>
              </a:tblGrid>
              <a:tr h="275815">
                <a:tc>
                  <a:txBody>
                    <a:bodyPr/>
                    <a:lstStyle/>
                    <a:p>
                      <a:r>
                        <a:rPr lang="en-GB" sz="1200" b="1" dirty="0"/>
                        <a:t>I already know…</a:t>
                      </a:r>
                    </a:p>
                  </a:txBody>
                  <a:tcPr>
                    <a:lnB w="12700" cap="flat" cmpd="sng" algn="ctr">
                      <a:solidFill>
                        <a:schemeClr val="tx1"/>
                      </a:solidFill>
                      <a:prstDash val="solid"/>
                      <a:round/>
                      <a:headEnd type="none" w="med" len="med"/>
                      <a:tailEnd type="none" w="med" len="med"/>
                    </a:lnB>
                  </a:tcPr>
                </a:tc>
                <a:tc>
                  <a:txBody>
                    <a:bodyPr/>
                    <a:lstStyle/>
                    <a:p>
                      <a:endParaRPr lang="en-GB" sz="1200" dirty="0"/>
                    </a:p>
                  </a:txBody>
                  <a:tcPr>
                    <a:lnB w="12700" cap="flat" cmpd="sng" algn="ctr">
                      <a:solidFill>
                        <a:schemeClr val="tx1"/>
                      </a:solidFill>
                      <a:prstDash val="solid"/>
                      <a:round/>
                      <a:headEnd type="none" w="med" len="med"/>
                      <a:tailEnd type="none" w="med" len="med"/>
                    </a:lnB>
                  </a:tcPr>
                </a:tc>
                <a:tc>
                  <a:txBody>
                    <a:bodyPr/>
                    <a:lstStyle/>
                    <a:p>
                      <a:r>
                        <a:rPr lang="en-GB" sz="1200" b="1" dirty="0"/>
                        <a:t>I will learn…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074707"/>
                  </a:ext>
                </a:extLst>
              </a:tr>
              <a:tr h="643569">
                <a:tc>
                  <a:txBody>
                    <a:bodyPr/>
                    <a:lstStyle/>
                    <a:p>
                      <a:r>
                        <a:rPr lang="en-GB" sz="1200" dirty="0"/>
                        <a:t>The basic structure of neurones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The differences between sensory and motor neurones and their roles in coordination and control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026917"/>
                  </a:ext>
                </a:extLst>
              </a:tr>
              <a:tr h="643569">
                <a:tc>
                  <a:txBody>
                    <a:bodyPr/>
                    <a:lstStyle/>
                    <a:p>
                      <a:r>
                        <a:rPr lang="en-GB" sz="1200" dirty="0"/>
                        <a:t>That tissues can be organised into organs with particular functions in the body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p>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About the arrangement of tissues in the human eye and how they are adapted to their functions (seps only)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606213"/>
                  </a:ext>
                </a:extLst>
              </a:tr>
              <a:tr h="643569">
                <a:tc>
                  <a:txBody>
                    <a:bodyPr/>
                    <a:lstStyle/>
                    <a:p>
                      <a:r>
                        <a:rPr lang="en-GB" sz="1200" dirty="0"/>
                        <a:t>The basic process of human reproduction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reproduction is controlled by hormones and how hormones can be used in the artificial control of fertility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9677699"/>
                  </a:ext>
                </a:extLst>
              </a:tr>
              <a:tr h="643569">
                <a:tc>
                  <a:txBody>
                    <a:bodyPr/>
                    <a:lstStyle/>
                    <a:p>
                      <a:r>
                        <a:rPr lang="en-GB" sz="1200" dirty="0"/>
                        <a:t>How the rate of enzyme action is affected by temperature changes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body temperature is maintained within a narrow range through the process of homeostasis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685893"/>
                  </a:ext>
                </a:extLst>
              </a:tr>
            </a:tbl>
          </a:graphicData>
        </a:graphic>
      </p:graphicFrame>
      <p:sp>
        <p:nvSpPr>
          <p:cNvPr id="64" name="TextBox 63">
            <a:extLst>
              <a:ext uri="{FF2B5EF4-FFF2-40B4-BE49-F238E27FC236}">
                <a16:creationId xmlns:a16="http://schemas.microsoft.com/office/drawing/2014/main" id="{399ECB32-9C88-4463-8215-0F544BDA913B}"/>
              </a:ext>
            </a:extLst>
          </p:cNvPr>
          <p:cNvSpPr txBox="1"/>
          <p:nvPr/>
        </p:nvSpPr>
        <p:spPr>
          <a:xfrm>
            <a:off x="105083" y="6001369"/>
            <a:ext cx="6264413" cy="861774"/>
          </a:xfrm>
          <a:prstGeom prst="rect">
            <a:avLst/>
          </a:prstGeom>
          <a:noFill/>
        </p:spPr>
        <p:txBody>
          <a:bodyPr wrap="square" rtlCol="0">
            <a:spAutoFit/>
          </a:bodyPr>
          <a:lstStyle/>
          <a:p>
            <a:r>
              <a:rPr lang="en-GB" sz="1400" b="1" dirty="0"/>
              <a:t>Keywords:</a:t>
            </a:r>
          </a:p>
          <a:p>
            <a:r>
              <a:rPr lang="en-GB" sz="1200" dirty="0"/>
              <a:t>Homeostasis, nervous system, endocrine system, hormone, sensory, relay, motor, neurone, neurotransmitter, synapse, reflex, effector, adrenaline, thyroxine, thermoregulatory centre, hypothalamus, pancreas, insulin, diabetes, vasoconstriction, vasodilation, pituitary gland</a:t>
            </a:r>
          </a:p>
        </p:txBody>
      </p:sp>
      <p:sp>
        <p:nvSpPr>
          <p:cNvPr id="74" name="Scroll: Vertical 73">
            <a:extLst>
              <a:ext uri="{FF2B5EF4-FFF2-40B4-BE49-F238E27FC236}">
                <a16:creationId xmlns:a16="http://schemas.microsoft.com/office/drawing/2014/main" id="{18F55E60-6C5A-4491-B2BA-68680C49664C}"/>
              </a:ext>
            </a:extLst>
          </p:cNvPr>
          <p:cNvSpPr/>
          <p:nvPr/>
        </p:nvSpPr>
        <p:spPr>
          <a:xfrm>
            <a:off x="6810855" y="1048930"/>
            <a:ext cx="2065980" cy="1508638"/>
          </a:xfrm>
          <a:prstGeom prst="verticalScroll">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5A3FD8B6-EAF9-4A34-BE8E-0A7F20CDFE46}"/>
              </a:ext>
            </a:extLst>
          </p:cNvPr>
          <p:cNvSpPr txBox="1"/>
          <p:nvPr/>
        </p:nvSpPr>
        <p:spPr>
          <a:xfrm>
            <a:off x="6441909" y="3968026"/>
            <a:ext cx="2639945" cy="2154436"/>
          </a:xfrm>
          <a:prstGeom prst="rect">
            <a:avLst/>
          </a:prstGeom>
          <a:noFill/>
        </p:spPr>
        <p:txBody>
          <a:bodyPr wrap="square" rtlCol="0">
            <a:spAutoFit/>
          </a:bodyPr>
          <a:lstStyle/>
          <a:p>
            <a:r>
              <a:rPr lang="en-GB" sz="1400" b="1" dirty="0"/>
              <a:t>Links to future learning:</a:t>
            </a:r>
          </a:p>
          <a:p>
            <a:pPr marL="285750" indent="-285750">
              <a:buFont typeface="Arial" panose="020B0604020202020204" pitchFamily="34" charset="0"/>
              <a:buChar char="•"/>
            </a:pPr>
            <a:r>
              <a:rPr lang="en-GB" sz="1200" dirty="0"/>
              <a:t>You have already learnt about the specialised cells and tissues that are important in the nervous and hormonal response of animals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You will learn more about the adaptations of organisms to maintain homeostasis in challenging environments in  the “B7 Ecology” unit</a:t>
            </a:r>
          </a:p>
        </p:txBody>
      </p:sp>
      <p:sp>
        <p:nvSpPr>
          <p:cNvPr id="66" name="TextBox 65">
            <a:extLst>
              <a:ext uri="{FF2B5EF4-FFF2-40B4-BE49-F238E27FC236}">
                <a16:creationId xmlns:a16="http://schemas.microsoft.com/office/drawing/2014/main" id="{0A153F36-C702-4B2D-84A7-F9D393ADAA09}"/>
              </a:ext>
            </a:extLst>
          </p:cNvPr>
          <p:cNvSpPr txBox="1"/>
          <p:nvPr/>
        </p:nvSpPr>
        <p:spPr>
          <a:xfrm>
            <a:off x="6662961" y="1185736"/>
            <a:ext cx="2357120" cy="1600438"/>
          </a:xfrm>
          <a:prstGeom prst="rect">
            <a:avLst/>
          </a:prstGeom>
          <a:noFill/>
        </p:spPr>
        <p:txBody>
          <a:bodyPr wrap="square" rtlCol="0">
            <a:spAutoFit/>
          </a:bodyPr>
          <a:lstStyle/>
          <a:p>
            <a:pPr algn="ctr"/>
            <a:r>
              <a:rPr lang="en-GB" sz="1400" b="1" dirty="0"/>
              <a:t>Links to careers</a:t>
            </a:r>
            <a:r>
              <a:rPr lang="en-GB" sz="1200" dirty="0"/>
              <a:t>:</a:t>
            </a:r>
          </a:p>
          <a:p>
            <a:pPr algn="ctr"/>
            <a:r>
              <a:rPr lang="en-GB" sz="1200" dirty="0"/>
              <a:t>Neuroscientist</a:t>
            </a:r>
          </a:p>
          <a:p>
            <a:pPr algn="ctr"/>
            <a:r>
              <a:rPr lang="en-GB" sz="1200" dirty="0"/>
              <a:t>Audiologist</a:t>
            </a:r>
          </a:p>
          <a:p>
            <a:pPr algn="ctr"/>
            <a:r>
              <a:rPr lang="en-GB" sz="1200" dirty="0"/>
              <a:t>Optician</a:t>
            </a:r>
          </a:p>
          <a:p>
            <a:pPr algn="ctr"/>
            <a:r>
              <a:rPr lang="en-GB" sz="1200" dirty="0"/>
              <a:t>Doctor</a:t>
            </a:r>
          </a:p>
          <a:p>
            <a:pPr algn="ctr"/>
            <a:r>
              <a:rPr lang="en-GB" sz="1200" dirty="0"/>
              <a:t>Neural engineer</a:t>
            </a:r>
          </a:p>
          <a:p>
            <a:pPr algn="ctr"/>
            <a:r>
              <a:rPr lang="en-GB" sz="1200" dirty="0"/>
              <a:t>Diabetes nurse</a:t>
            </a:r>
          </a:p>
          <a:p>
            <a:pPr algn="ctr"/>
            <a:endParaRPr lang="en-GB" sz="1200" dirty="0"/>
          </a:p>
        </p:txBody>
      </p:sp>
      <p:sp>
        <p:nvSpPr>
          <p:cNvPr id="67" name="TextBox 66">
            <a:extLst>
              <a:ext uri="{FF2B5EF4-FFF2-40B4-BE49-F238E27FC236}">
                <a16:creationId xmlns:a16="http://schemas.microsoft.com/office/drawing/2014/main" id="{BB564018-159A-4D36-A02E-F5CA27A9FCE8}"/>
              </a:ext>
            </a:extLst>
          </p:cNvPr>
          <p:cNvSpPr txBox="1"/>
          <p:nvPr/>
        </p:nvSpPr>
        <p:spPr>
          <a:xfrm>
            <a:off x="990900" y="2263658"/>
            <a:ext cx="5599275" cy="861774"/>
          </a:xfrm>
          <a:prstGeom prst="rect">
            <a:avLst/>
          </a:prstGeom>
          <a:noFill/>
        </p:spPr>
        <p:txBody>
          <a:bodyPr wrap="square" rtlCol="0">
            <a:spAutoFit/>
          </a:bodyPr>
          <a:lstStyle/>
          <a:p>
            <a:r>
              <a:rPr lang="en-GB" sz="1400" b="1" dirty="0"/>
              <a:t>Key questions we will answer:</a:t>
            </a:r>
          </a:p>
          <a:p>
            <a:pPr marL="285750" indent="-285750">
              <a:buFont typeface="Arial" panose="020B0604020202020204" pitchFamily="34" charset="0"/>
              <a:buChar char="•"/>
            </a:pPr>
            <a:r>
              <a:rPr lang="en-GB" sz="1200" dirty="0"/>
              <a:t>What is homeostasis and why is it important?</a:t>
            </a:r>
          </a:p>
          <a:p>
            <a:pPr marL="285750" indent="-285750">
              <a:buFont typeface="Arial" panose="020B0604020202020204" pitchFamily="34" charset="0"/>
              <a:buChar char="•"/>
            </a:pPr>
            <a:r>
              <a:rPr lang="en-GB" sz="1200" dirty="0"/>
              <a:t>Why are reflex actions so important for survival?</a:t>
            </a:r>
          </a:p>
          <a:p>
            <a:pPr marL="285750" indent="-285750">
              <a:buFont typeface="Arial" panose="020B0604020202020204" pitchFamily="34" charset="0"/>
              <a:buChar char="•"/>
            </a:pPr>
            <a:r>
              <a:rPr lang="en-GB" sz="1200" dirty="0"/>
              <a:t>How do hormones control responses to changes in our surrounding?</a:t>
            </a:r>
          </a:p>
        </p:txBody>
      </p:sp>
      <p:pic>
        <p:nvPicPr>
          <p:cNvPr id="68" name="Picture 67">
            <a:extLst>
              <a:ext uri="{FF2B5EF4-FFF2-40B4-BE49-F238E27FC236}">
                <a16:creationId xmlns:a16="http://schemas.microsoft.com/office/drawing/2014/main" id="{F1370DA4-5A51-428A-A204-F40A38EC51A8}"/>
              </a:ext>
            </a:extLst>
          </p:cNvPr>
          <p:cNvPicPr>
            <a:picLocks noChangeAspect="1"/>
          </p:cNvPicPr>
          <p:nvPr/>
        </p:nvPicPr>
        <p:blipFill>
          <a:blip r:embed="rId4"/>
          <a:stretch>
            <a:fillRect/>
          </a:stretch>
        </p:blipFill>
        <p:spPr>
          <a:xfrm>
            <a:off x="6786880" y="111078"/>
            <a:ext cx="2146954" cy="906214"/>
          </a:xfrm>
          <a:prstGeom prst="rect">
            <a:avLst/>
          </a:prstGeom>
        </p:spPr>
      </p:pic>
      <p:pic>
        <p:nvPicPr>
          <p:cNvPr id="70" name="Picture 69" descr="A picture containing drawing, sign&#10;&#10;Description automatically generated">
            <a:extLst>
              <a:ext uri="{FF2B5EF4-FFF2-40B4-BE49-F238E27FC236}">
                <a16:creationId xmlns:a16="http://schemas.microsoft.com/office/drawing/2014/main" id="{BDE5FB41-E18D-429C-A450-D750C51A5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0419" y="3125432"/>
            <a:ext cx="2065980" cy="906214"/>
          </a:xfrm>
          <a:prstGeom prst="rect">
            <a:avLst/>
          </a:prstGeom>
        </p:spPr>
      </p:pic>
      <p:pic>
        <p:nvPicPr>
          <p:cNvPr id="71" name="Picture 70">
            <a:extLst>
              <a:ext uri="{FF2B5EF4-FFF2-40B4-BE49-F238E27FC236}">
                <a16:creationId xmlns:a16="http://schemas.microsoft.com/office/drawing/2014/main" id="{2E76B840-A403-4295-B7A6-7D74D576AC6C}"/>
              </a:ext>
            </a:extLst>
          </p:cNvPr>
          <p:cNvPicPr>
            <a:picLocks noChangeAspect="1"/>
          </p:cNvPicPr>
          <p:nvPr/>
        </p:nvPicPr>
        <p:blipFill>
          <a:blip r:embed="rId6"/>
          <a:stretch>
            <a:fillRect/>
          </a:stretch>
        </p:blipFill>
        <p:spPr>
          <a:xfrm>
            <a:off x="733" y="1998022"/>
            <a:ext cx="1012653" cy="1012653"/>
          </a:xfrm>
          <a:prstGeom prst="rect">
            <a:avLst/>
          </a:prstGeom>
        </p:spPr>
      </p:pic>
      <p:pic>
        <p:nvPicPr>
          <p:cNvPr id="5" name="Picture 4">
            <a:extLst>
              <a:ext uri="{FF2B5EF4-FFF2-40B4-BE49-F238E27FC236}">
                <a16:creationId xmlns:a16="http://schemas.microsoft.com/office/drawing/2014/main" id="{B02C39AA-F1C4-471E-A1DA-F9D0F3D75E01}"/>
              </a:ext>
            </a:extLst>
          </p:cNvPr>
          <p:cNvPicPr>
            <a:picLocks noChangeAspect="1"/>
          </p:cNvPicPr>
          <p:nvPr/>
        </p:nvPicPr>
        <p:blipFill rotWithShape="1">
          <a:blip r:embed="rId7"/>
          <a:srcRect b="7353"/>
          <a:stretch/>
        </p:blipFill>
        <p:spPr>
          <a:xfrm>
            <a:off x="4583282" y="518935"/>
            <a:ext cx="2065980" cy="2370652"/>
          </a:xfrm>
          <a:prstGeom prst="rect">
            <a:avLst/>
          </a:prstGeom>
        </p:spPr>
      </p:pic>
    </p:spTree>
    <p:extLst>
      <p:ext uri="{BB962C8B-B14F-4D97-AF65-F5344CB8AC3E}">
        <p14:creationId xmlns:p14="http://schemas.microsoft.com/office/powerpoint/2010/main" val="267207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55DCB65-56D7-43D1-A231-BA638E84B7F7}"/>
              </a:ext>
            </a:extLst>
          </p:cNvPr>
          <p:cNvGrpSpPr/>
          <p:nvPr/>
        </p:nvGrpSpPr>
        <p:grpSpPr>
          <a:xfrm>
            <a:off x="7081216" y="4583186"/>
            <a:ext cx="2170969" cy="1566079"/>
            <a:chOff x="9577851" y="6854219"/>
            <a:chExt cx="3039357" cy="2192511"/>
          </a:xfrm>
        </p:grpSpPr>
        <p:pic>
          <p:nvPicPr>
            <p:cNvPr id="7" name="Picture 6">
              <a:extLst>
                <a:ext uri="{FF2B5EF4-FFF2-40B4-BE49-F238E27FC236}">
                  <a16:creationId xmlns:a16="http://schemas.microsoft.com/office/drawing/2014/main" id="{BD530025-22F0-4508-954C-6FCCF3DD6195}"/>
                </a:ext>
              </a:extLst>
            </p:cNvPr>
            <p:cNvPicPr>
              <a:picLocks noChangeAspect="1"/>
            </p:cNvPicPr>
            <p:nvPr/>
          </p:nvPicPr>
          <p:blipFill>
            <a:blip r:embed="rId2"/>
            <a:stretch>
              <a:fillRect/>
            </a:stretch>
          </p:blipFill>
          <p:spPr>
            <a:xfrm>
              <a:off x="9721561" y="6854219"/>
              <a:ext cx="2352722" cy="2192511"/>
            </a:xfrm>
            <a:prstGeom prst="rect">
              <a:avLst/>
            </a:prstGeom>
          </p:spPr>
        </p:pic>
        <p:sp>
          <p:nvSpPr>
            <p:cNvPr id="8" name="TextBox 7">
              <a:extLst>
                <a:ext uri="{FF2B5EF4-FFF2-40B4-BE49-F238E27FC236}">
                  <a16:creationId xmlns:a16="http://schemas.microsoft.com/office/drawing/2014/main" id="{6F5BB847-76E1-4839-8F79-D770662B5D61}"/>
                </a:ext>
              </a:extLst>
            </p:cNvPr>
            <p:cNvSpPr txBox="1"/>
            <p:nvPr/>
          </p:nvSpPr>
          <p:spPr>
            <a:xfrm>
              <a:off x="11889891" y="7084968"/>
              <a:ext cx="727317" cy="375231"/>
            </a:xfrm>
            <a:prstGeom prst="rect">
              <a:avLst/>
            </a:prstGeom>
            <a:noFill/>
          </p:spPr>
          <p:txBody>
            <a:bodyPr wrap="square" rtlCol="0">
              <a:spAutoFit/>
            </a:bodyPr>
            <a:lstStyle/>
            <a:p>
              <a:pPr algn="ctr"/>
              <a:r>
                <a:rPr lang="en-GB" sz="571" dirty="0"/>
                <a:t>sensory neurone</a:t>
              </a:r>
            </a:p>
          </p:txBody>
        </p:sp>
        <p:sp>
          <p:nvSpPr>
            <p:cNvPr id="31" name="TextBox 30">
              <a:extLst>
                <a:ext uri="{FF2B5EF4-FFF2-40B4-BE49-F238E27FC236}">
                  <a16:creationId xmlns:a16="http://schemas.microsoft.com/office/drawing/2014/main" id="{7A549824-0CE6-42A4-9F8C-9F5E1CC7FD3F}"/>
                </a:ext>
              </a:extLst>
            </p:cNvPr>
            <p:cNvSpPr txBox="1"/>
            <p:nvPr/>
          </p:nvSpPr>
          <p:spPr>
            <a:xfrm>
              <a:off x="11843335" y="7470925"/>
              <a:ext cx="727317" cy="375231"/>
            </a:xfrm>
            <a:prstGeom prst="rect">
              <a:avLst/>
            </a:prstGeom>
            <a:noFill/>
          </p:spPr>
          <p:txBody>
            <a:bodyPr wrap="square" rtlCol="0">
              <a:spAutoFit/>
            </a:bodyPr>
            <a:lstStyle/>
            <a:p>
              <a:pPr algn="ctr"/>
              <a:r>
                <a:rPr lang="en-GB" sz="571" dirty="0"/>
                <a:t>motor neurone</a:t>
              </a:r>
            </a:p>
          </p:txBody>
        </p:sp>
        <p:sp>
          <p:nvSpPr>
            <p:cNvPr id="32" name="TextBox 31">
              <a:extLst>
                <a:ext uri="{FF2B5EF4-FFF2-40B4-BE49-F238E27FC236}">
                  <a16:creationId xmlns:a16="http://schemas.microsoft.com/office/drawing/2014/main" id="{A202C443-FF3C-49D8-BBD1-D317D88DDDB7}"/>
                </a:ext>
              </a:extLst>
            </p:cNvPr>
            <p:cNvSpPr txBox="1"/>
            <p:nvPr/>
          </p:nvSpPr>
          <p:spPr>
            <a:xfrm>
              <a:off x="10323065" y="7224642"/>
              <a:ext cx="727317" cy="252249"/>
            </a:xfrm>
            <a:prstGeom prst="rect">
              <a:avLst/>
            </a:prstGeom>
            <a:noFill/>
          </p:spPr>
          <p:txBody>
            <a:bodyPr wrap="square" rtlCol="0">
              <a:spAutoFit/>
            </a:bodyPr>
            <a:lstStyle/>
            <a:p>
              <a:pPr algn="ctr"/>
              <a:r>
                <a:rPr lang="en-GB" sz="571" dirty="0"/>
                <a:t>spinal cord</a:t>
              </a:r>
            </a:p>
          </p:txBody>
        </p:sp>
        <p:sp>
          <p:nvSpPr>
            <p:cNvPr id="33" name="TextBox 32">
              <a:extLst>
                <a:ext uri="{FF2B5EF4-FFF2-40B4-BE49-F238E27FC236}">
                  <a16:creationId xmlns:a16="http://schemas.microsoft.com/office/drawing/2014/main" id="{CF5A6B87-D67A-4CC1-AF12-C5428C8A83FC}"/>
                </a:ext>
              </a:extLst>
            </p:cNvPr>
            <p:cNvSpPr txBox="1"/>
            <p:nvPr/>
          </p:nvSpPr>
          <p:spPr>
            <a:xfrm>
              <a:off x="11399883" y="8198734"/>
              <a:ext cx="727317" cy="375231"/>
            </a:xfrm>
            <a:prstGeom prst="rect">
              <a:avLst/>
            </a:prstGeom>
            <a:noFill/>
          </p:spPr>
          <p:txBody>
            <a:bodyPr wrap="square" rtlCol="0">
              <a:spAutoFit/>
            </a:bodyPr>
            <a:lstStyle/>
            <a:p>
              <a:pPr algn="ctr"/>
              <a:r>
                <a:rPr lang="en-GB" sz="571" dirty="0"/>
                <a:t>muscle (effector)</a:t>
              </a:r>
            </a:p>
          </p:txBody>
        </p:sp>
        <p:sp>
          <p:nvSpPr>
            <p:cNvPr id="34" name="TextBox 33">
              <a:extLst>
                <a:ext uri="{FF2B5EF4-FFF2-40B4-BE49-F238E27FC236}">
                  <a16:creationId xmlns:a16="http://schemas.microsoft.com/office/drawing/2014/main" id="{EB23F681-9BD0-4E8A-93C7-6EC0097C263F}"/>
                </a:ext>
              </a:extLst>
            </p:cNvPr>
            <p:cNvSpPr txBox="1"/>
            <p:nvPr/>
          </p:nvSpPr>
          <p:spPr>
            <a:xfrm>
              <a:off x="9577851" y="8299432"/>
              <a:ext cx="727317" cy="375231"/>
            </a:xfrm>
            <a:prstGeom prst="rect">
              <a:avLst/>
            </a:prstGeom>
            <a:noFill/>
          </p:spPr>
          <p:txBody>
            <a:bodyPr wrap="square" rtlCol="0">
              <a:spAutoFit/>
            </a:bodyPr>
            <a:lstStyle/>
            <a:p>
              <a:pPr algn="ctr"/>
              <a:r>
                <a:rPr lang="en-GB" sz="571" dirty="0"/>
                <a:t>pain receptors</a:t>
              </a:r>
            </a:p>
          </p:txBody>
        </p:sp>
      </p:grpSp>
      <p:sp>
        <p:nvSpPr>
          <p:cNvPr id="4" name="Rectangle 3"/>
          <p:cNvSpPr/>
          <p:nvPr/>
        </p:nvSpPr>
        <p:spPr>
          <a:xfrm>
            <a:off x="3901745" y="1066419"/>
            <a:ext cx="1479732" cy="8838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86" b="1" dirty="0">
                <a:ea typeface="Verdana" panose="020B0604030504040204" pitchFamily="34" charset="0"/>
                <a:cs typeface="Verdana" panose="020B0604030504040204" pitchFamily="34" charset="0"/>
              </a:rPr>
              <a:t>AQA GCSE HOMEOSTASIS AND RESPONSE part 1</a:t>
            </a:r>
            <a:endParaRPr lang="en-GB" sz="1286" dirty="0">
              <a:ea typeface="Verdana" panose="020B0604030504040204" pitchFamily="34" charset="0"/>
              <a:cs typeface="Verdana" panose="020B0604030504040204" pitchFamily="34" charset="0"/>
            </a:endParaRPr>
          </a:p>
        </p:txBody>
      </p:sp>
      <p:cxnSp>
        <p:nvCxnSpPr>
          <p:cNvPr id="155" name="Straight Connector 154"/>
          <p:cNvCxnSpPr>
            <a:stCxn id="111" idx="3"/>
            <a:endCxn id="4" idx="1"/>
          </p:cNvCxnSpPr>
          <p:nvPr/>
        </p:nvCxnSpPr>
        <p:spPr>
          <a:xfrm>
            <a:off x="3758273" y="1274240"/>
            <a:ext cx="143472" cy="234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4" name="Table 113"/>
          <p:cNvGraphicFramePr>
            <a:graphicFrameLocks noGrp="1"/>
          </p:cNvGraphicFramePr>
          <p:nvPr>
            <p:extLst>
              <p:ext uri="{D42A27DB-BD31-4B8C-83A1-F6EECF244321}">
                <p14:modId xmlns:p14="http://schemas.microsoft.com/office/powerpoint/2010/main" val="351776865"/>
              </p:ext>
            </p:extLst>
          </p:nvPr>
        </p:nvGraphicFramePr>
        <p:xfrm>
          <a:off x="7335028" y="735981"/>
          <a:ext cx="1777398" cy="3954518"/>
        </p:xfrm>
        <a:graphic>
          <a:graphicData uri="http://schemas.openxmlformats.org/drawingml/2006/table">
            <a:tbl>
              <a:tblPr firstRow="1" bandRow="1">
                <a:tableStyleId>{5940675A-B579-460E-94D1-54222C63F5DA}</a:tableStyleId>
              </a:tblPr>
              <a:tblGrid>
                <a:gridCol w="888699">
                  <a:extLst>
                    <a:ext uri="{9D8B030D-6E8A-4147-A177-3AD203B41FA5}">
                      <a16:colId xmlns:a16="http://schemas.microsoft.com/office/drawing/2014/main" val="20000"/>
                    </a:ext>
                  </a:extLst>
                </a:gridCol>
                <a:gridCol w="888699">
                  <a:extLst>
                    <a:ext uri="{9D8B030D-6E8A-4147-A177-3AD203B41FA5}">
                      <a16:colId xmlns:a16="http://schemas.microsoft.com/office/drawing/2014/main" val="2966014908"/>
                    </a:ext>
                  </a:extLst>
                </a:gridCol>
              </a:tblGrid>
              <a:tr h="596220">
                <a:tc gridSpan="2">
                  <a:txBody>
                    <a:bodyPr/>
                    <a:lstStyle/>
                    <a:p>
                      <a:pPr algn="ctr"/>
                      <a:r>
                        <a:rPr lang="en-GB" sz="900" b="1" i="0" dirty="0">
                          <a:solidFill>
                            <a:schemeClr val="tx1"/>
                          </a:solidFill>
                        </a:rPr>
                        <a:t>Information from receptors passes along cells (neurones) as electrical impulses to the central nervous system (CNS)</a:t>
                      </a:r>
                    </a:p>
                  </a:txBody>
                  <a:tcPr marL="65314" marR="65314" marT="32657" marB="32657"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26571">
                <a:tc gridSpan="2">
                  <a:txBody>
                    <a:bodyPr/>
                    <a:lstStyle/>
                    <a:p>
                      <a:pPr algn="ctr"/>
                      <a:r>
                        <a:rPr lang="en-GB" sz="900" b="1" i="1" dirty="0">
                          <a:solidFill>
                            <a:schemeClr val="accent2">
                              <a:lumMod val="75000"/>
                            </a:schemeClr>
                          </a:solidFill>
                        </a:rPr>
                        <a:t>The CNS is the brain and the spinal cord. </a:t>
                      </a:r>
                    </a:p>
                  </a:txBody>
                  <a:tcPr marL="65314" marR="65314" marT="32657" marB="32657" anchor="ctr">
                    <a:noFill/>
                  </a:tcPr>
                </a:tc>
                <a:tc hMerge="1">
                  <a:txBody>
                    <a:bodyPr/>
                    <a:lstStyle/>
                    <a:p>
                      <a:endParaRPr lang="en-GB"/>
                    </a:p>
                  </a:txBody>
                  <a:tcPr/>
                </a:tc>
                <a:extLst>
                  <a:ext uri="{0D108BD9-81ED-4DB2-BD59-A6C34878D82A}">
                    <a16:rowId xmlns:a16="http://schemas.microsoft.com/office/drawing/2014/main" val="10001"/>
                  </a:ext>
                </a:extLst>
              </a:tr>
              <a:tr h="576008">
                <a:tc gridSpan="2">
                  <a:txBody>
                    <a:bodyPr/>
                    <a:lstStyle/>
                    <a:p>
                      <a:pPr marL="0" indent="0" algn="ctr">
                        <a:buFont typeface="Arial" charset="0"/>
                        <a:buNone/>
                      </a:pPr>
                      <a:r>
                        <a:rPr lang="en-GB" sz="900" b="0" i="0" dirty="0">
                          <a:solidFill>
                            <a:schemeClr val="tx1"/>
                          </a:solidFill>
                        </a:rPr>
                        <a:t>Coordinates the response of effectors; muscles contracting or glands secreting hormones</a:t>
                      </a:r>
                    </a:p>
                  </a:txBody>
                  <a:tcPr marL="65314" marR="65314" marT="32657" marB="32657" anchor="ctr">
                    <a:noFill/>
                  </a:tcPr>
                </a:tc>
                <a:tc hMerge="1">
                  <a:txBody>
                    <a:bodyPr/>
                    <a:lstStyle/>
                    <a:p>
                      <a:endParaRPr lang="en-GB"/>
                    </a:p>
                  </a:txBody>
                  <a:tcPr/>
                </a:tc>
                <a:extLst>
                  <a:ext uri="{0D108BD9-81ED-4DB2-BD59-A6C34878D82A}">
                    <a16:rowId xmlns:a16="http://schemas.microsoft.com/office/drawing/2014/main" val="10002"/>
                  </a:ext>
                </a:extLst>
              </a:tr>
              <a:tr h="491413">
                <a:tc>
                  <a:txBody>
                    <a:bodyPr/>
                    <a:lstStyle/>
                    <a:p>
                      <a:pPr marL="0" indent="0" algn="ctr">
                        <a:buFont typeface="Arial" charset="0"/>
                        <a:buNone/>
                      </a:pPr>
                      <a:r>
                        <a:rPr lang="en-GB" sz="900" b="0" i="0" dirty="0">
                          <a:solidFill>
                            <a:schemeClr val="tx1"/>
                          </a:solidFill>
                        </a:rPr>
                        <a:t>Stimulus</a:t>
                      </a:r>
                    </a:p>
                  </a:txBody>
                  <a:tcPr marL="65314" marR="65314" marT="32657" marB="32657" anchor="ctr">
                    <a:lnB w="12700" cap="flat" cmpd="sng" algn="ctr">
                      <a:noFill/>
                      <a:prstDash val="solid"/>
                      <a:round/>
                      <a:headEnd type="none" w="med" len="med"/>
                      <a:tailEnd type="none" w="med" len="med"/>
                    </a:lnB>
                    <a:noFill/>
                  </a:tcPr>
                </a:tc>
                <a:tc>
                  <a:txBody>
                    <a:bodyPr/>
                    <a:lstStyle/>
                    <a:p>
                      <a:pPr marL="0" indent="0" algn="ctr">
                        <a:buFont typeface="Arial" charset="0"/>
                        <a:buNone/>
                      </a:pPr>
                      <a:r>
                        <a:rPr lang="en-GB" sz="900" b="0" i="0" dirty="0">
                          <a:solidFill>
                            <a:schemeClr val="tx1"/>
                          </a:solidFill>
                        </a:rPr>
                        <a:t>Lights switch on</a:t>
                      </a:r>
                    </a:p>
                  </a:txBody>
                  <a:tcPr marL="65314" marR="65314" marT="32657" marB="32657" anchor="ctr">
                    <a:lnB w="12700" cap="flat" cmpd="sng" algn="ctr">
                      <a:noFill/>
                      <a:prstDash val="solid"/>
                      <a:round/>
                      <a:headEnd type="none" w="med" len="med"/>
                      <a:tailEnd type="none" w="med" len="med"/>
                    </a:lnB>
                    <a:noFill/>
                  </a:tcPr>
                </a:tc>
                <a:extLst>
                  <a:ext uri="{0D108BD9-81ED-4DB2-BD59-A6C34878D82A}">
                    <a16:rowId xmlns:a16="http://schemas.microsoft.com/office/drawing/2014/main" val="964368810"/>
                  </a:ext>
                </a:extLst>
              </a:tr>
              <a:tr h="447869">
                <a:tc>
                  <a:txBody>
                    <a:bodyPr/>
                    <a:lstStyle/>
                    <a:p>
                      <a:pPr algn="ctr"/>
                      <a:r>
                        <a:rPr lang="en-GB" sz="900" b="0" i="0" dirty="0">
                          <a:solidFill>
                            <a:schemeClr val="tx1"/>
                          </a:solidFill>
                        </a:rPr>
                        <a:t>Receptor</a:t>
                      </a:r>
                      <a:endParaRPr lang="en-GB" sz="1300" dirty="0"/>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 typeface="Arial" charset="0"/>
                        <a:buNone/>
                        <a:tabLst/>
                        <a:defRPr/>
                      </a:pPr>
                      <a:r>
                        <a:rPr lang="en-GB" sz="900" b="0" i="0" dirty="0">
                          <a:solidFill>
                            <a:schemeClr val="tx1"/>
                          </a:solidFill>
                        </a:rPr>
                        <a:t>Cells in retina</a:t>
                      </a:r>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1296681"/>
                  </a:ext>
                </a:extLst>
              </a:tr>
              <a:tr h="478971">
                <a:tc>
                  <a:txBody>
                    <a:bodyPr/>
                    <a:lstStyle/>
                    <a:p>
                      <a:pPr algn="ctr"/>
                      <a:r>
                        <a:rPr lang="en-GB" sz="900" b="0" i="0" dirty="0">
                          <a:solidFill>
                            <a:schemeClr val="tx1"/>
                          </a:solidFill>
                        </a:rPr>
                        <a:t>Coordinator</a:t>
                      </a:r>
                      <a:endParaRPr lang="en-GB" sz="1300" dirty="0"/>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 typeface="Arial" charset="0"/>
                        <a:buNone/>
                        <a:tabLst/>
                        <a:defRPr/>
                      </a:pPr>
                      <a:r>
                        <a:rPr lang="en-GB" sz="900" b="0" i="0" dirty="0">
                          <a:solidFill>
                            <a:schemeClr val="tx1"/>
                          </a:solidFill>
                        </a:rPr>
                        <a:t>CNS</a:t>
                      </a:r>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20345888"/>
                  </a:ext>
                </a:extLst>
              </a:tr>
              <a:tr h="497633">
                <a:tc>
                  <a:txBody>
                    <a:bodyPr/>
                    <a:lstStyle/>
                    <a:p>
                      <a:pPr algn="ctr"/>
                      <a:r>
                        <a:rPr lang="en-GB" sz="900" b="0" i="0" dirty="0">
                          <a:solidFill>
                            <a:schemeClr val="tx1"/>
                          </a:solidFill>
                        </a:rPr>
                        <a:t>Effector</a:t>
                      </a:r>
                      <a:endParaRPr lang="en-GB" sz="1300" dirty="0"/>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 typeface="Arial" charset="0"/>
                        <a:buNone/>
                        <a:tabLst/>
                        <a:defRPr/>
                      </a:pPr>
                      <a:r>
                        <a:rPr lang="en-GB" sz="800" b="0" i="0" dirty="0">
                          <a:solidFill>
                            <a:schemeClr val="tx1"/>
                          </a:solidFill>
                        </a:rPr>
                        <a:t>Muscles connected to iris</a:t>
                      </a:r>
                    </a:p>
                  </a:txBody>
                  <a:tcPr marL="65314" marR="65314" marT="32657" marB="32657"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838905"/>
                  </a:ext>
                </a:extLst>
              </a:tr>
              <a:tr h="509036">
                <a:tc>
                  <a:txBody>
                    <a:bodyPr/>
                    <a:lstStyle/>
                    <a:p>
                      <a:pPr algn="ctr"/>
                      <a:r>
                        <a:rPr lang="en-GB" sz="900" b="0" i="0" dirty="0">
                          <a:solidFill>
                            <a:schemeClr val="tx1"/>
                          </a:solidFill>
                        </a:rPr>
                        <a:t>Response</a:t>
                      </a:r>
                      <a:endParaRPr lang="en-GB" sz="1300" dirty="0"/>
                    </a:p>
                  </a:txBody>
                  <a:tcPr marL="65314" marR="65314" marT="32657" marB="32657" anchor="ctr">
                    <a:lnT w="12700" cap="flat" cmpd="sng" algn="ctr">
                      <a:noFill/>
                      <a:prstDash val="solid"/>
                      <a:round/>
                      <a:headEnd type="none" w="med" len="med"/>
                      <a:tailEnd type="none" w="med" len="med"/>
                    </a:lnT>
                    <a:noFill/>
                  </a:tcPr>
                </a:tc>
                <a:tc>
                  <a:txBody>
                    <a:bodyPr/>
                    <a:lstStyle/>
                    <a:p>
                      <a:pPr marL="0" marR="0" lvl="0" indent="0" algn="ctr" defTabSz="1280160" rtl="0" eaLnBrk="1" fontAlgn="auto" latinLnBrk="0" hangingPunct="1">
                        <a:lnSpc>
                          <a:spcPct val="100000"/>
                        </a:lnSpc>
                        <a:spcBef>
                          <a:spcPts val="0"/>
                        </a:spcBef>
                        <a:spcAft>
                          <a:spcPts val="0"/>
                        </a:spcAft>
                        <a:buClrTx/>
                        <a:buSzTx/>
                        <a:buFont typeface="Arial" charset="0"/>
                        <a:buNone/>
                        <a:tabLst/>
                        <a:defRPr/>
                      </a:pPr>
                      <a:r>
                        <a:rPr lang="en-GB" sz="900" b="0" i="0" dirty="0">
                          <a:solidFill>
                            <a:schemeClr val="tx1"/>
                          </a:solidFill>
                        </a:rPr>
                        <a:t>Pupils get smaller</a:t>
                      </a:r>
                    </a:p>
                  </a:txBody>
                  <a:tcPr marL="65314" marR="65314" marT="32657" marB="32657" anchor="ctr">
                    <a:lnT w="12700" cap="flat" cmpd="sng" algn="ctr">
                      <a:noFill/>
                      <a:prstDash val="solid"/>
                      <a:round/>
                      <a:headEnd type="none" w="med" len="med"/>
                      <a:tailEnd type="none" w="med" len="med"/>
                    </a:lnT>
                    <a:noFill/>
                  </a:tcPr>
                </a:tc>
                <a:extLst>
                  <a:ext uri="{0D108BD9-81ED-4DB2-BD59-A6C34878D82A}">
                    <a16:rowId xmlns:a16="http://schemas.microsoft.com/office/drawing/2014/main" val="1228660989"/>
                  </a:ext>
                </a:extLst>
              </a:tr>
            </a:tbl>
          </a:graphicData>
        </a:graphic>
      </p:graphicFrame>
      <p:cxnSp>
        <p:nvCxnSpPr>
          <p:cNvPr id="248" name="Straight Connector 247"/>
          <p:cNvCxnSpPr>
            <a:cxnSpLocks/>
            <a:stCxn id="79" idx="0"/>
            <a:endCxn id="80" idx="2"/>
          </p:cNvCxnSpPr>
          <p:nvPr/>
        </p:nvCxnSpPr>
        <p:spPr>
          <a:xfrm flipH="1" flipV="1">
            <a:off x="5100637" y="2298260"/>
            <a:ext cx="2187" cy="63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97439665"/>
              </p:ext>
            </p:extLst>
          </p:nvPr>
        </p:nvGraphicFramePr>
        <p:xfrm>
          <a:off x="3333337" y="41945"/>
          <a:ext cx="3086125" cy="979713"/>
        </p:xfrm>
        <a:graphic>
          <a:graphicData uri="http://schemas.openxmlformats.org/drawingml/2006/table">
            <a:tbl>
              <a:tblPr firstRow="1" bandRow="1">
                <a:tableStyleId>{5940675A-B579-460E-94D1-54222C63F5DA}</a:tableStyleId>
              </a:tblPr>
              <a:tblGrid>
                <a:gridCol w="390026">
                  <a:extLst>
                    <a:ext uri="{9D8B030D-6E8A-4147-A177-3AD203B41FA5}">
                      <a16:colId xmlns:a16="http://schemas.microsoft.com/office/drawing/2014/main" val="20000"/>
                    </a:ext>
                  </a:extLst>
                </a:gridCol>
                <a:gridCol w="727788">
                  <a:extLst>
                    <a:ext uri="{9D8B030D-6E8A-4147-A177-3AD203B41FA5}">
                      <a16:colId xmlns:a16="http://schemas.microsoft.com/office/drawing/2014/main" val="20001"/>
                    </a:ext>
                  </a:extLst>
                </a:gridCol>
                <a:gridCol w="1968311">
                  <a:extLst>
                    <a:ext uri="{9D8B030D-6E8A-4147-A177-3AD203B41FA5}">
                      <a16:colId xmlns:a16="http://schemas.microsoft.com/office/drawing/2014/main" val="20002"/>
                    </a:ext>
                  </a:extLst>
                </a:gridCol>
              </a:tblGrid>
              <a:tr h="326571">
                <a:tc rowSpan="3">
                  <a:txBody>
                    <a:bodyPr/>
                    <a:lstStyle/>
                    <a:p>
                      <a:pPr algn="ctr"/>
                      <a:r>
                        <a:rPr lang="en-GB" sz="800" b="1" dirty="0"/>
                        <a:t>Human control</a:t>
                      </a:r>
                      <a:r>
                        <a:rPr lang="en-GB" sz="800" b="1" baseline="0" dirty="0"/>
                        <a:t> systems include</a:t>
                      </a:r>
                      <a:endParaRPr lang="en-GB" sz="800" b="1" dirty="0"/>
                    </a:p>
                  </a:txBody>
                  <a:tcPr marL="65314" marR="65314" marT="32657" marB="32657"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Cells</a:t>
                      </a:r>
                      <a:r>
                        <a:rPr lang="en-GB" sz="800" b="1" i="1" baseline="0" dirty="0">
                          <a:solidFill>
                            <a:schemeClr val="accent2">
                              <a:lumMod val="75000"/>
                            </a:schemeClr>
                          </a:solidFill>
                        </a:rPr>
                        <a:t> called receptors</a:t>
                      </a:r>
                      <a:endParaRPr lang="en-GB" sz="800" b="1" i="1" dirty="0">
                        <a:solidFill>
                          <a:schemeClr val="accent2">
                            <a:lumMod val="75000"/>
                          </a:schemeClr>
                        </a:solidFill>
                      </a:endParaRPr>
                    </a:p>
                  </a:txBody>
                  <a:tcPr marL="65314" marR="65314" marT="32657" marB="32657" anchor="ctr"/>
                </a:tc>
                <a:tc>
                  <a:txBody>
                    <a:bodyPr/>
                    <a:lstStyle/>
                    <a:p>
                      <a:pPr algn="l"/>
                      <a:r>
                        <a:rPr lang="en-GB" sz="800" dirty="0"/>
                        <a:t>Detect stimuli (changes</a:t>
                      </a:r>
                      <a:r>
                        <a:rPr lang="en-GB" sz="800" baseline="0" dirty="0"/>
                        <a:t> in environment).</a:t>
                      </a:r>
                      <a:endParaRPr lang="en-GB" sz="800" dirty="0"/>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800" b="1" i="1" dirty="0">
                          <a:solidFill>
                            <a:schemeClr val="accent2">
                              <a:lumMod val="75000"/>
                            </a:schemeClr>
                          </a:solidFill>
                        </a:rPr>
                        <a:t>Coordination</a:t>
                      </a:r>
                      <a:r>
                        <a:rPr lang="en-GB" sz="800" b="1" i="1" baseline="0" dirty="0">
                          <a:solidFill>
                            <a:schemeClr val="accent2">
                              <a:lumMod val="75000"/>
                            </a:schemeClr>
                          </a:solidFill>
                        </a:rPr>
                        <a:t> centres</a:t>
                      </a:r>
                      <a:endParaRPr lang="en-GB" sz="800" b="1" i="1" dirty="0">
                        <a:solidFill>
                          <a:schemeClr val="accent2">
                            <a:lumMod val="75000"/>
                          </a:schemeClr>
                        </a:solidFill>
                      </a:endParaRPr>
                    </a:p>
                  </a:txBody>
                  <a:tcPr marL="65314" marR="65314" marT="32657" marB="32657" anchor="ctr"/>
                </a:tc>
                <a:tc>
                  <a:txBody>
                    <a:bodyPr/>
                    <a:lstStyle/>
                    <a:p>
                      <a:r>
                        <a:rPr lang="en-GB" sz="800" dirty="0"/>
                        <a:t>e.g.</a:t>
                      </a:r>
                      <a:r>
                        <a:rPr lang="en-GB" sz="800" baseline="0" dirty="0"/>
                        <a:t> brain, spinal cord and pancreas that receive information from receptors.</a:t>
                      </a:r>
                      <a:endParaRPr lang="en-GB" sz="800" dirty="0"/>
                    </a:p>
                  </a:txBody>
                  <a:tcPr marL="65314" marR="65314" marT="32657" marB="32657" anchor="ctr"/>
                </a:tc>
                <a:extLst>
                  <a:ext uri="{0D108BD9-81ED-4DB2-BD59-A6C34878D82A}">
                    <a16:rowId xmlns:a16="http://schemas.microsoft.com/office/drawing/2014/main" val="10001"/>
                  </a:ext>
                </a:extLst>
              </a:tr>
              <a:tr h="326571">
                <a:tc vMerge="1">
                  <a:txBody>
                    <a:bodyPr/>
                    <a:lstStyle/>
                    <a:p>
                      <a:endParaRPr lang="en-GB"/>
                    </a:p>
                  </a:txBody>
                  <a:tcPr/>
                </a:tc>
                <a:tc>
                  <a:txBody>
                    <a:bodyPr/>
                    <a:lstStyle/>
                    <a:p>
                      <a:pPr algn="ctr"/>
                      <a:r>
                        <a:rPr lang="en-GB" sz="800" b="1" i="1" dirty="0">
                          <a:solidFill>
                            <a:schemeClr val="accent2">
                              <a:lumMod val="75000"/>
                            </a:schemeClr>
                          </a:solidFill>
                        </a:rPr>
                        <a:t>Effectors</a:t>
                      </a:r>
                    </a:p>
                  </a:txBody>
                  <a:tcPr marL="65314" marR="65314" marT="32657" marB="32657" anchor="ctr"/>
                </a:tc>
                <a:tc>
                  <a:txBody>
                    <a:bodyPr/>
                    <a:lstStyle/>
                    <a:p>
                      <a:r>
                        <a:rPr lang="en-GB" sz="800" dirty="0"/>
                        <a:t>Muscles or glands,</a:t>
                      </a:r>
                      <a:r>
                        <a:rPr lang="en-GB" sz="800" baseline="0" dirty="0"/>
                        <a:t> which bring about responses to restore optimum levels.</a:t>
                      </a:r>
                      <a:endParaRPr lang="en-GB" sz="800" dirty="0"/>
                    </a:p>
                  </a:txBody>
                  <a:tcPr marL="65314" marR="65314" marT="32657" marB="32657" anchor="ctr"/>
                </a:tc>
                <a:extLst>
                  <a:ext uri="{0D108BD9-81ED-4DB2-BD59-A6C34878D82A}">
                    <a16:rowId xmlns:a16="http://schemas.microsoft.com/office/drawing/2014/main" val="10002"/>
                  </a:ext>
                </a:extLst>
              </a:tr>
            </a:tbl>
          </a:graphicData>
        </a:graphic>
      </p:graphicFrame>
      <p:sp>
        <p:nvSpPr>
          <p:cNvPr id="28" name="Rectangle 27"/>
          <p:cNvSpPr/>
          <p:nvPr/>
        </p:nvSpPr>
        <p:spPr>
          <a:xfrm>
            <a:off x="5443111" y="1072011"/>
            <a:ext cx="936749" cy="883832"/>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86" b="1" dirty="0">
                <a:solidFill>
                  <a:schemeClr val="accent2"/>
                </a:solidFill>
                <a:ea typeface="Verdana" panose="020B0604030504040204" pitchFamily="34" charset="0"/>
                <a:cs typeface="Verdana" panose="020B0604030504040204" pitchFamily="34" charset="0"/>
              </a:rPr>
              <a:t>The human nervous system</a:t>
            </a:r>
            <a:endParaRPr lang="en-GB" sz="1286" dirty="0">
              <a:solidFill>
                <a:schemeClr val="accent2"/>
              </a:solidFill>
              <a:ea typeface="Verdana" panose="020B0604030504040204" pitchFamily="34" charset="0"/>
              <a:cs typeface="Verdana" panose="020B0604030504040204" pitchFamily="34" charset="0"/>
            </a:endParaRPr>
          </a:p>
        </p:txBody>
      </p:sp>
      <p:sp>
        <p:nvSpPr>
          <p:cNvPr id="29" name="Rectangle 28"/>
          <p:cNvSpPr/>
          <p:nvPr/>
        </p:nvSpPr>
        <p:spPr>
          <a:xfrm>
            <a:off x="6689106" y="41944"/>
            <a:ext cx="1935382" cy="52558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Enables humans to react to their surroundings and to co-ordinate their behaviour</a:t>
            </a:r>
          </a:p>
        </p:txBody>
      </p:sp>
      <p:pic>
        <p:nvPicPr>
          <p:cNvPr id="1028" name="Picture 4" descr="Image result for nervou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27" y="704864"/>
            <a:ext cx="867822" cy="16040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6A9A90F-E0AF-42DB-AAD8-51FB977AB0AF}"/>
              </a:ext>
            </a:extLst>
          </p:cNvPr>
          <p:cNvGrpSpPr/>
          <p:nvPr/>
        </p:nvGrpSpPr>
        <p:grpSpPr>
          <a:xfrm>
            <a:off x="7699096" y="2596021"/>
            <a:ext cx="1042606" cy="1674936"/>
            <a:chOff x="9813853" y="3683726"/>
            <a:chExt cx="1459648" cy="2344911"/>
          </a:xfrm>
        </p:grpSpPr>
        <p:sp>
          <p:nvSpPr>
            <p:cNvPr id="3" name="Arrow: Down 2">
              <a:extLst>
                <a:ext uri="{FF2B5EF4-FFF2-40B4-BE49-F238E27FC236}">
                  <a16:creationId xmlns:a16="http://schemas.microsoft.com/office/drawing/2014/main" id="{313F517A-BD6A-4BF5-BF5D-FBB65D1A3D95}"/>
                </a:ext>
              </a:extLst>
            </p:cNvPr>
            <p:cNvSpPr/>
            <p:nvPr/>
          </p:nvSpPr>
          <p:spPr>
            <a:xfrm>
              <a:off x="9814560" y="3683726"/>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0" name="Arrow: Down 19">
              <a:extLst>
                <a:ext uri="{FF2B5EF4-FFF2-40B4-BE49-F238E27FC236}">
                  <a16:creationId xmlns:a16="http://schemas.microsoft.com/office/drawing/2014/main" id="{6AF6719E-AAB7-4CCC-96A8-E4F840DCA6CC}"/>
                </a:ext>
              </a:extLst>
            </p:cNvPr>
            <p:cNvSpPr/>
            <p:nvPr/>
          </p:nvSpPr>
          <p:spPr>
            <a:xfrm>
              <a:off x="9822915" y="4358640"/>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1" name="Arrow: Down 20">
              <a:extLst>
                <a:ext uri="{FF2B5EF4-FFF2-40B4-BE49-F238E27FC236}">
                  <a16:creationId xmlns:a16="http://schemas.microsoft.com/office/drawing/2014/main" id="{210CDB6D-1625-4113-8F0C-0B4E8F9B73A2}"/>
                </a:ext>
              </a:extLst>
            </p:cNvPr>
            <p:cNvSpPr/>
            <p:nvPr/>
          </p:nvSpPr>
          <p:spPr>
            <a:xfrm>
              <a:off x="9822915" y="4976858"/>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 name="Arrow: Down 21">
              <a:extLst>
                <a:ext uri="{FF2B5EF4-FFF2-40B4-BE49-F238E27FC236}">
                  <a16:creationId xmlns:a16="http://schemas.microsoft.com/office/drawing/2014/main" id="{CC22DECA-5239-42CF-AD1A-892845D4E791}"/>
                </a:ext>
              </a:extLst>
            </p:cNvPr>
            <p:cNvSpPr/>
            <p:nvPr/>
          </p:nvSpPr>
          <p:spPr>
            <a:xfrm>
              <a:off x="9813853" y="5758495"/>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 name="Arrow: Down 22">
              <a:extLst>
                <a:ext uri="{FF2B5EF4-FFF2-40B4-BE49-F238E27FC236}">
                  <a16:creationId xmlns:a16="http://schemas.microsoft.com/office/drawing/2014/main" id="{82FC371E-27AD-4D2E-9180-26F13B513CD6}"/>
                </a:ext>
              </a:extLst>
            </p:cNvPr>
            <p:cNvSpPr/>
            <p:nvPr/>
          </p:nvSpPr>
          <p:spPr>
            <a:xfrm>
              <a:off x="11088571" y="3689458"/>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4" name="Arrow: Down 23">
              <a:extLst>
                <a:ext uri="{FF2B5EF4-FFF2-40B4-BE49-F238E27FC236}">
                  <a16:creationId xmlns:a16="http://schemas.microsoft.com/office/drawing/2014/main" id="{0C898FD3-A293-46FA-93A8-69E9A9C55D5A}"/>
                </a:ext>
              </a:extLst>
            </p:cNvPr>
            <p:cNvSpPr/>
            <p:nvPr/>
          </p:nvSpPr>
          <p:spPr>
            <a:xfrm>
              <a:off x="11090621" y="4355353"/>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5" name="Arrow: Down 24">
              <a:extLst>
                <a:ext uri="{FF2B5EF4-FFF2-40B4-BE49-F238E27FC236}">
                  <a16:creationId xmlns:a16="http://schemas.microsoft.com/office/drawing/2014/main" id="{C730847B-FB42-45AE-8000-C850CED6E8EA}"/>
                </a:ext>
              </a:extLst>
            </p:cNvPr>
            <p:cNvSpPr/>
            <p:nvPr/>
          </p:nvSpPr>
          <p:spPr>
            <a:xfrm>
              <a:off x="11090621" y="4976858"/>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6" name="Arrow: Down 25">
              <a:extLst>
                <a:ext uri="{FF2B5EF4-FFF2-40B4-BE49-F238E27FC236}">
                  <a16:creationId xmlns:a16="http://schemas.microsoft.com/office/drawing/2014/main" id="{DFCE1271-0C11-47E4-BCAE-2174D94E3E85}"/>
                </a:ext>
              </a:extLst>
            </p:cNvPr>
            <p:cNvSpPr/>
            <p:nvPr/>
          </p:nvSpPr>
          <p:spPr>
            <a:xfrm>
              <a:off x="11090621" y="5755208"/>
              <a:ext cx="182880" cy="2701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grpSp>
        <p:nvGrpSpPr>
          <p:cNvPr id="12" name="Group 11">
            <a:extLst>
              <a:ext uri="{FF2B5EF4-FFF2-40B4-BE49-F238E27FC236}">
                <a16:creationId xmlns:a16="http://schemas.microsoft.com/office/drawing/2014/main" id="{AB635BF0-03E6-4ED4-9A70-E4224D6B8B51}"/>
              </a:ext>
            </a:extLst>
          </p:cNvPr>
          <p:cNvGrpSpPr/>
          <p:nvPr/>
        </p:nvGrpSpPr>
        <p:grpSpPr>
          <a:xfrm>
            <a:off x="5597829" y="3700855"/>
            <a:ext cx="1838670" cy="1134542"/>
            <a:chOff x="8006572" y="6054141"/>
            <a:chExt cx="2574138" cy="1588359"/>
          </a:xfrm>
        </p:grpSpPr>
        <p:pic>
          <p:nvPicPr>
            <p:cNvPr id="10" name="Picture 9">
              <a:extLst>
                <a:ext uri="{FF2B5EF4-FFF2-40B4-BE49-F238E27FC236}">
                  <a16:creationId xmlns:a16="http://schemas.microsoft.com/office/drawing/2014/main" id="{DEF1D03D-8E00-4B0D-99B9-6470C1DB9F71}"/>
                </a:ext>
              </a:extLst>
            </p:cNvPr>
            <p:cNvPicPr>
              <a:picLocks noChangeAspect="1"/>
            </p:cNvPicPr>
            <p:nvPr/>
          </p:nvPicPr>
          <p:blipFill>
            <a:blip r:embed="rId4"/>
            <a:stretch>
              <a:fillRect/>
            </a:stretch>
          </p:blipFill>
          <p:spPr>
            <a:xfrm>
              <a:off x="8700729" y="6077262"/>
              <a:ext cx="1400970" cy="1565238"/>
            </a:xfrm>
            <a:prstGeom prst="rect">
              <a:avLst/>
            </a:prstGeom>
          </p:spPr>
        </p:pic>
        <p:sp>
          <p:nvSpPr>
            <p:cNvPr id="37" name="TextBox 36">
              <a:extLst>
                <a:ext uri="{FF2B5EF4-FFF2-40B4-BE49-F238E27FC236}">
                  <a16:creationId xmlns:a16="http://schemas.microsoft.com/office/drawing/2014/main" id="{58B27E90-DE88-4EBD-88FA-30AAA7083A1B}"/>
                </a:ext>
              </a:extLst>
            </p:cNvPr>
            <p:cNvSpPr txBox="1"/>
            <p:nvPr/>
          </p:nvSpPr>
          <p:spPr>
            <a:xfrm>
              <a:off x="9678129" y="6956765"/>
              <a:ext cx="902581" cy="252249"/>
            </a:xfrm>
            <a:prstGeom prst="rect">
              <a:avLst/>
            </a:prstGeom>
            <a:noFill/>
          </p:spPr>
          <p:txBody>
            <a:bodyPr wrap="square" rtlCol="0">
              <a:spAutoFit/>
            </a:bodyPr>
            <a:lstStyle/>
            <a:p>
              <a:pPr algn="ctr"/>
              <a:r>
                <a:rPr lang="en-GB" sz="571" dirty="0"/>
                <a:t>Synaptic cleft</a:t>
              </a:r>
            </a:p>
          </p:txBody>
        </p:sp>
        <p:sp>
          <p:nvSpPr>
            <p:cNvPr id="38" name="TextBox 37">
              <a:extLst>
                <a:ext uri="{FF2B5EF4-FFF2-40B4-BE49-F238E27FC236}">
                  <a16:creationId xmlns:a16="http://schemas.microsoft.com/office/drawing/2014/main" id="{FA961AB4-252B-420F-8933-2889071AAB33}"/>
                </a:ext>
              </a:extLst>
            </p:cNvPr>
            <p:cNvSpPr txBox="1"/>
            <p:nvPr/>
          </p:nvSpPr>
          <p:spPr>
            <a:xfrm>
              <a:off x="9571150" y="6622409"/>
              <a:ext cx="902581" cy="252249"/>
            </a:xfrm>
            <a:prstGeom prst="rect">
              <a:avLst/>
            </a:prstGeom>
            <a:noFill/>
          </p:spPr>
          <p:txBody>
            <a:bodyPr wrap="square" rtlCol="0">
              <a:spAutoFit/>
            </a:bodyPr>
            <a:lstStyle/>
            <a:p>
              <a:pPr algn="ctr"/>
              <a:r>
                <a:rPr lang="en-GB" sz="571" dirty="0"/>
                <a:t>vesicles</a:t>
              </a:r>
            </a:p>
          </p:txBody>
        </p:sp>
        <p:sp>
          <p:nvSpPr>
            <p:cNvPr id="39" name="TextBox 38">
              <a:extLst>
                <a:ext uri="{FF2B5EF4-FFF2-40B4-BE49-F238E27FC236}">
                  <a16:creationId xmlns:a16="http://schemas.microsoft.com/office/drawing/2014/main" id="{36D9ED92-29E0-4A46-A82D-4671C49D989B}"/>
                </a:ext>
              </a:extLst>
            </p:cNvPr>
            <p:cNvSpPr txBox="1"/>
            <p:nvPr/>
          </p:nvSpPr>
          <p:spPr>
            <a:xfrm>
              <a:off x="9537452" y="6459616"/>
              <a:ext cx="902581" cy="252249"/>
            </a:xfrm>
            <a:prstGeom prst="rect">
              <a:avLst/>
            </a:prstGeom>
            <a:noFill/>
          </p:spPr>
          <p:txBody>
            <a:bodyPr wrap="square" rtlCol="0">
              <a:spAutoFit/>
            </a:bodyPr>
            <a:lstStyle/>
            <a:p>
              <a:pPr algn="ctr"/>
              <a:r>
                <a:rPr lang="en-GB" sz="571" dirty="0"/>
                <a:t>axon terminal</a:t>
              </a:r>
            </a:p>
          </p:txBody>
        </p:sp>
        <p:sp>
          <p:nvSpPr>
            <p:cNvPr id="40" name="TextBox 39">
              <a:extLst>
                <a:ext uri="{FF2B5EF4-FFF2-40B4-BE49-F238E27FC236}">
                  <a16:creationId xmlns:a16="http://schemas.microsoft.com/office/drawing/2014/main" id="{0944835D-7AFB-4B9B-8F19-AE5DBE44C9E8}"/>
                </a:ext>
              </a:extLst>
            </p:cNvPr>
            <p:cNvSpPr txBox="1"/>
            <p:nvPr/>
          </p:nvSpPr>
          <p:spPr>
            <a:xfrm>
              <a:off x="8803626" y="6054141"/>
              <a:ext cx="902581" cy="252249"/>
            </a:xfrm>
            <a:prstGeom prst="rect">
              <a:avLst/>
            </a:prstGeom>
            <a:noFill/>
          </p:spPr>
          <p:txBody>
            <a:bodyPr wrap="square" rtlCol="0">
              <a:spAutoFit/>
            </a:bodyPr>
            <a:lstStyle/>
            <a:p>
              <a:pPr algn="ctr"/>
              <a:r>
                <a:rPr lang="en-GB" sz="571" dirty="0"/>
                <a:t>axon</a:t>
              </a:r>
            </a:p>
          </p:txBody>
        </p:sp>
        <p:sp>
          <p:nvSpPr>
            <p:cNvPr id="41" name="TextBox 40">
              <a:extLst>
                <a:ext uri="{FF2B5EF4-FFF2-40B4-BE49-F238E27FC236}">
                  <a16:creationId xmlns:a16="http://schemas.microsoft.com/office/drawing/2014/main" id="{99098B06-549C-40AB-9343-0306F1E55DFA}"/>
                </a:ext>
              </a:extLst>
            </p:cNvPr>
            <p:cNvSpPr txBox="1"/>
            <p:nvPr/>
          </p:nvSpPr>
          <p:spPr>
            <a:xfrm>
              <a:off x="8142711" y="6675061"/>
              <a:ext cx="1089500" cy="252249"/>
            </a:xfrm>
            <a:prstGeom prst="rect">
              <a:avLst/>
            </a:prstGeom>
            <a:noFill/>
          </p:spPr>
          <p:txBody>
            <a:bodyPr wrap="square" rtlCol="0">
              <a:spAutoFit/>
            </a:bodyPr>
            <a:lstStyle/>
            <a:p>
              <a:pPr algn="ctr"/>
              <a:r>
                <a:rPr lang="en-GB" sz="571" dirty="0"/>
                <a:t>neurotransmitter</a:t>
              </a:r>
            </a:p>
          </p:txBody>
        </p:sp>
        <p:sp>
          <p:nvSpPr>
            <p:cNvPr id="42" name="TextBox 41">
              <a:extLst>
                <a:ext uri="{FF2B5EF4-FFF2-40B4-BE49-F238E27FC236}">
                  <a16:creationId xmlns:a16="http://schemas.microsoft.com/office/drawing/2014/main" id="{5929256D-BB6D-49B9-B151-6831C6090ABD}"/>
                </a:ext>
              </a:extLst>
            </p:cNvPr>
            <p:cNvSpPr txBox="1"/>
            <p:nvPr/>
          </p:nvSpPr>
          <p:spPr>
            <a:xfrm>
              <a:off x="8006572" y="7099880"/>
              <a:ext cx="1089500" cy="375231"/>
            </a:xfrm>
            <a:prstGeom prst="rect">
              <a:avLst/>
            </a:prstGeom>
            <a:noFill/>
          </p:spPr>
          <p:txBody>
            <a:bodyPr wrap="square" rtlCol="0">
              <a:spAutoFit/>
            </a:bodyPr>
            <a:lstStyle/>
            <a:p>
              <a:pPr algn="ctr"/>
              <a:r>
                <a:rPr lang="en-GB" sz="571" dirty="0"/>
                <a:t>neurotransmitter</a:t>
              </a:r>
            </a:p>
            <a:p>
              <a:pPr algn="ctr"/>
              <a:r>
                <a:rPr lang="en-GB" sz="571" dirty="0"/>
                <a:t>receptors</a:t>
              </a:r>
            </a:p>
          </p:txBody>
        </p:sp>
        <p:sp>
          <p:nvSpPr>
            <p:cNvPr id="43" name="Arrow: Down 42">
              <a:extLst>
                <a:ext uri="{FF2B5EF4-FFF2-40B4-BE49-F238E27FC236}">
                  <a16:creationId xmlns:a16="http://schemas.microsoft.com/office/drawing/2014/main" id="{472DA75B-8712-4CB6-B786-6A04E5334D89}"/>
                </a:ext>
              </a:extLst>
            </p:cNvPr>
            <p:cNvSpPr/>
            <p:nvPr/>
          </p:nvSpPr>
          <p:spPr>
            <a:xfrm>
              <a:off x="9450561" y="6540132"/>
              <a:ext cx="120589" cy="21739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cxnSp>
          <p:nvCxnSpPr>
            <p:cNvPr id="44" name="Straight Connector 43">
              <a:extLst>
                <a:ext uri="{FF2B5EF4-FFF2-40B4-BE49-F238E27FC236}">
                  <a16:creationId xmlns:a16="http://schemas.microsoft.com/office/drawing/2014/main" id="{A76C66DF-1E89-45E8-AF48-B69F46730566}"/>
                </a:ext>
              </a:extLst>
            </p:cNvPr>
            <p:cNvCxnSpPr>
              <a:cxnSpLocks/>
            </p:cNvCxnSpPr>
            <p:nvPr/>
          </p:nvCxnSpPr>
          <p:spPr>
            <a:xfrm>
              <a:off x="9202635" y="6532549"/>
              <a:ext cx="272491" cy="1039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23A331A-D78B-4262-B1C7-931E91B0FCC4}"/>
                </a:ext>
              </a:extLst>
            </p:cNvPr>
            <p:cNvSpPr txBox="1"/>
            <p:nvPr/>
          </p:nvSpPr>
          <p:spPr>
            <a:xfrm>
              <a:off x="8156786" y="6363759"/>
              <a:ext cx="1301446" cy="252249"/>
            </a:xfrm>
            <a:prstGeom prst="rect">
              <a:avLst/>
            </a:prstGeom>
            <a:noFill/>
          </p:spPr>
          <p:txBody>
            <a:bodyPr wrap="square" rtlCol="0">
              <a:spAutoFit/>
            </a:bodyPr>
            <a:lstStyle/>
            <a:p>
              <a:pPr algn="ctr"/>
              <a:r>
                <a:rPr lang="en-GB" sz="571" dirty="0"/>
                <a:t>direction of impulse</a:t>
              </a:r>
            </a:p>
          </p:txBody>
        </p:sp>
      </p:grpSp>
      <p:grpSp>
        <p:nvGrpSpPr>
          <p:cNvPr id="2" name="Group 1"/>
          <p:cNvGrpSpPr/>
          <p:nvPr/>
        </p:nvGrpSpPr>
        <p:grpSpPr>
          <a:xfrm>
            <a:off x="5761017" y="2080671"/>
            <a:ext cx="1708459" cy="957082"/>
            <a:chOff x="7893973" y="4751263"/>
            <a:chExt cx="2391843" cy="1339914"/>
          </a:xfrm>
        </p:grpSpPr>
        <p:pic>
          <p:nvPicPr>
            <p:cNvPr id="13" name="Picture 2" descr="Image result for neurone">
              <a:extLst>
                <a:ext uri="{FF2B5EF4-FFF2-40B4-BE49-F238E27FC236}">
                  <a16:creationId xmlns:a16="http://schemas.microsoft.com/office/drawing/2014/main" id="{42BE527E-2416-4E39-99E1-67AB14426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336" y="4933986"/>
              <a:ext cx="1927628" cy="96381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a:extLst>
                <a:ext uri="{FF2B5EF4-FFF2-40B4-BE49-F238E27FC236}">
                  <a16:creationId xmlns:a16="http://schemas.microsoft.com/office/drawing/2014/main" id="{0EFB833F-C1C4-487F-B960-779436980DED}"/>
                </a:ext>
              </a:extLst>
            </p:cNvPr>
            <p:cNvCxnSpPr>
              <a:cxnSpLocks/>
              <a:endCxn id="67" idx="2"/>
            </p:cNvCxnSpPr>
            <p:nvPr/>
          </p:nvCxnSpPr>
          <p:spPr>
            <a:xfrm flipH="1" flipV="1">
              <a:off x="8345264" y="5003512"/>
              <a:ext cx="35720" cy="1833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28935DD-0862-47D6-9372-B128502A60DF}"/>
                </a:ext>
              </a:extLst>
            </p:cNvPr>
            <p:cNvCxnSpPr>
              <a:cxnSpLocks/>
            </p:cNvCxnSpPr>
            <p:nvPr/>
          </p:nvCxnSpPr>
          <p:spPr>
            <a:xfrm flipH="1" flipV="1">
              <a:off x="9044445" y="5618253"/>
              <a:ext cx="71437" cy="2611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B8AD252-432F-4AAF-AC6E-2DD89B9E383D}"/>
                </a:ext>
              </a:extLst>
            </p:cNvPr>
            <p:cNvCxnSpPr>
              <a:cxnSpLocks/>
            </p:cNvCxnSpPr>
            <p:nvPr/>
          </p:nvCxnSpPr>
          <p:spPr>
            <a:xfrm flipV="1">
              <a:off x="8424863" y="5538789"/>
              <a:ext cx="36920" cy="3590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8C93047-E7E6-4184-9408-3175E9805791}"/>
                </a:ext>
              </a:extLst>
            </p:cNvPr>
            <p:cNvCxnSpPr>
              <a:cxnSpLocks/>
            </p:cNvCxnSpPr>
            <p:nvPr/>
          </p:nvCxnSpPr>
          <p:spPr>
            <a:xfrm flipH="1">
              <a:off x="8626645" y="5325491"/>
              <a:ext cx="182458" cy="1808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94CE55-EEB9-4244-B357-75F09BC50E38}"/>
                </a:ext>
              </a:extLst>
            </p:cNvPr>
            <p:cNvCxnSpPr>
              <a:cxnSpLocks/>
            </p:cNvCxnSpPr>
            <p:nvPr/>
          </p:nvCxnSpPr>
          <p:spPr>
            <a:xfrm flipV="1">
              <a:off x="9786938" y="5398248"/>
              <a:ext cx="102105" cy="15661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E4C999-DE0B-405B-AF65-6AB6594CD415}"/>
                </a:ext>
              </a:extLst>
            </p:cNvPr>
            <p:cNvSpPr txBox="1"/>
            <p:nvPr/>
          </p:nvSpPr>
          <p:spPr>
            <a:xfrm>
              <a:off x="7893973" y="4751263"/>
              <a:ext cx="902582" cy="252249"/>
            </a:xfrm>
            <a:prstGeom prst="rect">
              <a:avLst/>
            </a:prstGeom>
            <a:noFill/>
          </p:spPr>
          <p:txBody>
            <a:bodyPr wrap="square" rtlCol="0">
              <a:spAutoFit/>
            </a:bodyPr>
            <a:lstStyle/>
            <a:p>
              <a:pPr algn="ctr"/>
              <a:r>
                <a:rPr lang="en-GB" sz="571" dirty="0"/>
                <a:t>dendrites</a:t>
              </a:r>
            </a:p>
          </p:txBody>
        </p:sp>
        <p:cxnSp>
          <p:nvCxnSpPr>
            <p:cNvPr id="68" name="Straight Connector 67">
              <a:extLst>
                <a:ext uri="{FF2B5EF4-FFF2-40B4-BE49-F238E27FC236}">
                  <a16:creationId xmlns:a16="http://schemas.microsoft.com/office/drawing/2014/main" id="{B54CCC27-E4D0-4ECF-AA6B-472B4C616200}"/>
                </a:ext>
              </a:extLst>
            </p:cNvPr>
            <p:cNvCxnSpPr>
              <a:cxnSpLocks/>
              <a:endCxn id="67" idx="2"/>
            </p:cNvCxnSpPr>
            <p:nvPr/>
          </p:nvCxnSpPr>
          <p:spPr>
            <a:xfrm flipH="1" flipV="1">
              <a:off x="8345264" y="5003512"/>
              <a:ext cx="284746" cy="646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8E4C999-DE0B-405B-AF65-6AB6594CD415}"/>
                </a:ext>
              </a:extLst>
            </p:cNvPr>
            <p:cNvSpPr txBox="1"/>
            <p:nvPr/>
          </p:nvSpPr>
          <p:spPr>
            <a:xfrm>
              <a:off x="8443017" y="5142486"/>
              <a:ext cx="902582" cy="252249"/>
            </a:xfrm>
            <a:prstGeom prst="rect">
              <a:avLst/>
            </a:prstGeom>
            <a:noFill/>
          </p:spPr>
          <p:txBody>
            <a:bodyPr wrap="square" rtlCol="0">
              <a:spAutoFit/>
            </a:bodyPr>
            <a:lstStyle/>
            <a:p>
              <a:pPr algn="ctr"/>
              <a:r>
                <a:rPr lang="en-GB" sz="571" dirty="0"/>
                <a:t>cell body</a:t>
              </a:r>
            </a:p>
          </p:txBody>
        </p:sp>
        <p:sp>
          <p:nvSpPr>
            <p:cNvPr id="53" name="TextBox 52">
              <a:extLst>
                <a:ext uri="{FF2B5EF4-FFF2-40B4-BE49-F238E27FC236}">
                  <a16:creationId xmlns:a16="http://schemas.microsoft.com/office/drawing/2014/main" id="{88E4C999-DE0B-405B-AF65-6AB6594CD415}"/>
                </a:ext>
              </a:extLst>
            </p:cNvPr>
            <p:cNvSpPr txBox="1"/>
            <p:nvPr/>
          </p:nvSpPr>
          <p:spPr>
            <a:xfrm>
              <a:off x="7979535" y="5838928"/>
              <a:ext cx="902582" cy="252249"/>
            </a:xfrm>
            <a:prstGeom prst="rect">
              <a:avLst/>
            </a:prstGeom>
            <a:noFill/>
          </p:spPr>
          <p:txBody>
            <a:bodyPr wrap="square" rtlCol="0">
              <a:spAutoFit/>
            </a:bodyPr>
            <a:lstStyle/>
            <a:p>
              <a:pPr algn="ctr"/>
              <a:r>
                <a:rPr lang="en-GB" sz="571" dirty="0"/>
                <a:t>nucleus</a:t>
              </a:r>
            </a:p>
          </p:txBody>
        </p:sp>
        <p:sp>
          <p:nvSpPr>
            <p:cNvPr id="54" name="TextBox 53">
              <a:extLst>
                <a:ext uri="{FF2B5EF4-FFF2-40B4-BE49-F238E27FC236}">
                  <a16:creationId xmlns:a16="http://schemas.microsoft.com/office/drawing/2014/main" id="{88E4C999-DE0B-405B-AF65-6AB6594CD415}"/>
                </a:ext>
              </a:extLst>
            </p:cNvPr>
            <p:cNvSpPr txBox="1"/>
            <p:nvPr/>
          </p:nvSpPr>
          <p:spPr>
            <a:xfrm>
              <a:off x="8664467" y="5791889"/>
              <a:ext cx="1621349" cy="252249"/>
            </a:xfrm>
            <a:prstGeom prst="rect">
              <a:avLst/>
            </a:prstGeom>
            <a:noFill/>
          </p:spPr>
          <p:txBody>
            <a:bodyPr wrap="square" rtlCol="0">
              <a:spAutoFit/>
            </a:bodyPr>
            <a:lstStyle/>
            <a:p>
              <a:pPr algn="ctr"/>
              <a:r>
                <a:rPr lang="en-GB" sz="571" dirty="0"/>
                <a:t>axon with insulating sheath</a:t>
              </a:r>
            </a:p>
          </p:txBody>
        </p:sp>
        <p:sp>
          <p:nvSpPr>
            <p:cNvPr id="55" name="TextBox 54">
              <a:extLst>
                <a:ext uri="{FF2B5EF4-FFF2-40B4-BE49-F238E27FC236}">
                  <a16:creationId xmlns:a16="http://schemas.microsoft.com/office/drawing/2014/main" id="{88E4C999-DE0B-405B-AF65-6AB6594CD415}"/>
                </a:ext>
              </a:extLst>
            </p:cNvPr>
            <p:cNvSpPr txBox="1"/>
            <p:nvPr/>
          </p:nvSpPr>
          <p:spPr>
            <a:xfrm>
              <a:off x="9346447" y="5486970"/>
              <a:ext cx="902582" cy="252249"/>
            </a:xfrm>
            <a:prstGeom prst="rect">
              <a:avLst/>
            </a:prstGeom>
            <a:noFill/>
          </p:spPr>
          <p:txBody>
            <a:bodyPr wrap="square" rtlCol="0">
              <a:spAutoFit/>
            </a:bodyPr>
            <a:lstStyle/>
            <a:p>
              <a:pPr algn="ctr"/>
              <a:r>
                <a:rPr lang="en-GB" sz="571" dirty="0"/>
                <a:t>axon terminal</a:t>
              </a:r>
            </a:p>
          </p:txBody>
        </p:sp>
      </p:grpSp>
      <p:graphicFrame>
        <p:nvGraphicFramePr>
          <p:cNvPr id="58" name="Table 57"/>
          <p:cNvGraphicFramePr>
            <a:graphicFrameLocks noGrp="1"/>
          </p:cNvGraphicFramePr>
          <p:nvPr>
            <p:extLst>
              <p:ext uri="{D42A27DB-BD31-4B8C-83A1-F6EECF244321}">
                <p14:modId xmlns:p14="http://schemas.microsoft.com/office/powerpoint/2010/main" val="2932414862"/>
              </p:ext>
            </p:extLst>
          </p:nvPr>
        </p:nvGraphicFramePr>
        <p:xfrm>
          <a:off x="3690319" y="4928950"/>
          <a:ext cx="3460661" cy="1698170"/>
        </p:xfrm>
        <a:graphic>
          <a:graphicData uri="http://schemas.openxmlformats.org/drawingml/2006/table">
            <a:tbl>
              <a:tblPr firstRow="1" bandRow="1">
                <a:tableStyleId>{5940675A-B579-460E-94D1-54222C63F5DA}</a:tableStyleId>
              </a:tblPr>
              <a:tblGrid>
                <a:gridCol w="261520">
                  <a:extLst>
                    <a:ext uri="{9D8B030D-6E8A-4147-A177-3AD203B41FA5}">
                      <a16:colId xmlns:a16="http://schemas.microsoft.com/office/drawing/2014/main" val="20000"/>
                    </a:ext>
                  </a:extLst>
                </a:gridCol>
                <a:gridCol w="1152197">
                  <a:extLst>
                    <a:ext uri="{9D8B030D-6E8A-4147-A177-3AD203B41FA5}">
                      <a16:colId xmlns:a16="http://schemas.microsoft.com/office/drawing/2014/main" val="20001"/>
                    </a:ext>
                  </a:extLst>
                </a:gridCol>
                <a:gridCol w="2046944">
                  <a:extLst>
                    <a:ext uri="{9D8B030D-6E8A-4147-A177-3AD203B41FA5}">
                      <a16:colId xmlns:a16="http://schemas.microsoft.com/office/drawing/2014/main" val="20002"/>
                    </a:ext>
                  </a:extLst>
                </a:gridCol>
              </a:tblGrid>
              <a:tr h="195943">
                <a:tc rowSpan="6">
                  <a:txBody>
                    <a:bodyPr/>
                    <a:lstStyle/>
                    <a:p>
                      <a:pPr algn="ctr"/>
                      <a:r>
                        <a:rPr lang="en-GB" sz="800" b="1" dirty="0"/>
                        <a:t>Reflex</a:t>
                      </a:r>
                      <a:r>
                        <a:rPr lang="en-GB" sz="800" b="1" baseline="0" dirty="0"/>
                        <a:t> arc</a:t>
                      </a:r>
                      <a:endParaRPr lang="en-GB" sz="800" b="1" dirty="0"/>
                    </a:p>
                  </a:txBody>
                  <a:tcPr marL="65314" marR="65314" marT="32657" marB="32657"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Receptor</a:t>
                      </a:r>
                    </a:p>
                  </a:txBody>
                  <a:tcPr marL="65314" marR="65314" marT="32657" marB="32657" anchor="ctr"/>
                </a:tc>
                <a:tc>
                  <a:txBody>
                    <a:bodyPr/>
                    <a:lstStyle/>
                    <a:p>
                      <a:pPr algn="l"/>
                      <a:r>
                        <a:rPr lang="en-GB" sz="800" dirty="0"/>
                        <a:t>Detect stimuli.</a:t>
                      </a:r>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800" b="1" i="1" dirty="0">
                          <a:solidFill>
                            <a:schemeClr val="accent2">
                              <a:lumMod val="75000"/>
                            </a:schemeClr>
                          </a:solidFill>
                        </a:rPr>
                        <a:t>Sensory</a:t>
                      </a:r>
                      <a:r>
                        <a:rPr lang="en-GB" sz="800" b="1" i="1" baseline="0" dirty="0">
                          <a:solidFill>
                            <a:schemeClr val="accent2">
                              <a:lumMod val="75000"/>
                            </a:schemeClr>
                          </a:solidFill>
                        </a:rPr>
                        <a:t> neurone</a:t>
                      </a:r>
                      <a:endParaRPr lang="en-GB" sz="800" b="1" i="1" dirty="0">
                        <a:solidFill>
                          <a:schemeClr val="accent2">
                            <a:lumMod val="75000"/>
                          </a:schemeClr>
                        </a:solidFill>
                      </a:endParaRPr>
                    </a:p>
                  </a:txBody>
                  <a:tcPr marL="65314" marR="65314" marT="32657" marB="32657" anchor="ctr"/>
                </a:tc>
                <a:tc>
                  <a:txBody>
                    <a:bodyPr/>
                    <a:lstStyle/>
                    <a:p>
                      <a:r>
                        <a:rPr lang="en-GB" sz="800" dirty="0"/>
                        <a:t>Long axon carries impulse from receptor to spinal cord.</a:t>
                      </a:r>
                    </a:p>
                  </a:txBody>
                  <a:tcPr marL="65314" marR="65314" marT="32657" marB="32657" anchor="ctr"/>
                </a:tc>
                <a:extLst>
                  <a:ext uri="{0D108BD9-81ED-4DB2-BD59-A6C34878D82A}">
                    <a16:rowId xmlns:a16="http://schemas.microsoft.com/office/drawing/2014/main" val="10001"/>
                  </a:ext>
                </a:extLst>
              </a:tr>
              <a:tr h="326571">
                <a:tc vMerge="1">
                  <a:txBody>
                    <a:bodyPr/>
                    <a:lstStyle/>
                    <a:p>
                      <a:endParaRPr lang="en-GB"/>
                    </a:p>
                  </a:txBody>
                  <a:tcPr/>
                </a:tc>
                <a:tc>
                  <a:txBody>
                    <a:bodyPr/>
                    <a:lstStyle/>
                    <a:p>
                      <a:pPr algn="ctr"/>
                      <a:r>
                        <a:rPr lang="en-GB" sz="800" b="1" i="1" dirty="0">
                          <a:solidFill>
                            <a:schemeClr val="accent2">
                              <a:lumMod val="75000"/>
                            </a:schemeClr>
                          </a:solidFill>
                        </a:rPr>
                        <a:t>Synapse</a:t>
                      </a:r>
                    </a:p>
                  </a:txBody>
                  <a:tcPr marL="65314" marR="65314" marT="32657" marB="32657" anchor="ctr"/>
                </a:tc>
                <a:tc>
                  <a:txBody>
                    <a:bodyPr/>
                    <a:lstStyle/>
                    <a:p>
                      <a:r>
                        <a:rPr lang="en-GB" sz="800" dirty="0"/>
                        <a:t>Gap</a:t>
                      </a:r>
                      <a:r>
                        <a:rPr lang="en-GB" sz="800" baseline="0" dirty="0"/>
                        <a:t> where neurones meet. Chemical message using neurotransmitter.</a:t>
                      </a:r>
                      <a:endParaRPr lang="en-GB" sz="800" dirty="0"/>
                    </a:p>
                  </a:txBody>
                  <a:tcPr marL="65314" marR="65314" marT="32657" marB="32657" anchor="ctr"/>
                </a:tc>
                <a:extLst>
                  <a:ext uri="{0D108BD9-81ED-4DB2-BD59-A6C34878D82A}">
                    <a16:rowId xmlns:a16="http://schemas.microsoft.com/office/drawing/2014/main" val="10002"/>
                  </a:ext>
                </a:extLst>
              </a:tr>
              <a:tr h="326571">
                <a:tc vMerge="1">
                  <a:txBody>
                    <a:bodyPr/>
                    <a:lstStyle/>
                    <a:p>
                      <a:pPr algn="ctr"/>
                      <a:endParaRPr lang="en-GB" sz="1200" b="1" dirty="0"/>
                    </a:p>
                  </a:txBody>
                  <a:tcPr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Relay neurone</a:t>
                      </a:r>
                    </a:p>
                  </a:txBody>
                  <a:tcPr marL="65314" marR="65314" marT="32657" marB="32657" anchor="ctr"/>
                </a:tc>
                <a:tc>
                  <a:txBody>
                    <a:bodyPr/>
                    <a:lstStyle/>
                    <a:p>
                      <a:r>
                        <a:rPr lang="en-GB" sz="800" dirty="0"/>
                        <a:t>Allows</a:t>
                      </a:r>
                      <a:r>
                        <a:rPr lang="en-GB" sz="800" baseline="0" dirty="0"/>
                        <a:t> impulses to travel between sensory and motor neurones in the spinal cord.</a:t>
                      </a:r>
                      <a:endParaRPr lang="en-GB" sz="800" dirty="0"/>
                    </a:p>
                  </a:txBody>
                  <a:tcPr marL="65314" marR="65314" marT="32657" marB="32657" anchor="ctr"/>
                </a:tc>
                <a:extLst>
                  <a:ext uri="{0D108BD9-81ED-4DB2-BD59-A6C34878D82A}">
                    <a16:rowId xmlns:a16="http://schemas.microsoft.com/office/drawing/2014/main" val="10003"/>
                  </a:ext>
                </a:extLst>
              </a:tr>
              <a:tr h="326571">
                <a:tc vMerge="1">
                  <a:txBody>
                    <a:bodyPr/>
                    <a:lstStyle/>
                    <a:p>
                      <a:pPr algn="ctr"/>
                      <a:endParaRPr lang="en-GB" sz="1200" b="1" dirty="0"/>
                    </a:p>
                  </a:txBody>
                  <a:tcPr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Motor</a:t>
                      </a:r>
                      <a:r>
                        <a:rPr lang="en-GB" sz="800" b="1" i="1" baseline="0" dirty="0">
                          <a:solidFill>
                            <a:schemeClr val="accent2">
                              <a:lumMod val="75000"/>
                            </a:schemeClr>
                          </a:solidFill>
                        </a:rPr>
                        <a:t> neurone</a:t>
                      </a:r>
                      <a:endParaRPr lang="en-GB" sz="800" b="1" i="1" dirty="0">
                        <a:solidFill>
                          <a:schemeClr val="accent2">
                            <a:lumMod val="75000"/>
                          </a:schemeClr>
                        </a:solidFill>
                      </a:endParaRPr>
                    </a:p>
                  </a:txBody>
                  <a:tcPr marL="65314" marR="65314" marT="32657" marB="32657" anchor="ctr"/>
                </a:tc>
                <a:tc>
                  <a:txBody>
                    <a:bodyPr/>
                    <a:lstStyle/>
                    <a:p>
                      <a:r>
                        <a:rPr lang="en-GB" sz="800" dirty="0"/>
                        <a:t>Long axon carries impulse from receptor</a:t>
                      </a:r>
                      <a:r>
                        <a:rPr lang="en-GB" sz="800" baseline="0" dirty="0"/>
                        <a:t> to effector.</a:t>
                      </a:r>
                      <a:endParaRPr lang="en-GB" sz="800" dirty="0"/>
                    </a:p>
                  </a:txBody>
                  <a:tcPr marL="65314" marR="65314" marT="32657" marB="32657" anchor="ctr"/>
                </a:tc>
                <a:extLst>
                  <a:ext uri="{0D108BD9-81ED-4DB2-BD59-A6C34878D82A}">
                    <a16:rowId xmlns:a16="http://schemas.microsoft.com/office/drawing/2014/main" val="10004"/>
                  </a:ext>
                </a:extLst>
              </a:tr>
              <a:tr h="195943">
                <a:tc vMerge="1">
                  <a:txBody>
                    <a:bodyPr/>
                    <a:lstStyle/>
                    <a:p>
                      <a:pPr algn="ctr"/>
                      <a:endParaRPr lang="en-GB" sz="1200" b="1" dirty="0"/>
                    </a:p>
                  </a:txBody>
                  <a:tcPr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Effector</a:t>
                      </a:r>
                    </a:p>
                  </a:txBody>
                  <a:tcPr marL="65314" marR="65314" marT="32657" marB="32657" anchor="ctr"/>
                </a:tc>
                <a:tc>
                  <a:txBody>
                    <a:bodyPr/>
                    <a:lstStyle/>
                    <a:p>
                      <a:r>
                        <a:rPr lang="en-GB" sz="800" dirty="0"/>
                        <a:t>Muscle or</a:t>
                      </a:r>
                      <a:r>
                        <a:rPr lang="en-GB" sz="800" baseline="0" dirty="0"/>
                        <a:t> gland that carries out response.</a:t>
                      </a:r>
                      <a:endParaRPr lang="en-GB" sz="800" dirty="0"/>
                    </a:p>
                  </a:txBody>
                  <a:tcPr marL="65314" marR="65314" marT="32657" marB="32657" anchor="ctr"/>
                </a:tc>
                <a:extLst>
                  <a:ext uri="{0D108BD9-81ED-4DB2-BD59-A6C34878D82A}">
                    <a16:rowId xmlns:a16="http://schemas.microsoft.com/office/drawing/2014/main" val="10005"/>
                  </a:ext>
                </a:extLst>
              </a:tr>
            </a:tbl>
          </a:graphicData>
        </a:graphic>
      </p:graphicFrame>
      <p:sp>
        <p:nvSpPr>
          <p:cNvPr id="59" name="Rectangle 58"/>
          <p:cNvSpPr/>
          <p:nvPr/>
        </p:nvSpPr>
        <p:spPr>
          <a:xfrm>
            <a:off x="7409285" y="6117667"/>
            <a:ext cx="1716746" cy="5145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Reflex actions are automatic and rapid; they do not involve the conscious part of the brain and can protect humans from harm.</a:t>
            </a:r>
            <a:endParaRPr lang="en-GB" sz="857" b="1" dirty="0">
              <a:solidFill>
                <a:schemeClr val="tx1"/>
              </a:solidFill>
            </a:endParaRPr>
          </a:p>
        </p:txBody>
      </p:sp>
      <p:cxnSp>
        <p:nvCxnSpPr>
          <p:cNvPr id="61" name="Straight Connector 60"/>
          <p:cNvCxnSpPr>
            <a:cxnSpLocks/>
          </p:cNvCxnSpPr>
          <p:nvPr/>
        </p:nvCxnSpPr>
        <p:spPr>
          <a:xfrm>
            <a:off x="7089117" y="1538334"/>
            <a:ext cx="2459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996061" y="3066663"/>
            <a:ext cx="1175482" cy="17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Typical</a:t>
            </a:r>
            <a:r>
              <a:rPr lang="en-GB" sz="857" dirty="0">
                <a:solidFill>
                  <a:schemeClr val="tx1"/>
                </a:solidFill>
              </a:rPr>
              <a:t> motor neurone</a:t>
            </a:r>
            <a:endParaRPr lang="en-GB" sz="857" b="1" dirty="0">
              <a:solidFill>
                <a:schemeClr val="tx1"/>
              </a:solidFill>
            </a:endParaRPr>
          </a:p>
        </p:txBody>
      </p:sp>
      <p:sp>
        <p:nvSpPr>
          <p:cNvPr id="66" name="Rectangle 65"/>
          <p:cNvSpPr/>
          <p:nvPr/>
        </p:nvSpPr>
        <p:spPr>
          <a:xfrm>
            <a:off x="5905500" y="3335233"/>
            <a:ext cx="1409891" cy="263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Synapse (gap where two neurones meet).</a:t>
            </a:r>
            <a:endParaRPr lang="en-GB" sz="857" b="1" dirty="0">
              <a:solidFill>
                <a:schemeClr val="tx1"/>
              </a:solidFill>
            </a:endParaRPr>
          </a:p>
        </p:txBody>
      </p:sp>
      <p:cxnSp>
        <p:nvCxnSpPr>
          <p:cNvPr id="70" name="Straight Connector 69"/>
          <p:cNvCxnSpPr>
            <a:endCxn id="65" idx="0"/>
          </p:cNvCxnSpPr>
          <p:nvPr/>
        </p:nvCxnSpPr>
        <p:spPr>
          <a:xfrm flipH="1">
            <a:off x="6583802" y="2994379"/>
            <a:ext cx="74907" cy="722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6" idx="2"/>
          </p:cNvCxnSpPr>
          <p:nvPr/>
        </p:nvCxnSpPr>
        <p:spPr>
          <a:xfrm flipH="1" flipV="1">
            <a:off x="6610446" y="3598857"/>
            <a:ext cx="3872" cy="1019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325533" y="2361638"/>
            <a:ext cx="1554581" cy="63932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The brain controls complex behaviour. It is made of billions of interconnected neurones.</a:t>
            </a:r>
          </a:p>
        </p:txBody>
      </p:sp>
      <p:sp>
        <p:nvSpPr>
          <p:cNvPr id="80" name="Rectangle 79"/>
          <p:cNvSpPr/>
          <p:nvPr/>
        </p:nvSpPr>
        <p:spPr>
          <a:xfrm>
            <a:off x="4355150" y="2021261"/>
            <a:ext cx="1490974" cy="276999"/>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solidFill>
                  <a:schemeClr val="accent2"/>
                </a:solidFill>
                <a:ea typeface="Verdana" panose="020B0604030504040204" pitchFamily="34" charset="0"/>
                <a:cs typeface="Verdana" panose="020B0604030504040204" pitchFamily="34" charset="0"/>
              </a:rPr>
              <a:t>The Brain </a:t>
            </a:r>
            <a:r>
              <a:rPr lang="en-GB" sz="1200" b="1" dirty="0">
                <a:solidFill>
                  <a:schemeClr val="tx1"/>
                </a:solidFill>
                <a:ea typeface="Verdana" panose="020B0604030504040204" pitchFamily="34" charset="0"/>
                <a:cs typeface="Verdana" panose="020B0604030504040204" pitchFamily="34" charset="0"/>
              </a:rPr>
              <a:t>(Bio only)</a:t>
            </a:r>
            <a:endParaRPr lang="en-GB" sz="1200" dirty="0">
              <a:solidFill>
                <a:schemeClr val="tx1"/>
              </a:solidFill>
              <a:ea typeface="Verdana" panose="020B0604030504040204" pitchFamily="34" charset="0"/>
              <a:cs typeface="Verdana" panose="020B0604030504040204" pitchFamily="34" charset="0"/>
            </a:endParaRPr>
          </a:p>
        </p:txBody>
      </p:sp>
      <p:cxnSp>
        <p:nvCxnSpPr>
          <p:cNvPr id="84" name="Straight Connector 83"/>
          <p:cNvCxnSpPr>
            <a:cxnSpLocks/>
            <a:stCxn id="80" idx="0"/>
            <a:endCxn id="4" idx="2"/>
          </p:cNvCxnSpPr>
          <p:nvPr/>
        </p:nvCxnSpPr>
        <p:spPr>
          <a:xfrm flipH="1" flipV="1">
            <a:off x="4641611" y="1950251"/>
            <a:ext cx="459026" cy="71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7" name="Table 86"/>
          <p:cNvGraphicFramePr>
            <a:graphicFrameLocks noGrp="1"/>
          </p:cNvGraphicFramePr>
          <p:nvPr>
            <p:extLst>
              <p:ext uri="{D42A27DB-BD31-4B8C-83A1-F6EECF244321}">
                <p14:modId xmlns:p14="http://schemas.microsoft.com/office/powerpoint/2010/main" val="2530526980"/>
              </p:ext>
            </p:extLst>
          </p:nvPr>
        </p:nvGraphicFramePr>
        <p:xfrm>
          <a:off x="3494536" y="3096837"/>
          <a:ext cx="2221681" cy="1693119"/>
        </p:xfrm>
        <a:graphic>
          <a:graphicData uri="http://schemas.openxmlformats.org/drawingml/2006/table">
            <a:tbl>
              <a:tblPr firstRow="1" bandRow="1">
                <a:tableStyleId>{5940675A-B579-460E-94D1-54222C63F5DA}</a:tableStyleId>
              </a:tblPr>
              <a:tblGrid>
                <a:gridCol w="285052">
                  <a:extLst>
                    <a:ext uri="{9D8B030D-6E8A-4147-A177-3AD203B41FA5}">
                      <a16:colId xmlns:a16="http://schemas.microsoft.com/office/drawing/2014/main" val="20000"/>
                    </a:ext>
                  </a:extLst>
                </a:gridCol>
                <a:gridCol w="680339">
                  <a:extLst>
                    <a:ext uri="{9D8B030D-6E8A-4147-A177-3AD203B41FA5}">
                      <a16:colId xmlns:a16="http://schemas.microsoft.com/office/drawing/2014/main" val="20001"/>
                    </a:ext>
                  </a:extLst>
                </a:gridCol>
                <a:gridCol w="1256290">
                  <a:extLst>
                    <a:ext uri="{9D8B030D-6E8A-4147-A177-3AD203B41FA5}">
                      <a16:colId xmlns:a16="http://schemas.microsoft.com/office/drawing/2014/main" val="20002"/>
                    </a:ext>
                  </a:extLst>
                </a:gridCol>
              </a:tblGrid>
              <a:tr h="587829">
                <a:tc rowSpan="3">
                  <a:txBody>
                    <a:bodyPr/>
                    <a:lstStyle/>
                    <a:p>
                      <a:pPr algn="ctr"/>
                      <a:r>
                        <a:rPr lang="en-GB" sz="800" b="1" dirty="0">
                          <a:solidFill>
                            <a:schemeClr val="tx1"/>
                          </a:solidFill>
                        </a:rPr>
                        <a:t>The brain has different regions that carry out different functions.</a:t>
                      </a:r>
                    </a:p>
                  </a:txBody>
                  <a:tcPr marL="65314" marR="65314" marT="32657" marB="32657"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Cerebral cortex</a:t>
                      </a:r>
                    </a:p>
                  </a:txBody>
                  <a:tcPr marL="65314" marR="65314" marT="32657" marB="32657" anchor="ctr"/>
                </a:tc>
                <a:tc>
                  <a:txBody>
                    <a:bodyPr/>
                    <a:lstStyle/>
                    <a:p>
                      <a:pPr algn="l"/>
                      <a:r>
                        <a:rPr lang="en-GB" sz="800" dirty="0"/>
                        <a:t>Largest part of the</a:t>
                      </a:r>
                      <a:r>
                        <a:rPr lang="en-GB" sz="800" baseline="0" dirty="0"/>
                        <a:t> human brain. Higher thinking skills e.g. speech, decision making.</a:t>
                      </a:r>
                      <a:endParaRPr lang="en-GB" sz="800" dirty="0"/>
                    </a:p>
                  </a:txBody>
                  <a:tcPr marL="65314" marR="65314" marT="32657" marB="32657" anchor="ctr"/>
                </a:tc>
                <a:extLst>
                  <a:ext uri="{0D108BD9-81ED-4DB2-BD59-A6C34878D82A}">
                    <a16:rowId xmlns:a16="http://schemas.microsoft.com/office/drawing/2014/main" val="10000"/>
                  </a:ext>
                </a:extLst>
              </a:tr>
              <a:tr h="578694">
                <a:tc vMerge="1">
                  <a:txBody>
                    <a:bodyPr/>
                    <a:lstStyle/>
                    <a:p>
                      <a:endParaRPr lang="en-GB"/>
                    </a:p>
                  </a:txBody>
                  <a:tcPr/>
                </a:tc>
                <a:tc>
                  <a:txBody>
                    <a:bodyPr/>
                    <a:lstStyle/>
                    <a:p>
                      <a:pPr algn="ctr"/>
                      <a:r>
                        <a:rPr lang="en-GB" sz="800" b="1" i="1" dirty="0">
                          <a:solidFill>
                            <a:schemeClr val="accent2">
                              <a:lumMod val="75000"/>
                            </a:schemeClr>
                          </a:solidFill>
                        </a:rPr>
                        <a:t>Cerebellum</a:t>
                      </a:r>
                    </a:p>
                  </a:txBody>
                  <a:tcPr marL="65314" marR="65314" marT="32657" marB="32657" anchor="ctr"/>
                </a:tc>
                <a:tc>
                  <a:txBody>
                    <a:bodyPr/>
                    <a:lstStyle/>
                    <a:p>
                      <a:r>
                        <a:rPr lang="en-GB" sz="800" dirty="0"/>
                        <a:t>Balance and voluntary</a:t>
                      </a:r>
                      <a:r>
                        <a:rPr lang="en-GB" sz="800" baseline="0" dirty="0"/>
                        <a:t> muscle function e.g. walking, lifting.</a:t>
                      </a:r>
                      <a:endParaRPr lang="en-GB" sz="800" dirty="0"/>
                    </a:p>
                  </a:txBody>
                  <a:tcPr marL="65314" marR="65314" marT="32657" marB="32657" anchor="ctr"/>
                </a:tc>
                <a:extLst>
                  <a:ext uri="{0D108BD9-81ED-4DB2-BD59-A6C34878D82A}">
                    <a16:rowId xmlns:a16="http://schemas.microsoft.com/office/drawing/2014/main" val="10001"/>
                  </a:ext>
                </a:extLst>
              </a:tr>
              <a:tr h="526596">
                <a:tc vMerge="1">
                  <a:txBody>
                    <a:bodyPr/>
                    <a:lstStyle/>
                    <a:p>
                      <a:endParaRPr lang="en-GB"/>
                    </a:p>
                  </a:txBody>
                  <a:tcPr/>
                </a:tc>
                <a:tc>
                  <a:txBody>
                    <a:bodyPr/>
                    <a:lstStyle/>
                    <a:p>
                      <a:pPr algn="ctr"/>
                      <a:r>
                        <a:rPr lang="en-GB" sz="800" b="1" i="1" dirty="0">
                          <a:solidFill>
                            <a:schemeClr val="accent2">
                              <a:lumMod val="75000"/>
                            </a:schemeClr>
                          </a:solidFill>
                        </a:rPr>
                        <a:t>Medulla</a:t>
                      </a:r>
                    </a:p>
                  </a:txBody>
                  <a:tcPr marL="65314" marR="65314" marT="32657" marB="32657" anchor="ctr"/>
                </a:tc>
                <a:tc>
                  <a:txBody>
                    <a:bodyPr/>
                    <a:lstStyle/>
                    <a:p>
                      <a:r>
                        <a:rPr lang="en-GB" sz="800" dirty="0"/>
                        <a:t>Involuntary</a:t>
                      </a:r>
                      <a:r>
                        <a:rPr lang="en-GB" sz="800" baseline="0" dirty="0"/>
                        <a:t> (automatic) body functions e.g. breathing, heart rate.</a:t>
                      </a:r>
                      <a:endParaRPr lang="en-GB" sz="800" dirty="0"/>
                    </a:p>
                  </a:txBody>
                  <a:tcPr marL="65314" marR="65314" marT="32657" marB="32657" anchor="ctr"/>
                </a:tc>
                <a:extLst>
                  <a:ext uri="{0D108BD9-81ED-4DB2-BD59-A6C34878D82A}">
                    <a16:rowId xmlns:a16="http://schemas.microsoft.com/office/drawing/2014/main" val="10002"/>
                  </a:ext>
                </a:extLst>
              </a:tr>
            </a:tbl>
          </a:graphicData>
        </a:graphic>
      </p:graphicFrame>
      <p:grpSp>
        <p:nvGrpSpPr>
          <p:cNvPr id="247" name="Group 246"/>
          <p:cNvGrpSpPr/>
          <p:nvPr/>
        </p:nvGrpSpPr>
        <p:grpSpPr>
          <a:xfrm>
            <a:off x="3107574" y="1789966"/>
            <a:ext cx="1344594" cy="1234135"/>
            <a:chOff x="4074378" y="2505951"/>
            <a:chExt cx="1882431" cy="1727788"/>
          </a:xfrm>
        </p:grpSpPr>
        <p:pic>
          <p:nvPicPr>
            <p:cNvPr id="230" name="Picture 2" descr="Image result for 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925" y="2653152"/>
              <a:ext cx="1160268" cy="1421411"/>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E8C93047-E7E6-4184-9408-3175E9805791}"/>
                </a:ext>
              </a:extLst>
            </p:cNvPr>
            <p:cNvCxnSpPr>
              <a:cxnSpLocks/>
            </p:cNvCxnSpPr>
            <p:nvPr/>
          </p:nvCxnSpPr>
          <p:spPr>
            <a:xfrm>
              <a:off x="5031381" y="3314156"/>
              <a:ext cx="366737" cy="734073"/>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V="1">
              <a:off x="4629150" y="3279907"/>
              <a:ext cx="290310" cy="24469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flipV="1">
              <a:off x="5148339" y="2653152"/>
              <a:ext cx="248408" cy="27952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8E4C999-DE0B-405B-AF65-6AB6594CD415}"/>
                </a:ext>
              </a:extLst>
            </p:cNvPr>
            <p:cNvSpPr txBox="1"/>
            <p:nvPr/>
          </p:nvSpPr>
          <p:spPr>
            <a:xfrm>
              <a:off x="5011153" y="3981490"/>
              <a:ext cx="902581" cy="252249"/>
            </a:xfrm>
            <a:prstGeom prst="rect">
              <a:avLst/>
            </a:prstGeom>
            <a:noFill/>
          </p:spPr>
          <p:txBody>
            <a:bodyPr wrap="square" rtlCol="0">
              <a:spAutoFit/>
            </a:bodyPr>
            <a:lstStyle/>
            <a:p>
              <a:pPr algn="ctr"/>
              <a:r>
                <a:rPr lang="en-GB" sz="571" dirty="0"/>
                <a:t>medulla</a:t>
              </a:r>
            </a:p>
          </p:txBody>
        </p:sp>
        <p:sp>
          <p:nvSpPr>
            <p:cNvPr id="104" name="TextBox 103">
              <a:extLst>
                <a:ext uri="{FF2B5EF4-FFF2-40B4-BE49-F238E27FC236}">
                  <a16:creationId xmlns:a16="http://schemas.microsoft.com/office/drawing/2014/main" id="{88E4C999-DE0B-405B-AF65-6AB6594CD415}"/>
                </a:ext>
              </a:extLst>
            </p:cNvPr>
            <p:cNvSpPr txBox="1"/>
            <p:nvPr/>
          </p:nvSpPr>
          <p:spPr>
            <a:xfrm>
              <a:off x="4074378" y="3478017"/>
              <a:ext cx="902581" cy="252249"/>
            </a:xfrm>
            <a:prstGeom prst="rect">
              <a:avLst/>
            </a:prstGeom>
            <a:noFill/>
          </p:spPr>
          <p:txBody>
            <a:bodyPr wrap="square" rtlCol="0">
              <a:spAutoFit/>
            </a:bodyPr>
            <a:lstStyle/>
            <a:p>
              <a:pPr algn="ctr"/>
              <a:r>
                <a:rPr lang="en-GB" sz="571" dirty="0"/>
                <a:t>cerebellum</a:t>
              </a:r>
            </a:p>
          </p:txBody>
        </p:sp>
        <p:sp>
          <p:nvSpPr>
            <p:cNvPr id="105" name="TextBox 104">
              <a:extLst>
                <a:ext uri="{FF2B5EF4-FFF2-40B4-BE49-F238E27FC236}">
                  <a16:creationId xmlns:a16="http://schemas.microsoft.com/office/drawing/2014/main" id="{88E4C999-DE0B-405B-AF65-6AB6594CD415}"/>
                </a:ext>
              </a:extLst>
            </p:cNvPr>
            <p:cNvSpPr txBox="1"/>
            <p:nvPr/>
          </p:nvSpPr>
          <p:spPr>
            <a:xfrm>
              <a:off x="4899746" y="2505951"/>
              <a:ext cx="1057063" cy="252249"/>
            </a:xfrm>
            <a:prstGeom prst="rect">
              <a:avLst/>
            </a:prstGeom>
            <a:noFill/>
          </p:spPr>
          <p:txBody>
            <a:bodyPr wrap="square" rtlCol="0">
              <a:spAutoFit/>
            </a:bodyPr>
            <a:lstStyle/>
            <a:p>
              <a:pPr algn="ctr"/>
              <a:r>
                <a:rPr lang="en-GB" sz="571" dirty="0"/>
                <a:t>cerebral cortex</a:t>
              </a:r>
            </a:p>
          </p:txBody>
        </p:sp>
      </p:grpSp>
      <p:sp>
        <p:nvSpPr>
          <p:cNvPr id="107" name="Rectangle 106"/>
          <p:cNvSpPr/>
          <p:nvPr/>
        </p:nvSpPr>
        <p:spPr>
          <a:xfrm rot="16200000" flipV="1">
            <a:off x="2154035" y="3552544"/>
            <a:ext cx="2075768" cy="45847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(HT) The complexity and delicacy of the brain makes investigating and treating brain disorders very difficult</a:t>
            </a:r>
          </a:p>
        </p:txBody>
      </p:sp>
      <p:graphicFrame>
        <p:nvGraphicFramePr>
          <p:cNvPr id="108" name="Table 107"/>
          <p:cNvGraphicFramePr>
            <a:graphicFrameLocks noGrp="1"/>
          </p:cNvGraphicFramePr>
          <p:nvPr/>
        </p:nvGraphicFramePr>
        <p:xfrm>
          <a:off x="2160338" y="4891344"/>
          <a:ext cx="1475795" cy="1799311"/>
        </p:xfrm>
        <a:graphic>
          <a:graphicData uri="http://schemas.openxmlformats.org/drawingml/2006/table">
            <a:tbl>
              <a:tblPr firstRow="1" bandRow="1">
                <a:tableStyleId>{5940675A-B579-460E-94D1-54222C63F5DA}</a:tableStyleId>
              </a:tblPr>
              <a:tblGrid>
                <a:gridCol w="164299">
                  <a:extLst>
                    <a:ext uri="{9D8B030D-6E8A-4147-A177-3AD203B41FA5}">
                      <a16:colId xmlns:a16="http://schemas.microsoft.com/office/drawing/2014/main" val="20000"/>
                    </a:ext>
                  </a:extLst>
                </a:gridCol>
                <a:gridCol w="309401">
                  <a:extLst>
                    <a:ext uri="{9D8B030D-6E8A-4147-A177-3AD203B41FA5}">
                      <a16:colId xmlns:a16="http://schemas.microsoft.com/office/drawing/2014/main" val="20001"/>
                    </a:ext>
                  </a:extLst>
                </a:gridCol>
                <a:gridCol w="1002095">
                  <a:extLst>
                    <a:ext uri="{9D8B030D-6E8A-4147-A177-3AD203B41FA5}">
                      <a16:colId xmlns:a16="http://schemas.microsoft.com/office/drawing/2014/main" val="20002"/>
                    </a:ext>
                  </a:extLst>
                </a:gridCol>
              </a:tblGrid>
              <a:tr h="664479">
                <a:tc rowSpan="2">
                  <a:txBody>
                    <a:bodyPr/>
                    <a:lstStyle/>
                    <a:p>
                      <a:pPr algn="ctr"/>
                      <a:r>
                        <a:rPr lang="en-GB" sz="900" b="1" baseline="0" dirty="0">
                          <a:solidFill>
                            <a:schemeClr val="tx1"/>
                          </a:solidFill>
                        </a:rPr>
                        <a:t>Treating brain damage and disease </a:t>
                      </a:r>
                      <a:endParaRPr lang="en-GB" sz="900" b="1" dirty="0">
                        <a:solidFill>
                          <a:schemeClr val="tx1"/>
                        </a:solidFill>
                      </a:endParaRPr>
                    </a:p>
                  </a:txBody>
                  <a:tcPr marL="65314" marR="65314" marT="32657" marB="32657" vert="vert270" anchor="ctr">
                    <a:solidFill>
                      <a:schemeClr val="accent2">
                        <a:lumMod val="20000"/>
                        <a:lumOff val="80000"/>
                      </a:schemeClr>
                    </a:solidFill>
                  </a:tcPr>
                </a:tc>
                <a:tc rowSpan="2">
                  <a:txBody>
                    <a:bodyPr/>
                    <a:lstStyle/>
                    <a:p>
                      <a:pPr algn="ctr"/>
                      <a:r>
                        <a:rPr lang="en-GB" sz="900" b="1" i="1" dirty="0">
                          <a:solidFill>
                            <a:schemeClr val="accent2">
                              <a:lumMod val="75000"/>
                            </a:schemeClr>
                          </a:solidFill>
                        </a:rPr>
                        <a:t>e.g. Lobotomy – cutting part of the</a:t>
                      </a:r>
                      <a:r>
                        <a:rPr lang="en-GB" sz="900" b="1" i="1" baseline="0" dirty="0">
                          <a:solidFill>
                            <a:schemeClr val="accent2">
                              <a:lumMod val="75000"/>
                            </a:schemeClr>
                          </a:solidFill>
                        </a:rPr>
                        <a:t> cerebral cortex</a:t>
                      </a:r>
                      <a:endParaRPr lang="en-GB" sz="900" b="1" i="1" dirty="0">
                        <a:solidFill>
                          <a:schemeClr val="accent2">
                            <a:lumMod val="75000"/>
                          </a:schemeClr>
                        </a:solidFill>
                      </a:endParaRPr>
                    </a:p>
                  </a:txBody>
                  <a:tcPr marL="65314" marR="65314" marT="32657" marB="32657" vert="vert270" anchor="ctr"/>
                </a:tc>
                <a:tc>
                  <a:txBody>
                    <a:bodyPr/>
                    <a:lstStyle/>
                    <a:p>
                      <a:pPr algn="l"/>
                      <a:r>
                        <a:rPr lang="en-GB" sz="900" b="1" dirty="0"/>
                        <a:t>Benefit:</a:t>
                      </a:r>
                      <a:r>
                        <a:rPr lang="en-GB" sz="900" b="1" baseline="0" dirty="0"/>
                        <a:t> </a:t>
                      </a:r>
                      <a:r>
                        <a:rPr lang="en-GB" sz="900" baseline="0" dirty="0"/>
                        <a:t>thought to alleviate the symptoms of some mental illnesses.</a:t>
                      </a:r>
                      <a:endParaRPr lang="en-GB" sz="900" dirty="0"/>
                    </a:p>
                  </a:txBody>
                  <a:tcPr marL="65314" marR="65314" marT="32657" marB="32657" anchor="ctr"/>
                </a:tc>
                <a:extLst>
                  <a:ext uri="{0D108BD9-81ED-4DB2-BD59-A6C34878D82A}">
                    <a16:rowId xmlns:a16="http://schemas.microsoft.com/office/drawing/2014/main" val="10000"/>
                  </a:ext>
                </a:extLst>
              </a:tr>
              <a:tr h="1048197">
                <a:tc vMerge="1">
                  <a:txBody>
                    <a:bodyPr/>
                    <a:lstStyle/>
                    <a:p>
                      <a:endParaRPr lang="en-GB"/>
                    </a:p>
                  </a:txBody>
                  <a:tcPr/>
                </a:tc>
                <a:tc vMerge="1">
                  <a:txBody>
                    <a:bodyPr/>
                    <a:lstStyle/>
                    <a:p>
                      <a:pPr algn="ctr"/>
                      <a:endParaRPr lang="en-GB" sz="1200" b="1" i="1" dirty="0">
                        <a:solidFill>
                          <a:schemeClr val="accent2">
                            <a:lumMod val="75000"/>
                          </a:schemeClr>
                        </a:solidFill>
                      </a:endParaRPr>
                    </a:p>
                  </a:txBody>
                  <a:tcPr anchor="ctr"/>
                </a:tc>
                <a:tc>
                  <a:txBody>
                    <a:bodyPr/>
                    <a:lstStyle/>
                    <a:p>
                      <a:r>
                        <a:rPr lang="en-GB" sz="900" b="1" dirty="0"/>
                        <a:t>Risks:</a:t>
                      </a:r>
                      <a:r>
                        <a:rPr lang="en-GB" sz="900" b="1" baseline="0" dirty="0"/>
                        <a:t> </a:t>
                      </a:r>
                      <a:r>
                        <a:rPr lang="en-GB" sz="900" baseline="0" dirty="0"/>
                        <a:t>bleeding in the brain, seizures, loss of brain function. Procedure was abandoned in the 1950s due to risk.</a:t>
                      </a:r>
                      <a:endParaRPr lang="en-GB" sz="900" dirty="0"/>
                    </a:p>
                  </a:txBody>
                  <a:tcPr marL="65314" marR="65314" marT="32657" marB="32657" anchor="ctr"/>
                </a:tc>
                <a:extLst>
                  <a:ext uri="{0D108BD9-81ED-4DB2-BD59-A6C34878D82A}">
                    <a16:rowId xmlns:a16="http://schemas.microsoft.com/office/drawing/2014/main" val="10001"/>
                  </a:ext>
                </a:extLst>
              </a:tr>
            </a:tbl>
          </a:graphicData>
        </a:graphic>
      </p:graphicFrame>
      <p:sp>
        <p:nvSpPr>
          <p:cNvPr id="110" name="Rectangle 109"/>
          <p:cNvSpPr/>
          <p:nvPr/>
        </p:nvSpPr>
        <p:spPr>
          <a:xfrm>
            <a:off x="2090783" y="2707631"/>
            <a:ext cx="825260" cy="1436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Neuroscientists have been able to map regions of the brain by studying patients with brain damage, electrical stimulation and MRI.</a:t>
            </a:r>
            <a:endParaRPr lang="en-GB" sz="857" b="1" dirty="0">
              <a:solidFill>
                <a:schemeClr val="tx1"/>
              </a:solidFill>
            </a:endParaRPr>
          </a:p>
        </p:txBody>
      </p:sp>
      <p:sp>
        <p:nvSpPr>
          <p:cNvPr id="111" name="Rectangle 110"/>
          <p:cNvSpPr/>
          <p:nvPr/>
        </p:nvSpPr>
        <p:spPr>
          <a:xfrm>
            <a:off x="2389702" y="1135740"/>
            <a:ext cx="1368571" cy="276999"/>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solidFill>
                  <a:schemeClr val="accent2"/>
                </a:solidFill>
                <a:ea typeface="Verdana" panose="020B0604030504040204" pitchFamily="34" charset="0"/>
                <a:cs typeface="Verdana" panose="020B0604030504040204" pitchFamily="34" charset="0"/>
              </a:rPr>
              <a:t>The Eye </a:t>
            </a:r>
            <a:r>
              <a:rPr lang="en-GB" sz="1200" b="1" dirty="0">
                <a:solidFill>
                  <a:schemeClr val="tx1"/>
                </a:solidFill>
                <a:ea typeface="Verdana" panose="020B0604030504040204" pitchFamily="34" charset="0"/>
                <a:cs typeface="Verdana" panose="020B0604030504040204" pitchFamily="34" charset="0"/>
              </a:rPr>
              <a:t>(Bio only)</a:t>
            </a:r>
            <a:endParaRPr lang="en-GB" sz="1200" dirty="0">
              <a:solidFill>
                <a:schemeClr val="tx1"/>
              </a:solidFill>
              <a:ea typeface="Verdana" panose="020B0604030504040204" pitchFamily="34" charset="0"/>
              <a:cs typeface="Verdana" panose="020B0604030504040204" pitchFamily="34" charset="0"/>
            </a:endParaRPr>
          </a:p>
        </p:txBody>
      </p:sp>
      <p:grpSp>
        <p:nvGrpSpPr>
          <p:cNvPr id="97" name="Group 96"/>
          <p:cNvGrpSpPr/>
          <p:nvPr/>
        </p:nvGrpSpPr>
        <p:grpSpPr>
          <a:xfrm>
            <a:off x="59403" y="5324195"/>
            <a:ext cx="1006745" cy="1010418"/>
            <a:chOff x="-86365" y="6996080"/>
            <a:chExt cx="1578972" cy="1578972"/>
          </a:xfrm>
        </p:grpSpPr>
        <p:sp>
          <p:nvSpPr>
            <p:cNvPr id="96" name="Rectangle 95"/>
            <p:cNvSpPr/>
            <p:nvPr/>
          </p:nvSpPr>
          <p:spPr>
            <a:xfrm>
              <a:off x="55197" y="7219950"/>
              <a:ext cx="1353730" cy="11715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1030" name="Picture 6" descr="Image result for long sightedn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65" y="6996080"/>
              <a:ext cx="1578972" cy="157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97"/>
          <p:cNvGrpSpPr/>
          <p:nvPr/>
        </p:nvGrpSpPr>
        <p:grpSpPr>
          <a:xfrm>
            <a:off x="1012793" y="5431246"/>
            <a:ext cx="1085244" cy="843678"/>
            <a:chOff x="1415984" y="7153814"/>
            <a:chExt cx="1675509" cy="1340407"/>
          </a:xfrm>
        </p:grpSpPr>
        <p:sp>
          <p:nvSpPr>
            <p:cNvPr id="170" name="Rectangle 169"/>
            <p:cNvSpPr/>
            <p:nvPr/>
          </p:nvSpPr>
          <p:spPr>
            <a:xfrm>
              <a:off x="1528606" y="7219949"/>
              <a:ext cx="1353730" cy="11715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1032" name="Picture 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5984" y="7153814"/>
              <a:ext cx="1675509" cy="13404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950782" y="1432463"/>
            <a:ext cx="1915580" cy="1151131"/>
            <a:chOff x="2240236" y="3108482"/>
            <a:chExt cx="2306203" cy="1409343"/>
          </a:xfrm>
        </p:grpSpPr>
        <p:pic>
          <p:nvPicPr>
            <p:cNvPr id="251" name="Picture 4" descr="Image result for eye dia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0996" y="3357410"/>
              <a:ext cx="1168801" cy="1061207"/>
            </a:xfrm>
            <a:prstGeom prst="rect">
              <a:avLst/>
            </a:prstGeom>
            <a:noFill/>
            <a:extLst>
              <a:ext uri="{909E8E84-426E-40DD-AFC4-6F175D3DCCD1}">
                <a14:hiddenFill xmlns:a14="http://schemas.microsoft.com/office/drawing/2010/main">
                  <a:solidFill>
                    <a:srgbClr val="FFFFFF"/>
                  </a:solidFill>
                </a14:hiddenFill>
              </a:ext>
            </a:extLst>
          </p:spPr>
        </p:pic>
        <p:cxnSp>
          <p:nvCxnSpPr>
            <p:cNvPr id="115" name="Straight Connector 114">
              <a:extLst>
                <a:ext uri="{FF2B5EF4-FFF2-40B4-BE49-F238E27FC236}">
                  <a16:creationId xmlns:a16="http://schemas.microsoft.com/office/drawing/2014/main" id="{6B8AD252-432F-4AAF-AC6E-2DD89B9E383D}"/>
                </a:ext>
              </a:extLst>
            </p:cNvPr>
            <p:cNvCxnSpPr>
              <a:cxnSpLocks/>
            </p:cNvCxnSpPr>
            <p:nvPr/>
          </p:nvCxnSpPr>
          <p:spPr>
            <a:xfrm flipV="1">
              <a:off x="3638771" y="3382281"/>
              <a:ext cx="123046" cy="1859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8E4C999-DE0B-405B-AF65-6AB6594CD415}"/>
                </a:ext>
              </a:extLst>
            </p:cNvPr>
            <p:cNvSpPr txBox="1"/>
            <p:nvPr/>
          </p:nvSpPr>
          <p:spPr>
            <a:xfrm>
              <a:off x="3359035" y="3250636"/>
              <a:ext cx="902580" cy="220594"/>
            </a:xfrm>
            <a:prstGeom prst="rect">
              <a:avLst/>
            </a:prstGeom>
            <a:noFill/>
          </p:spPr>
          <p:txBody>
            <a:bodyPr wrap="square" rtlCol="0">
              <a:spAutoFit/>
            </a:bodyPr>
            <a:lstStyle/>
            <a:p>
              <a:pPr algn="ctr"/>
              <a:r>
                <a:rPr lang="en-GB" sz="571" dirty="0"/>
                <a:t>retina</a:t>
              </a:r>
            </a:p>
          </p:txBody>
        </p:sp>
        <p:cxnSp>
          <p:nvCxnSpPr>
            <p:cNvPr id="122" name="Straight Connector 121">
              <a:extLst>
                <a:ext uri="{FF2B5EF4-FFF2-40B4-BE49-F238E27FC236}">
                  <a16:creationId xmlns:a16="http://schemas.microsoft.com/office/drawing/2014/main" id="{6B8AD252-432F-4AAF-AC6E-2DD89B9E383D}"/>
                </a:ext>
              </a:extLst>
            </p:cNvPr>
            <p:cNvCxnSpPr>
              <a:cxnSpLocks/>
            </p:cNvCxnSpPr>
            <p:nvPr/>
          </p:nvCxnSpPr>
          <p:spPr>
            <a:xfrm flipV="1">
              <a:off x="3896239" y="3716538"/>
              <a:ext cx="123046" cy="3176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8E4C999-DE0B-405B-AF65-6AB6594CD415}"/>
                </a:ext>
              </a:extLst>
            </p:cNvPr>
            <p:cNvSpPr txBox="1"/>
            <p:nvPr/>
          </p:nvSpPr>
          <p:spPr>
            <a:xfrm>
              <a:off x="3643859" y="3566024"/>
              <a:ext cx="902580" cy="220594"/>
            </a:xfrm>
            <a:prstGeom prst="rect">
              <a:avLst/>
            </a:prstGeom>
            <a:noFill/>
          </p:spPr>
          <p:txBody>
            <a:bodyPr wrap="square" rtlCol="0">
              <a:spAutoFit/>
            </a:bodyPr>
            <a:lstStyle/>
            <a:p>
              <a:pPr algn="ctr"/>
              <a:r>
                <a:rPr lang="en-GB" sz="571" dirty="0"/>
                <a:t>optic nerve</a:t>
              </a:r>
            </a:p>
          </p:txBody>
        </p:sp>
        <p:cxnSp>
          <p:nvCxnSpPr>
            <p:cNvPr id="126" name="Straight Connector 125">
              <a:extLst>
                <a:ext uri="{FF2B5EF4-FFF2-40B4-BE49-F238E27FC236}">
                  <a16:creationId xmlns:a16="http://schemas.microsoft.com/office/drawing/2014/main" id="{6B8AD252-432F-4AAF-AC6E-2DD89B9E383D}"/>
                </a:ext>
              </a:extLst>
            </p:cNvPr>
            <p:cNvCxnSpPr>
              <a:cxnSpLocks/>
            </p:cNvCxnSpPr>
            <p:nvPr/>
          </p:nvCxnSpPr>
          <p:spPr>
            <a:xfrm flipH="1" flipV="1">
              <a:off x="3492414" y="3247980"/>
              <a:ext cx="70530" cy="2094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88E4C999-DE0B-405B-AF65-6AB6594CD415}"/>
                </a:ext>
              </a:extLst>
            </p:cNvPr>
            <p:cNvSpPr txBox="1"/>
            <p:nvPr/>
          </p:nvSpPr>
          <p:spPr>
            <a:xfrm>
              <a:off x="3024141" y="3108482"/>
              <a:ext cx="902580" cy="220594"/>
            </a:xfrm>
            <a:prstGeom prst="rect">
              <a:avLst/>
            </a:prstGeom>
            <a:noFill/>
          </p:spPr>
          <p:txBody>
            <a:bodyPr wrap="square" rtlCol="0">
              <a:spAutoFit/>
            </a:bodyPr>
            <a:lstStyle/>
            <a:p>
              <a:pPr algn="ctr"/>
              <a:r>
                <a:rPr lang="en-GB" sz="571" dirty="0"/>
                <a:t>sclera</a:t>
              </a:r>
            </a:p>
          </p:txBody>
        </p:sp>
        <p:cxnSp>
          <p:nvCxnSpPr>
            <p:cNvPr id="131" name="Straight Connector 130">
              <a:extLst>
                <a:ext uri="{FF2B5EF4-FFF2-40B4-BE49-F238E27FC236}">
                  <a16:creationId xmlns:a16="http://schemas.microsoft.com/office/drawing/2014/main" id="{6B8AD252-432F-4AAF-AC6E-2DD89B9E383D}"/>
                </a:ext>
              </a:extLst>
            </p:cNvPr>
            <p:cNvCxnSpPr>
              <a:cxnSpLocks/>
            </p:cNvCxnSpPr>
            <p:nvPr/>
          </p:nvCxnSpPr>
          <p:spPr>
            <a:xfrm flipH="1" flipV="1">
              <a:off x="2816139" y="3562305"/>
              <a:ext cx="70530" cy="2094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88E4C999-DE0B-405B-AF65-6AB6594CD415}"/>
                </a:ext>
              </a:extLst>
            </p:cNvPr>
            <p:cNvSpPr txBox="1"/>
            <p:nvPr/>
          </p:nvSpPr>
          <p:spPr>
            <a:xfrm>
              <a:off x="2287861" y="3415671"/>
              <a:ext cx="902580" cy="220594"/>
            </a:xfrm>
            <a:prstGeom prst="rect">
              <a:avLst/>
            </a:prstGeom>
            <a:noFill/>
          </p:spPr>
          <p:txBody>
            <a:bodyPr wrap="square" rtlCol="0">
              <a:spAutoFit/>
            </a:bodyPr>
            <a:lstStyle/>
            <a:p>
              <a:pPr algn="ctr"/>
              <a:r>
                <a:rPr lang="en-GB" sz="571" dirty="0"/>
                <a:t>cornea</a:t>
              </a:r>
            </a:p>
          </p:txBody>
        </p:sp>
        <p:cxnSp>
          <p:nvCxnSpPr>
            <p:cNvPr id="133" name="Straight Connector 132">
              <a:extLst>
                <a:ext uri="{FF2B5EF4-FFF2-40B4-BE49-F238E27FC236}">
                  <a16:creationId xmlns:a16="http://schemas.microsoft.com/office/drawing/2014/main" id="{6B8AD252-432F-4AAF-AC6E-2DD89B9E383D}"/>
                </a:ext>
              </a:extLst>
            </p:cNvPr>
            <p:cNvCxnSpPr>
              <a:cxnSpLocks/>
            </p:cNvCxnSpPr>
            <p:nvPr/>
          </p:nvCxnSpPr>
          <p:spPr>
            <a:xfrm flipH="1">
              <a:off x="2755678" y="3952744"/>
              <a:ext cx="235766" cy="1100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88E4C999-DE0B-405B-AF65-6AB6594CD415}"/>
                </a:ext>
              </a:extLst>
            </p:cNvPr>
            <p:cNvSpPr txBox="1"/>
            <p:nvPr/>
          </p:nvSpPr>
          <p:spPr>
            <a:xfrm>
              <a:off x="2240236" y="3987173"/>
              <a:ext cx="902580" cy="220594"/>
            </a:xfrm>
            <a:prstGeom prst="rect">
              <a:avLst/>
            </a:prstGeom>
            <a:noFill/>
          </p:spPr>
          <p:txBody>
            <a:bodyPr wrap="square" rtlCol="0">
              <a:spAutoFit/>
            </a:bodyPr>
            <a:lstStyle/>
            <a:p>
              <a:pPr algn="ctr"/>
              <a:r>
                <a:rPr lang="en-GB" sz="571" dirty="0"/>
                <a:t>iris</a:t>
              </a:r>
            </a:p>
          </p:txBody>
        </p:sp>
        <p:cxnSp>
          <p:nvCxnSpPr>
            <p:cNvPr id="136" name="Straight Connector 135">
              <a:extLst>
                <a:ext uri="{FF2B5EF4-FFF2-40B4-BE49-F238E27FC236}">
                  <a16:creationId xmlns:a16="http://schemas.microsoft.com/office/drawing/2014/main" id="{6B8AD252-432F-4AAF-AC6E-2DD89B9E383D}"/>
                </a:ext>
              </a:extLst>
            </p:cNvPr>
            <p:cNvCxnSpPr>
              <a:cxnSpLocks/>
            </p:cNvCxnSpPr>
            <p:nvPr/>
          </p:nvCxnSpPr>
          <p:spPr>
            <a:xfrm flipV="1">
              <a:off x="2981411" y="4117851"/>
              <a:ext cx="62112" cy="2334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88E4C999-DE0B-405B-AF65-6AB6594CD415}"/>
                </a:ext>
              </a:extLst>
            </p:cNvPr>
            <p:cNvSpPr txBox="1"/>
            <p:nvPr/>
          </p:nvSpPr>
          <p:spPr>
            <a:xfrm>
              <a:off x="2460944" y="4297231"/>
              <a:ext cx="902580" cy="220594"/>
            </a:xfrm>
            <a:prstGeom prst="rect">
              <a:avLst/>
            </a:prstGeom>
            <a:noFill/>
          </p:spPr>
          <p:txBody>
            <a:bodyPr wrap="square" rtlCol="0">
              <a:spAutoFit/>
            </a:bodyPr>
            <a:lstStyle/>
            <a:p>
              <a:pPr algn="ctr"/>
              <a:r>
                <a:rPr lang="en-GB" sz="571" dirty="0"/>
                <a:t>ciliary muscles</a:t>
              </a:r>
            </a:p>
          </p:txBody>
        </p:sp>
        <p:cxnSp>
          <p:nvCxnSpPr>
            <p:cNvPr id="139" name="Straight Connector 138">
              <a:extLst>
                <a:ext uri="{FF2B5EF4-FFF2-40B4-BE49-F238E27FC236}">
                  <a16:creationId xmlns:a16="http://schemas.microsoft.com/office/drawing/2014/main" id="{6B8AD252-432F-4AAF-AC6E-2DD89B9E383D}"/>
                </a:ext>
              </a:extLst>
            </p:cNvPr>
            <p:cNvCxnSpPr>
              <a:cxnSpLocks/>
            </p:cNvCxnSpPr>
            <p:nvPr/>
          </p:nvCxnSpPr>
          <p:spPr>
            <a:xfrm flipH="1" flipV="1">
              <a:off x="2991444" y="3399660"/>
              <a:ext cx="66168" cy="3039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8E4C999-DE0B-405B-AF65-6AB6594CD415}"/>
                </a:ext>
              </a:extLst>
            </p:cNvPr>
            <p:cNvSpPr txBox="1"/>
            <p:nvPr/>
          </p:nvSpPr>
          <p:spPr>
            <a:xfrm>
              <a:off x="2440261" y="3237485"/>
              <a:ext cx="902580" cy="328142"/>
            </a:xfrm>
            <a:prstGeom prst="rect">
              <a:avLst/>
            </a:prstGeom>
            <a:noFill/>
          </p:spPr>
          <p:txBody>
            <a:bodyPr wrap="square" rtlCol="0">
              <a:spAutoFit/>
            </a:bodyPr>
            <a:lstStyle/>
            <a:p>
              <a:pPr algn="ctr"/>
              <a:r>
                <a:rPr lang="en-GB" sz="571" dirty="0"/>
                <a:t>suspensory ligament</a:t>
              </a:r>
            </a:p>
          </p:txBody>
        </p:sp>
      </p:grpSp>
      <p:sp>
        <p:nvSpPr>
          <p:cNvPr id="145" name="Rectangle 144"/>
          <p:cNvSpPr/>
          <p:nvPr/>
        </p:nvSpPr>
        <p:spPr>
          <a:xfrm>
            <a:off x="2364372" y="46316"/>
            <a:ext cx="889668" cy="104242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Sense organ containing receptors sensitive to light intensity and colour</a:t>
            </a:r>
          </a:p>
        </p:txBody>
      </p:sp>
      <p:graphicFrame>
        <p:nvGraphicFramePr>
          <p:cNvPr id="159" name="Table 158"/>
          <p:cNvGraphicFramePr>
            <a:graphicFrameLocks noGrp="1"/>
          </p:cNvGraphicFramePr>
          <p:nvPr>
            <p:extLst>
              <p:ext uri="{D42A27DB-BD31-4B8C-83A1-F6EECF244321}">
                <p14:modId xmlns:p14="http://schemas.microsoft.com/office/powerpoint/2010/main" val="3339132772"/>
              </p:ext>
            </p:extLst>
          </p:nvPr>
        </p:nvGraphicFramePr>
        <p:xfrm>
          <a:off x="35083" y="464320"/>
          <a:ext cx="2087433" cy="2182285"/>
        </p:xfrm>
        <a:graphic>
          <a:graphicData uri="http://schemas.openxmlformats.org/drawingml/2006/table">
            <a:tbl>
              <a:tblPr firstRow="1" bandRow="1">
                <a:tableStyleId>{5940675A-B579-460E-94D1-54222C63F5DA}</a:tableStyleId>
              </a:tblPr>
              <a:tblGrid>
                <a:gridCol w="164496">
                  <a:extLst>
                    <a:ext uri="{9D8B030D-6E8A-4147-A177-3AD203B41FA5}">
                      <a16:colId xmlns:a16="http://schemas.microsoft.com/office/drawing/2014/main" val="20000"/>
                    </a:ext>
                  </a:extLst>
                </a:gridCol>
                <a:gridCol w="659383">
                  <a:extLst>
                    <a:ext uri="{9D8B030D-6E8A-4147-A177-3AD203B41FA5}">
                      <a16:colId xmlns:a16="http://schemas.microsoft.com/office/drawing/2014/main" val="20001"/>
                    </a:ext>
                  </a:extLst>
                </a:gridCol>
                <a:gridCol w="1263554">
                  <a:extLst>
                    <a:ext uri="{9D8B030D-6E8A-4147-A177-3AD203B41FA5}">
                      <a16:colId xmlns:a16="http://schemas.microsoft.com/office/drawing/2014/main" val="20002"/>
                    </a:ext>
                  </a:extLst>
                </a:gridCol>
              </a:tblGrid>
              <a:tr h="251753">
                <a:tc rowSpan="7">
                  <a:txBody>
                    <a:bodyPr/>
                    <a:lstStyle/>
                    <a:p>
                      <a:pPr algn="ctr"/>
                      <a:r>
                        <a:rPr lang="en-GB" sz="800" b="1" dirty="0"/>
                        <a:t>Structures</a:t>
                      </a:r>
                      <a:r>
                        <a:rPr lang="en-GB" sz="800" b="1" baseline="0" dirty="0"/>
                        <a:t> of the eye</a:t>
                      </a:r>
                      <a:endParaRPr lang="en-GB" sz="800" b="1" dirty="0"/>
                    </a:p>
                  </a:txBody>
                  <a:tcPr marL="65314" marR="65314" marT="32657" marB="32657"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Retina</a:t>
                      </a:r>
                    </a:p>
                  </a:txBody>
                  <a:tcPr marL="65314" marR="65314" marT="32657" marB="32657" anchor="ctr"/>
                </a:tc>
                <a:tc>
                  <a:txBody>
                    <a:bodyPr/>
                    <a:lstStyle/>
                    <a:p>
                      <a:pPr algn="l"/>
                      <a:r>
                        <a:rPr lang="en-GB" sz="800" dirty="0"/>
                        <a:t>Light sensitive cell layer.</a:t>
                      </a:r>
                    </a:p>
                  </a:txBody>
                  <a:tcPr marL="65314" marR="65314" marT="32657" marB="32657" anchor="ctr"/>
                </a:tc>
                <a:extLst>
                  <a:ext uri="{0D108BD9-81ED-4DB2-BD59-A6C34878D82A}">
                    <a16:rowId xmlns:a16="http://schemas.microsoft.com/office/drawing/2014/main" val="10000"/>
                  </a:ext>
                </a:extLst>
              </a:tr>
              <a:tr h="283862">
                <a:tc vMerge="1">
                  <a:txBody>
                    <a:bodyPr/>
                    <a:lstStyle/>
                    <a:p>
                      <a:endParaRPr lang="en-GB"/>
                    </a:p>
                  </a:txBody>
                  <a:tcPr/>
                </a:tc>
                <a:tc>
                  <a:txBody>
                    <a:bodyPr/>
                    <a:lstStyle/>
                    <a:p>
                      <a:pPr algn="ctr"/>
                      <a:r>
                        <a:rPr lang="en-GB" sz="800" b="1" i="1" dirty="0">
                          <a:solidFill>
                            <a:schemeClr val="accent2">
                              <a:lumMod val="75000"/>
                            </a:schemeClr>
                          </a:solidFill>
                        </a:rPr>
                        <a:t>Optic nerve</a:t>
                      </a:r>
                    </a:p>
                  </a:txBody>
                  <a:tcPr marL="65314" marR="65314" marT="32657" marB="32657" anchor="ctr"/>
                </a:tc>
                <a:tc>
                  <a:txBody>
                    <a:bodyPr/>
                    <a:lstStyle/>
                    <a:p>
                      <a:r>
                        <a:rPr lang="en-GB" sz="800" dirty="0"/>
                        <a:t>Carries</a:t>
                      </a:r>
                      <a:r>
                        <a:rPr lang="en-GB" sz="800" baseline="0" dirty="0"/>
                        <a:t> impulse to brain.</a:t>
                      </a:r>
                      <a:endParaRPr lang="en-GB" sz="800" dirty="0"/>
                    </a:p>
                  </a:txBody>
                  <a:tcPr marL="65314" marR="65314" marT="32657" marB="32657" anchor="ctr"/>
                </a:tc>
                <a:extLst>
                  <a:ext uri="{0D108BD9-81ED-4DB2-BD59-A6C34878D82A}">
                    <a16:rowId xmlns:a16="http://schemas.microsoft.com/office/drawing/2014/main" val="10001"/>
                  </a:ext>
                </a:extLst>
              </a:tr>
              <a:tr h="231366">
                <a:tc vMerge="1">
                  <a:txBody>
                    <a:bodyPr/>
                    <a:lstStyle/>
                    <a:p>
                      <a:endParaRPr lang="en-GB"/>
                    </a:p>
                  </a:txBody>
                  <a:tcPr/>
                </a:tc>
                <a:tc>
                  <a:txBody>
                    <a:bodyPr/>
                    <a:lstStyle/>
                    <a:p>
                      <a:pPr algn="ctr"/>
                      <a:r>
                        <a:rPr lang="en-GB" sz="800" b="1" i="1" dirty="0">
                          <a:solidFill>
                            <a:schemeClr val="accent2">
                              <a:lumMod val="75000"/>
                            </a:schemeClr>
                          </a:solidFill>
                        </a:rPr>
                        <a:t>Sclera</a:t>
                      </a:r>
                    </a:p>
                  </a:txBody>
                  <a:tcPr marL="65314" marR="65314" marT="32657" marB="32657" anchor="ctr"/>
                </a:tc>
                <a:tc>
                  <a:txBody>
                    <a:bodyPr/>
                    <a:lstStyle/>
                    <a:p>
                      <a:r>
                        <a:rPr lang="en-GB" sz="800" dirty="0"/>
                        <a:t>Protects</a:t>
                      </a:r>
                      <a:r>
                        <a:rPr lang="en-GB" sz="800" baseline="0" dirty="0"/>
                        <a:t> the eye.</a:t>
                      </a:r>
                      <a:endParaRPr lang="en-GB" sz="800" dirty="0"/>
                    </a:p>
                  </a:txBody>
                  <a:tcPr marL="65314" marR="65314" marT="32657" marB="32657" anchor="ctr"/>
                </a:tc>
                <a:extLst>
                  <a:ext uri="{0D108BD9-81ED-4DB2-BD59-A6C34878D82A}">
                    <a16:rowId xmlns:a16="http://schemas.microsoft.com/office/drawing/2014/main" val="10002"/>
                  </a:ext>
                </a:extLst>
              </a:tr>
              <a:tr h="398498">
                <a:tc vMerge="1">
                  <a:txBody>
                    <a:bodyPr/>
                    <a:lstStyle/>
                    <a:p>
                      <a:endParaRPr lang="en-GB"/>
                    </a:p>
                  </a:txBody>
                  <a:tcPr/>
                </a:tc>
                <a:tc>
                  <a:txBody>
                    <a:bodyPr/>
                    <a:lstStyle/>
                    <a:p>
                      <a:pPr algn="ctr"/>
                      <a:r>
                        <a:rPr lang="en-GB" sz="800" b="1" i="1" dirty="0">
                          <a:solidFill>
                            <a:schemeClr val="accent2">
                              <a:lumMod val="75000"/>
                            </a:schemeClr>
                          </a:solidFill>
                        </a:rPr>
                        <a:t>Cornea</a:t>
                      </a:r>
                    </a:p>
                  </a:txBody>
                  <a:tcPr marL="65314" marR="65314" marT="32657" marB="32657" anchor="ctr"/>
                </a:tc>
                <a:tc>
                  <a:txBody>
                    <a:bodyPr/>
                    <a:lstStyle/>
                    <a:p>
                      <a:r>
                        <a:rPr lang="en-GB" sz="800" dirty="0"/>
                        <a:t>Transparent</a:t>
                      </a:r>
                      <a:r>
                        <a:rPr lang="en-GB" sz="800" baseline="0" dirty="0"/>
                        <a:t> layer that covers the pupil and iris.</a:t>
                      </a:r>
                      <a:endParaRPr lang="en-GB" sz="800" dirty="0"/>
                    </a:p>
                  </a:txBody>
                  <a:tcPr marL="65314" marR="65314" marT="32657" marB="32657" anchor="ctr"/>
                </a:tc>
                <a:extLst>
                  <a:ext uri="{0D108BD9-81ED-4DB2-BD59-A6C34878D82A}">
                    <a16:rowId xmlns:a16="http://schemas.microsoft.com/office/drawing/2014/main" val="10003"/>
                  </a:ext>
                </a:extLst>
              </a:tr>
              <a:tr h="283862">
                <a:tc vMerge="1">
                  <a:txBody>
                    <a:bodyPr/>
                    <a:lstStyle/>
                    <a:p>
                      <a:endParaRPr lang="en-GB"/>
                    </a:p>
                  </a:txBody>
                  <a:tcPr/>
                </a:tc>
                <a:tc>
                  <a:txBody>
                    <a:bodyPr/>
                    <a:lstStyle/>
                    <a:p>
                      <a:pPr algn="ctr"/>
                      <a:r>
                        <a:rPr lang="en-GB" sz="800" b="1" i="1" dirty="0">
                          <a:solidFill>
                            <a:schemeClr val="accent2">
                              <a:lumMod val="75000"/>
                            </a:schemeClr>
                          </a:solidFill>
                        </a:rPr>
                        <a:t>Iris</a:t>
                      </a:r>
                    </a:p>
                  </a:txBody>
                  <a:tcPr marL="65314" marR="65314" marT="32657" marB="32657" anchor="ctr"/>
                </a:tc>
                <a:tc>
                  <a:txBody>
                    <a:bodyPr/>
                    <a:lstStyle/>
                    <a:p>
                      <a:r>
                        <a:rPr lang="en-GB" sz="800" dirty="0"/>
                        <a:t>Pigmented</a:t>
                      </a:r>
                      <a:r>
                        <a:rPr lang="en-GB" sz="800" baseline="0" dirty="0"/>
                        <a:t> layer, controls size of pupil.</a:t>
                      </a:r>
                      <a:endParaRPr lang="en-GB" sz="800" dirty="0"/>
                    </a:p>
                  </a:txBody>
                  <a:tcPr marL="65314" marR="65314" marT="32657" marB="32657" anchor="ctr"/>
                </a:tc>
                <a:extLst>
                  <a:ext uri="{0D108BD9-81ED-4DB2-BD59-A6C34878D82A}">
                    <a16:rowId xmlns:a16="http://schemas.microsoft.com/office/drawing/2014/main" val="10004"/>
                  </a:ext>
                </a:extLst>
              </a:tr>
              <a:tr h="283862">
                <a:tc vMerge="1">
                  <a:txBody>
                    <a:bodyPr/>
                    <a:lstStyle/>
                    <a:p>
                      <a:endParaRPr lang="en-GB"/>
                    </a:p>
                  </a:txBody>
                  <a:tcPr/>
                </a:tc>
                <a:tc>
                  <a:txBody>
                    <a:bodyPr/>
                    <a:lstStyle/>
                    <a:p>
                      <a:pPr algn="ctr"/>
                      <a:r>
                        <a:rPr lang="en-GB" sz="800" b="1" i="1" dirty="0">
                          <a:solidFill>
                            <a:schemeClr val="accent2">
                              <a:lumMod val="75000"/>
                            </a:schemeClr>
                          </a:solidFill>
                        </a:rPr>
                        <a:t>Ciliary muscles</a:t>
                      </a:r>
                    </a:p>
                  </a:txBody>
                  <a:tcPr marL="65314" marR="65314" marT="32657" marB="32657" anchor="ctr"/>
                </a:tc>
                <a:tc>
                  <a:txBody>
                    <a:bodyPr/>
                    <a:lstStyle/>
                    <a:p>
                      <a:r>
                        <a:rPr lang="en-GB" sz="800" dirty="0"/>
                        <a:t>Controls thickness of lens.</a:t>
                      </a:r>
                    </a:p>
                  </a:txBody>
                  <a:tcPr marL="65314" marR="65314" marT="32657" marB="32657" anchor="ctr"/>
                </a:tc>
                <a:extLst>
                  <a:ext uri="{0D108BD9-81ED-4DB2-BD59-A6C34878D82A}">
                    <a16:rowId xmlns:a16="http://schemas.microsoft.com/office/drawing/2014/main" val="10005"/>
                  </a:ext>
                </a:extLst>
              </a:tr>
              <a:tr h="398498">
                <a:tc vMerge="1">
                  <a:txBody>
                    <a:bodyPr/>
                    <a:lstStyle/>
                    <a:p>
                      <a:endParaRPr lang="en-GB"/>
                    </a:p>
                  </a:txBody>
                  <a:tcPr/>
                </a:tc>
                <a:tc>
                  <a:txBody>
                    <a:bodyPr/>
                    <a:lstStyle/>
                    <a:p>
                      <a:pPr algn="ctr"/>
                      <a:r>
                        <a:rPr lang="en-GB" sz="800" b="1" i="1" dirty="0">
                          <a:solidFill>
                            <a:schemeClr val="accent2">
                              <a:lumMod val="75000"/>
                            </a:schemeClr>
                          </a:solidFill>
                        </a:rPr>
                        <a:t>Suspensory ligaments</a:t>
                      </a:r>
                    </a:p>
                  </a:txBody>
                  <a:tcPr marL="65314" marR="65314" marT="32657" marB="32657" anchor="ctr"/>
                </a:tc>
                <a:tc>
                  <a:txBody>
                    <a:bodyPr/>
                    <a:lstStyle/>
                    <a:p>
                      <a:r>
                        <a:rPr lang="en-GB" sz="800" dirty="0"/>
                        <a:t>Connects</a:t>
                      </a:r>
                      <a:r>
                        <a:rPr lang="en-GB" sz="800" baseline="0" dirty="0"/>
                        <a:t> lens to ciliary muscles.</a:t>
                      </a:r>
                      <a:endParaRPr lang="en-GB" sz="800" dirty="0"/>
                    </a:p>
                  </a:txBody>
                  <a:tcPr marL="65314" marR="65314" marT="32657" marB="32657" anchor="ctr"/>
                </a:tc>
                <a:extLst>
                  <a:ext uri="{0D108BD9-81ED-4DB2-BD59-A6C34878D82A}">
                    <a16:rowId xmlns:a16="http://schemas.microsoft.com/office/drawing/2014/main" val="10006"/>
                  </a:ext>
                </a:extLst>
              </a:tr>
            </a:tbl>
          </a:graphicData>
        </a:graphic>
      </p:graphicFrame>
      <p:sp>
        <p:nvSpPr>
          <p:cNvPr id="161" name="Rectangle 160"/>
          <p:cNvSpPr/>
          <p:nvPr/>
        </p:nvSpPr>
        <p:spPr>
          <a:xfrm>
            <a:off x="519512" y="21625"/>
            <a:ext cx="1754274" cy="3912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The iris can dilate the pupil (aperture) to let in more light in dim conditions</a:t>
            </a:r>
            <a:endParaRPr lang="en-GB" sz="857" b="1" dirty="0">
              <a:solidFill>
                <a:schemeClr val="tx1"/>
              </a:solidFill>
            </a:endParaRPr>
          </a:p>
        </p:txBody>
      </p:sp>
      <p:graphicFrame>
        <p:nvGraphicFramePr>
          <p:cNvPr id="163" name="Table 162"/>
          <p:cNvGraphicFramePr>
            <a:graphicFrameLocks noGrp="1"/>
          </p:cNvGraphicFramePr>
          <p:nvPr>
            <p:extLst>
              <p:ext uri="{D42A27DB-BD31-4B8C-83A1-F6EECF244321}">
                <p14:modId xmlns:p14="http://schemas.microsoft.com/office/powerpoint/2010/main" val="89652315"/>
              </p:ext>
            </p:extLst>
          </p:nvPr>
        </p:nvGraphicFramePr>
        <p:xfrm>
          <a:off x="35082" y="2750889"/>
          <a:ext cx="1999114" cy="1567542"/>
        </p:xfrm>
        <a:graphic>
          <a:graphicData uri="http://schemas.openxmlformats.org/drawingml/2006/table">
            <a:tbl>
              <a:tblPr firstRow="1" bandRow="1">
                <a:tableStyleId>{5940675A-B579-460E-94D1-54222C63F5DA}</a:tableStyleId>
              </a:tblPr>
              <a:tblGrid>
                <a:gridCol w="999557">
                  <a:extLst>
                    <a:ext uri="{9D8B030D-6E8A-4147-A177-3AD203B41FA5}">
                      <a16:colId xmlns:a16="http://schemas.microsoft.com/office/drawing/2014/main" val="20000"/>
                    </a:ext>
                  </a:extLst>
                </a:gridCol>
                <a:gridCol w="999557">
                  <a:extLst>
                    <a:ext uri="{9D8B030D-6E8A-4147-A177-3AD203B41FA5}">
                      <a16:colId xmlns:a16="http://schemas.microsoft.com/office/drawing/2014/main" val="2966014908"/>
                    </a:ext>
                  </a:extLst>
                </a:gridCol>
              </a:tblGrid>
              <a:tr h="326571">
                <a:tc gridSpan="2">
                  <a:txBody>
                    <a:bodyPr/>
                    <a:lstStyle/>
                    <a:p>
                      <a:pPr algn="ctr"/>
                      <a:r>
                        <a:rPr lang="en-GB" sz="900" b="1" dirty="0">
                          <a:solidFill>
                            <a:schemeClr val="tx1"/>
                          </a:solidFill>
                        </a:rPr>
                        <a:t>Accommodation is the process of changing the shape of the lens to focus</a:t>
                      </a:r>
                    </a:p>
                  </a:txBody>
                  <a:tcPr marL="65314" marR="65314" marT="32657" marB="32657"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195943">
                <a:tc>
                  <a:txBody>
                    <a:bodyPr/>
                    <a:lstStyle/>
                    <a:p>
                      <a:pPr algn="ctr"/>
                      <a:r>
                        <a:rPr lang="en-GB" sz="900" b="1" i="1" dirty="0">
                          <a:solidFill>
                            <a:schemeClr val="accent2">
                              <a:lumMod val="75000"/>
                            </a:schemeClr>
                          </a:solidFill>
                        </a:rPr>
                        <a:t>Near object</a:t>
                      </a:r>
                    </a:p>
                  </a:txBody>
                  <a:tcPr marL="65314" marR="65314" marT="32657" marB="32657" anchor="ctr">
                    <a:noFill/>
                  </a:tcPr>
                </a:tc>
                <a:tc>
                  <a:txBody>
                    <a:bodyPr/>
                    <a:lstStyle/>
                    <a:p>
                      <a:pPr algn="ctr"/>
                      <a:r>
                        <a:rPr lang="en-GB" sz="900" b="1" i="1" dirty="0">
                          <a:solidFill>
                            <a:schemeClr val="accent2">
                              <a:lumMod val="75000"/>
                            </a:schemeClr>
                          </a:solidFill>
                        </a:rPr>
                        <a:t>Far object</a:t>
                      </a:r>
                    </a:p>
                  </a:txBody>
                  <a:tcPr marL="65314" marR="65314" marT="32657" marB="32657" anchor="ctr">
                    <a:noFill/>
                  </a:tcPr>
                </a:tc>
                <a:extLst>
                  <a:ext uri="{0D108BD9-81ED-4DB2-BD59-A6C34878D82A}">
                    <a16:rowId xmlns:a16="http://schemas.microsoft.com/office/drawing/2014/main" val="10001"/>
                  </a:ext>
                </a:extLst>
              </a:tr>
              <a:tr h="979714">
                <a:tc>
                  <a:txBody>
                    <a:bodyPr/>
                    <a:lstStyle/>
                    <a:p>
                      <a:pPr marL="0" indent="0" algn="ctr">
                        <a:buFont typeface="Arial" charset="0"/>
                        <a:buNone/>
                      </a:pPr>
                      <a:r>
                        <a:rPr lang="en-GB" sz="900" b="0" i="0" dirty="0">
                          <a:solidFill>
                            <a:schemeClr val="tx1"/>
                          </a:solidFill>
                        </a:rPr>
                        <a:t>Ciliary</a:t>
                      </a:r>
                      <a:r>
                        <a:rPr lang="en-GB" sz="900" b="0" i="0" baseline="0" dirty="0">
                          <a:solidFill>
                            <a:schemeClr val="tx1"/>
                          </a:solidFill>
                        </a:rPr>
                        <a:t> muscles contract, suspensory ligaments loosed, lens get thicker, light is more refracted.</a:t>
                      </a:r>
                      <a:endParaRPr lang="en-GB" sz="900" b="0" i="0" dirty="0">
                        <a:solidFill>
                          <a:schemeClr val="tx1"/>
                        </a:solidFill>
                      </a:endParaRPr>
                    </a:p>
                  </a:txBody>
                  <a:tcPr marL="65314" marR="65314" marT="32657" marB="3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charset="0"/>
                        <a:buNone/>
                      </a:pPr>
                      <a:r>
                        <a:rPr lang="en-GB" sz="900" b="0" i="0" dirty="0">
                          <a:solidFill>
                            <a:schemeClr val="tx1"/>
                          </a:solidFill>
                        </a:rPr>
                        <a:t>Ciliary</a:t>
                      </a:r>
                      <a:r>
                        <a:rPr lang="en-GB" sz="900" b="0" i="0" baseline="0" dirty="0">
                          <a:solidFill>
                            <a:schemeClr val="tx1"/>
                          </a:solidFill>
                        </a:rPr>
                        <a:t> muscles relax, suspensory ligaments pulled tight, lens pulled thin, light is only slightly refracted.</a:t>
                      </a:r>
                      <a:endParaRPr lang="en-GB" sz="900" b="0" i="0" dirty="0">
                        <a:solidFill>
                          <a:schemeClr val="tx1"/>
                        </a:solidFill>
                      </a:endParaRPr>
                    </a:p>
                  </a:txBody>
                  <a:tcPr marL="65314" marR="65314" marT="32657" marB="3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4368810"/>
                  </a:ext>
                </a:extLst>
              </a:tr>
            </a:tbl>
          </a:graphicData>
        </a:graphic>
      </p:graphicFrame>
      <p:pic>
        <p:nvPicPr>
          <p:cNvPr id="1034" name="Picture 10" descr="Image result for mri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0321" y="4175473"/>
            <a:ext cx="650058" cy="691029"/>
          </a:xfrm>
          <a:prstGeom prst="rect">
            <a:avLst/>
          </a:prstGeom>
          <a:noFill/>
          <a:extLst>
            <a:ext uri="{909E8E84-426E-40DD-AFC4-6F175D3DCCD1}">
              <a14:hiddenFill xmlns:a14="http://schemas.microsoft.com/office/drawing/2010/main">
                <a:solidFill>
                  <a:srgbClr val="FFFFFF"/>
                </a:solidFill>
              </a14:hiddenFill>
            </a:ext>
          </a:extLst>
        </p:spPr>
      </p:pic>
      <p:sp>
        <p:nvSpPr>
          <p:cNvPr id="167" name="Rectangle 166"/>
          <p:cNvSpPr/>
          <p:nvPr/>
        </p:nvSpPr>
        <p:spPr>
          <a:xfrm>
            <a:off x="59404" y="6294227"/>
            <a:ext cx="2031379" cy="530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New technologies now include hard/soft contact lens, laser surgery to change the shape of the cornea and a replacement lens in the eye.</a:t>
            </a:r>
            <a:endParaRPr lang="en-GB" sz="857" b="1" dirty="0">
              <a:solidFill>
                <a:schemeClr val="tx1"/>
              </a:solidFill>
            </a:endParaRPr>
          </a:p>
        </p:txBody>
      </p:sp>
      <p:cxnSp>
        <p:nvCxnSpPr>
          <p:cNvPr id="173" name="Straight Connector 172"/>
          <p:cNvCxnSpPr>
            <a:stCxn id="145" idx="2"/>
            <a:endCxn id="111" idx="0"/>
          </p:cNvCxnSpPr>
          <p:nvPr/>
        </p:nvCxnSpPr>
        <p:spPr>
          <a:xfrm>
            <a:off x="2809206" y="1088740"/>
            <a:ext cx="264782" cy="47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a:stCxn id="159" idx="3"/>
            <a:endCxn id="145" idx="1"/>
          </p:cNvCxnSpPr>
          <p:nvPr/>
        </p:nvCxnSpPr>
        <p:spPr>
          <a:xfrm flipV="1">
            <a:off x="2122516" y="567528"/>
            <a:ext cx="241856" cy="987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159" idx="0"/>
            <a:endCxn id="161" idx="2"/>
          </p:cNvCxnSpPr>
          <p:nvPr/>
        </p:nvCxnSpPr>
        <p:spPr>
          <a:xfrm flipV="1">
            <a:off x="1078799" y="412896"/>
            <a:ext cx="317850" cy="51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endCxn id="163" idx="0"/>
          </p:cNvCxnSpPr>
          <p:nvPr/>
        </p:nvCxnSpPr>
        <p:spPr>
          <a:xfrm flipH="1">
            <a:off x="1034639" y="2670779"/>
            <a:ext cx="23798" cy="80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cxnSpLocks/>
          </p:cNvCxnSpPr>
          <p:nvPr/>
        </p:nvCxnSpPr>
        <p:spPr>
          <a:xfrm flipV="1">
            <a:off x="524387" y="4324547"/>
            <a:ext cx="0" cy="122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cxnSpLocks/>
          </p:cNvCxnSpPr>
          <p:nvPr/>
        </p:nvCxnSpPr>
        <p:spPr>
          <a:xfrm flipH="1" flipV="1">
            <a:off x="1550422" y="4318431"/>
            <a:ext cx="1" cy="12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p:cNvCxnSpPr>
          <p:nvPr/>
        </p:nvCxnSpPr>
        <p:spPr>
          <a:xfrm flipH="1" flipV="1">
            <a:off x="581227" y="5377720"/>
            <a:ext cx="1" cy="89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p:cNvCxnSpPr>
          <p:nvPr/>
        </p:nvCxnSpPr>
        <p:spPr>
          <a:xfrm flipV="1">
            <a:off x="1479261" y="5365390"/>
            <a:ext cx="18451" cy="107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67" idx="0"/>
          </p:cNvCxnSpPr>
          <p:nvPr/>
        </p:nvCxnSpPr>
        <p:spPr>
          <a:xfrm flipH="1" flipV="1">
            <a:off x="624989" y="6217169"/>
            <a:ext cx="450104" cy="77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67" idx="0"/>
          </p:cNvCxnSpPr>
          <p:nvPr/>
        </p:nvCxnSpPr>
        <p:spPr>
          <a:xfrm flipV="1">
            <a:off x="1075094" y="6210284"/>
            <a:ext cx="475328" cy="83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a:stCxn id="79" idx="2"/>
            <a:endCxn id="87" idx="0"/>
          </p:cNvCxnSpPr>
          <p:nvPr/>
        </p:nvCxnSpPr>
        <p:spPr>
          <a:xfrm flipH="1">
            <a:off x="4605376" y="3000959"/>
            <a:ext cx="497448" cy="95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107" idx="0"/>
            <a:endCxn id="87" idx="1"/>
          </p:cNvCxnSpPr>
          <p:nvPr/>
        </p:nvCxnSpPr>
        <p:spPr>
          <a:xfrm>
            <a:off x="3421158" y="3781783"/>
            <a:ext cx="73378" cy="161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stCxn id="107" idx="2"/>
            <a:endCxn id="110" idx="3"/>
          </p:cNvCxnSpPr>
          <p:nvPr/>
        </p:nvCxnSpPr>
        <p:spPr>
          <a:xfrm flipH="1" flipV="1">
            <a:off x="2916043" y="3426000"/>
            <a:ext cx="46637" cy="355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cxnSpLocks/>
            <a:stCxn id="1034" idx="0"/>
            <a:endCxn id="110" idx="2"/>
          </p:cNvCxnSpPr>
          <p:nvPr/>
        </p:nvCxnSpPr>
        <p:spPr>
          <a:xfrm flipH="1" flipV="1">
            <a:off x="2503413" y="4144369"/>
            <a:ext cx="41937" cy="31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a:stCxn id="107" idx="1"/>
            <a:endCxn id="108" idx="0"/>
          </p:cNvCxnSpPr>
          <p:nvPr/>
        </p:nvCxnSpPr>
        <p:spPr>
          <a:xfrm flipH="1">
            <a:off x="2898235" y="4819667"/>
            <a:ext cx="293684" cy="71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cxnSpLocks/>
            <a:stCxn id="18" idx="2"/>
          </p:cNvCxnSpPr>
          <p:nvPr/>
        </p:nvCxnSpPr>
        <p:spPr>
          <a:xfrm flipH="1">
            <a:off x="4473463" y="1021658"/>
            <a:ext cx="402936" cy="447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cxnSpLocks/>
            <a:stCxn id="28" idx="1"/>
            <a:endCxn id="4" idx="3"/>
          </p:cNvCxnSpPr>
          <p:nvPr/>
        </p:nvCxnSpPr>
        <p:spPr>
          <a:xfrm flipH="1" flipV="1">
            <a:off x="5381477" y="1508335"/>
            <a:ext cx="61634" cy="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cxnSpLocks/>
            <a:stCxn id="1028" idx="1"/>
            <a:endCxn id="28" idx="3"/>
          </p:cNvCxnSpPr>
          <p:nvPr/>
        </p:nvCxnSpPr>
        <p:spPr>
          <a:xfrm flipH="1">
            <a:off x="6379860" y="1506895"/>
            <a:ext cx="70167" cy="7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cxnSpLocks/>
            <a:stCxn id="29" idx="2"/>
            <a:endCxn id="1028" idx="0"/>
          </p:cNvCxnSpPr>
          <p:nvPr/>
        </p:nvCxnSpPr>
        <p:spPr>
          <a:xfrm flipH="1">
            <a:off x="6883938" y="567528"/>
            <a:ext cx="772859" cy="137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cxnSpLocks/>
            <a:stCxn id="114" idx="0"/>
            <a:endCxn id="29" idx="2"/>
          </p:cNvCxnSpPr>
          <p:nvPr/>
        </p:nvCxnSpPr>
        <p:spPr>
          <a:xfrm flipH="1" flipV="1">
            <a:off x="7656797" y="567528"/>
            <a:ext cx="566930" cy="168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cxnSpLocks/>
            <a:stCxn id="114" idx="2"/>
          </p:cNvCxnSpPr>
          <p:nvPr/>
        </p:nvCxnSpPr>
        <p:spPr>
          <a:xfrm flipH="1">
            <a:off x="7150981" y="4690499"/>
            <a:ext cx="1072746" cy="238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cxnSpLocks/>
            <a:stCxn id="59" idx="1"/>
          </p:cNvCxnSpPr>
          <p:nvPr/>
        </p:nvCxnSpPr>
        <p:spPr>
          <a:xfrm flipH="1">
            <a:off x="7150980" y="6374923"/>
            <a:ext cx="2583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838288513"/>
              </p:ext>
            </p:extLst>
          </p:nvPr>
        </p:nvGraphicFramePr>
        <p:xfrm>
          <a:off x="64361" y="4447068"/>
          <a:ext cx="1979306" cy="914400"/>
        </p:xfrm>
        <a:graphic>
          <a:graphicData uri="http://schemas.openxmlformats.org/drawingml/2006/table">
            <a:tbl>
              <a:tblPr firstRow="1" bandRow="1">
                <a:tableStyleId>{5C22544A-7EE6-4342-B048-85BDC9FD1C3A}</a:tableStyleId>
              </a:tblPr>
              <a:tblGrid>
                <a:gridCol w="981722">
                  <a:extLst>
                    <a:ext uri="{9D8B030D-6E8A-4147-A177-3AD203B41FA5}">
                      <a16:colId xmlns:a16="http://schemas.microsoft.com/office/drawing/2014/main" val="20000"/>
                    </a:ext>
                  </a:extLst>
                </a:gridCol>
                <a:gridCol w="997584">
                  <a:extLst>
                    <a:ext uri="{9D8B030D-6E8A-4147-A177-3AD203B41FA5}">
                      <a16:colId xmlns:a16="http://schemas.microsoft.com/office/drawing/2014/main" val="20001"/>
                    </a:ext>
                  </a:extLst>
                </a:gridCol>
              </a:tblGrid>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i="1" dirty="0">
                          <a:solidFill>
                            <a:schemeClr val="accent2">
                              <a:lumMod val="75000"/>
                            </a:schemeClr>
                          </a:solidFill>
                          <a:latin typeface="+mn-lt"/>
                        </a:rPr>
                        <a:t>Hyperopia (long sightedness)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i="1" dirty="0">
                          <a:solidFill>
                            <a:schemeClr val="accent2">
                              <a:lumMod val="75000"/>
                            </a:schemeClr>
                          </a:solidFill>
                          <a:latin typeface="+mn-lt"/>
                        </a:rPr>
                        <a:t>Myopia (short sightedness)</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782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rPr>
                        <a:t>Treated using a convex lens so the light is focused on the retina.</a:t>
                      </a:r>
                      <a:endParaRPr lang="en-GB" sz="800" b="1" dirty="0">
                        <a:solidFill>
                          <a:schemeClr val="tx1"/>
                        </a:solidFill>
                        <a:latin typeface="+mn-lt"/>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a:solidFill>
                            <a:schemeClr val="tx1"/>
                          </a:solidFill>
                          <a:latin typeface="+mn-lt"/>
                        </a:rPr>
                        <a:t>Treated using a concave lens so light is focused on the retina.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720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flipH="1">
            <a:off x="2971846" y="3210673"/>
            <a:ext cx="698566" cy="1495799"/>
          </a:xfrm>
          <a:prstGeom prst="rect">
            <a:avLst/>
          </a:prstGeom>
        </p:spPr>
      </p:pic>
      <p:pic>
        <p:nvPicPr>
          <p:cNvPr id="1034" name="Picture 10" descr="Image result for swea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268" y="353512"/>
            <a:ext cx="570754" cy="549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7656" y="2148157"/>
            <a:ext cx="1309293" cy="8838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86" b="1" dirty="0">
                <a:ea typeface="Verdana" panose="020B0604030504040204" pitchFamily="34" charset="0"/>
                <a:cs typeface="Verdana" panose="020B0604030504040204" pitchFamily="34" charset="0"/>
              </a:rPr>
              <a:t>AQA GCSE HOMEOSTASIS AND RESPONSE PART 2</a:t>
            </a:r>
            <a:endParaRPr lang="en-GB" sz="1286" dirty="0">
              <a:ea typeface="Verdana" panose="020B0604030504040204" pitchFamily="34" charset="0"/>
              <a:cs typeface="Verdana" panose="020B0604030504040204" pitchFamily="34" charset="0"/>
            </a:endParaRPr>
          </a:p>
        </p:txBody>
      </p:sp>
      <p:sp>
        <p:nvSpPr>
          <p:cNvPr id="12" name="Rectangle 11"/>
          <p:cNvSpPr/>
          <p:nvPr/>
        </p:nvSpPr>
        <p:spPr>
          <a:xfrm>
            <a:off x="1634890" y="2211501"/>
            <a:ext cx="992948" cy="268215"/>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Homeostasis</a:t>
            </a:r>
            <a:endParaRPr lang="en-GB" sz="1143" dirty="0">
              <a:solidFill>
                <a:schemeClr val="accent2"/>
              </a:solidFill>
              <a:ea typeface="Verdana" panose="020B0604030504040204" pitchFamily="34" charset="0"/>
              <a:cs typeface="Verdana" panose="020B060403050404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20388751"/>
              </p:ext>
            </p:extLst>
          </p:nvPr>
        </p:nvGraphicFramePr>
        <p:xfrm>
          <a:off x="708937" y="85204"/>
          <a:ext cx="2348195" cy="1025434"/>
        </p:xfrm>
        <a:graphic>
          <a:graphicData uri="http://schemas.openxmlformats.org/drawingml/2006/table">
            <a:tbl>
              <a:tblPr firstRow="1" bandRow="1">
                <a:tableStyleId>{5940675A-B579-460E-94D1-54222C63F5DA}</a:tableStyleId>
              </a:tblPr>
              <a:tblGrid>
                <a:gridCol w="533829">
                  <a:extLst>
                    <a:ext uri="{9D8B030D-6E8A-4147-A177-3AD203B41FA5}">
                      <a16:colId xmlns:a16="http://schemas.microsoft.com/office/drawing/2014/main" val="20000"/>
                    </a:ext>
                  </a:extLst>
                </a:gridCol>
                <a:gridCol w="881775">
                  <a:extLst>
                    <a:ext uri="{9D8B030D-6E8A-4147-A177-3AD203B41FA5}">
                      <a16:colId xmlns:a16="http://schemas.microsoft.com/office/drawing/2014/main" val="20001"/>
                    </a:ext>
                  </a:extLst>
                </a:gridCol>
                <a:gridCol w="932591">
                  <a:extLst>
                    <a:ext uri="{9D8B030D-6E8A-4147-A177-3AD203B41FA5}">
                      <a16:colId xmlns:a16="http://schemas.microsoft.com/office/drawing/2014/main" val="20002"/>
                    </a:ext>
                  </a:extLst>
                </a:gridCol>
              </a:tblGrid>
              <a:tr h="326571">
                <a:tc rowSpan="3">
                  <a:txBody>
                    <a:bodyPr/>
                    <a:lstStyle/>
                    <a:p>
                      <a:pPr algn="ctr"/>
                      <a:r>
                        <a:rPr lang="en-GB" sz="900" b="1" dirty="0"/>
                        <a:t>Control</a:t>
                      </a:r>
                      <a:r>
                        <a:rPr lang="en-GB" sz="900" b="1" baseline="0" dirty="0"/>
                        <a:t>s in the human body</a:t>
                      </a:r>
                      <a:endParaRPr lang="en-GB" sz="900" b="1" dirty="0"/>
                    </a:p>
                  </a:txBody>
                  <a:tcPr marL="65314" marR="65314" marT="32657" marB="32657" anchor="ctr">
                    <a:solidFill>
                      <a:schemeClr val="accent2">
                        <a:lumMod val="20000"/>
                        <a:lumOff val="80000"/>
                      </a:schemeClr>
                    </a:solidFill>
                  </a:tcPr>
                </a:tc>
                <a:tc>
                  <a:txBody>
                    <a:bodyPr/>
                    <a:lstStyle/>
                    <a:p>
                      <a:pPr algn="ctr"/>
                      <a:r>
                        <a:rPr lang="en-GB" sz="900" b="1" i="1" dirty="0">
                          <a:solidFill>
                            <a:schemeClr val="accent2">
                              <a:lumMod val="75000"/>
                            </a:schemeClr>
                          </a:solidFill>
                        </a:rPr>
                        <a:t>Blood glucose concentration</a:t>
                      </a:r>
                    </a:p>
                  </a:txBody>
                  <a:tcPr marL="65314" marR="65314" marT="32657" marB="32657" anchor="ctr"/>
                </a:tc>
                <a:tc rowSpan="3">
                  <a:txBody>
                    <a:bodyPr/>
                    <a:lstStyle/>
                    <a:p>
                      <a:pPr algn="ctr"/>
                      <a:r>
                        <a:rPr lang="en-GB" sz="900" dirty="0"/>
                        <a:t>These automatic control</a:t>
                      </a:r>
                      <a:r>
                        <a:rPr lang="en-GB" sz="900" baseline="0" dirty="0"/>
                        <a:t> systems may involve nervous responses or chemical responses.</a:t>
                      </a:r>
                      <a:endParaRPr lang="en-GB" sz="900" dirty="0"/>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900" b="1" i="1" dirty="0">
                          <a:solidFill>
                            <a:schemeClr val="accent2">
                              <a:lumMod val="75000"/>
                            </a:schemeClr>
                          </a:solidFill>
                        </a:rPr>
                        <a:t>Body temperature</a:t>
                      </a:r>
                    </a:p>
                  </a:txBody>
                  <a:tcPr marL="65314" marR="65314" marT="32657" marB="32657" anchor="ctr"/>
                </a:tc>
                <a:tc vMerge="1">
                  <a:txBody>
                    <a:bodyPr/>
                    <a:lstStyle/>
                    <a:p>
                      <a:endParaRPr lang="en-GB"/>
                    </a:p>
                  </a:txBody>
                  <a:tcPr/>
                </a:tc>
                <a:extLst>
                  <a:ext uri="{0D108BD9-81ED-4DB2-BD59-A6C34878D82A}">
                    <a16:rowId xmlns:a16="http://schemas.microsoft.com/office/drawing/2014/main" val="10001"/>
                  </a:ext>
                </a:extLst>
              </a:tr>
              <a:tr h="326571">
                <a:tc vMerge="1">
                  <a:txBody>
                    <a:bodyPr/>
                    <a:lstStyle/>
                    <a:p>
                      <a:endParaRPr lang="en-GB"/>
                    </a:p>
                  </a:txBody>
                  <a:tcPr/>
                </a:tc>
                <a:tc>
                  <a:txBody>
                    <a:bodyPr/>
                    <a:lstStyle/>
                    <a:p>
                      <a:pPr algn="ctr"/>
                      <a:r>
                        <a:rPr lang="en-GB" sz="900" b="1" i="1" dirty="0">
                          <a:solidFill>
                            <a:schemeClr val="accent2">
                              <a:lumMod val="75000"/>
                            </a:schemeClr>
                          </a:solidFill>
                        </a:rPr>
                        <a:t>Water levels</a:t>
                      </a:r>
                    </a:p>
                  </a:txBody>
                  <a:tcPr marL="65314" marR="65314" marT="32657" marB="32657" anchor="ctr"/>
                </a:tc>
                <a:tc vMerge="1">
                  <a:txBody>
                    <a:bodyPr/>
                    <a:lstStyle/>
                    <a:p>
                      <a:endParaRPr lang="en-GB"/>
                    </a:p>
                  </a:txBody>
                  <a:tcPr/>
                </a:tc>
                <a:extLst>
                  <a:ext uri="{0D108BD9-81ED-4DB2-BD59-A6C34878D82A}">
                    <a16:rowId xmlns:a16="http://schemas.microsoft.com/office/drawing/2014/main" val="10002"/>
                  </a:ext>
                </a:extLst>
              </a:tr>
            </a:tbl>
          </a:graphicData>
        </a:graphic>
      </p:graphicFrame>
      <p:sp>
        <p:nvSpPr>
          <p:cNvPr id="14" name="Rectangle 13"/>
          <p:cNvSpPr/>
          <p:nvPr/>
        </p:nvSpPr>
        <p:spPr>
          <a:xfrm>
            <a:off x="645547" y="1740562"/>
            <a:ext cx="2458211" cy="353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Homeostasis maintains optimal conditions for enzyme action and all cell functions.</a:t>
            </a:r>
            <a:endParaRPr lang="en-GB" sz="857" b="1" dirty="0">
              <a:solidFill>
                <a:schemeClr val="tx1"/>
              </a:solidFill>
            </a:endParaRPr>
          </a:p>
        </p:txBody>
      </p:sp>
      <p:sp>
        <p:nvSpPr>
          <p:cNvPr id="15" name="Rectangle 14"/>
          <p:cNvSpPr/>
          <p:nvPr/>
        </p:nvSpPr>
        <p:spPr>
          <a:xfrm>
            <a:off x="678481" y="1155490"/>
            <a:ext cx="2358054" cy="5097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The regulation of internal conditions of a cell or organism to maintain optimum conditions for function.</a:t>
            </a:r>
          </a:p>
        </p:txBody>
      </p:sp>
      <p:sp>
        <p:nvSpPr>
          <p:cNvPr id="16" name="Rectangle 15"/>
          <p:cNvSpPr/>
          <p:nvPr/>
        </p:nvSpPr>
        <p:spPr>
          <a:xfrm rot="16200000">
            <a:off x="-665566" y="1233394"/>
            <a:ext cx="2056355" cy="204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Response to internal and external change</a:t>
            </a:r>
            <a:endParaRPr lang="en-GB" sz="857" b="1" dirty="0">
              <a:solidFill>
                <a:schemeClr val="tx1"/>
              </a:solidFill>
            </a:endParaRPr>
          </a:p>
        </p:txBody>
      </p:sp>
      <p:pic>
        <p:nvPicPr>
          <p:cNvPr id="1026" name="Picture 2" descr="Image result for hypothala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331" y="178326"/>
            <a:ext cx="1052666" cy="7105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3231782" y="1020691"/>
            <a:ext cx="1231824" cy="307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Thermoregulatory centre (hypothalamus)</a:t>
            </a:r>
          </a:p>
        </p:txBody>
      </p:sp>
      <p:cxnSp>
        <p:nvCxnSpPr>
          <p:cNvPr id="19" name="Straight Connector 18"/>
          <p:cNvCxnSpPr>
            <a:stCxn id="1026" idx="2"/>
            <a:endCxn id="18" idx="0"/>
          </p:cNvCxnSpPr>
          <p:nvPr/>
        </p:nvCxnSpPr>
        <p:spPr>
          <a:xfrm>
            <a:off x="3824664" y="888876"/>
            <a:ext cx="23030" cy="131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2159834977"/>
              </p:ext>
            </p:extLst>
          </p:nvPr>
        </p:nvGraphicFramePr>
        <p:xfrm>
          <a:off x="4458207" y="33333"/>
          <a:ext cx="3922303" cy="653142"/>
        </p:xfrm>
        <a:graphic>
          <a:graphicData uri="http://schemas.openxmlformats.org/drawingml/2006/table">
            <a:tbl>
              <a:tblPr firstRow="1" bandRow="1">
                <a:tableStyleId>{5940675A-B579-460E-94D1-54222C63F5DA}</a:tableStyleId>
              </a:tblPr>
              <a:tblGrid>
                <a:gridCol w="712507">
                  <a:extLst>
                    <a:ext uri="{9D8B030D-6E8A-4147-A177-3AD203B41FA5}">
                      <a16:colId xmlns:a16="http://schemas.microsoft.com/office/drawing/2014/main" val="20000"/>
                    </a:ext>
                  </a:extLst>
                </a:gridCol>
                <a:gridCol w="957814">
                  <a:extLst>
                    <a:ext uri="{9D8B030D-6E8A-4147-A177-3AD203B41FA5}">
                      <a16:colId xmlns:a16="http://schemas.microsoft.com/office/drawing/2014/main" val="20001"/>
                    </a:ext>
                  </a:extLst>
                </a:gridCol>
                <a:gridCol w="2251982">
                  <a:extLst>
                    <a:ext uri="{9D8B030D-6E8A-4147-A177-3AD203B41FA5}">
                      <a16:colId xmlns:a16="http://schemas.microsoft.com/office/drawing/2014/main" val="20002"/>
                    </a:ext>
                  </a:extLst>
                </a:gridCol>
              </a:tblGrid>
              <a:tr h="326571">
                <a:tc rowSpan="2">
                  <a:txBody>
                    <a:bodyPr/>
                    <a:lstStyle/>
                    <a:p>
                      <a:pPr algn="ctr"/>
                      <a:r>
                        <a:rPr lang="en-GB" sz="800" b="1" dirty="0"/>
                        <a:t>Monitoring</a:t>
                      </a:r>
                      <a:r>
                        <a:rPr lang="en-GB" sz="800" b="1" baseline="0" dirty="0"/>
                        <a:t> body temperature</a:t>
                      </a:r>
                      <a:endParaRPr lang="en-GB" sz="800" b="1" dirty="0"/>
                    </a:p>
                  </a:txBody>
                  <a:tcPr marL="65314" marR="65314" marT="32657" marB="32657" anchor="ctr">
                    <a:solidFill>
                      <a:schemeClr val="accent2">
                        <a:lumMod val="20000"/>
                        <a:lumOff val="80000"/>
                      </a:schemeClr>
                    </a:solidFill>
                  </a:tcPr>
                </a:tc>
                <a:tc>
                  <a:txBody>
                    <a:bodyPr/>
                    <a:lstStyle/>
                    <a:p>
                      <a:pPr algn="ctr"/>
                      <a:r>
                        <a:rPr lang="en-GB" sz="800" b="1" i="1" dirty="0">
                          <a:solidFill>
                            <a:schemeClr val="accent2">
                              <a:lumMod val="75000"/>
                            </a:schemeClr>
                          </a:solidFill>
                        </a:rPr>
                        <a:t>Thermoregulatory centre</a:t>
                      </a:r>
                    </a:p>
                  </a:txBody>
                  <a:tcPr marL="65314" marR="65314" marT="32657" marB="32657" anchor="ctr"/>
                </a:tc>
                <a:tc>
                  <a:txBody>
                    <a:bodyPr/>
                    <a:lstStyle/>
                    <a:p>
                      <a:pPr algn="l"/>
                      <a:r>
                        <a:rPr lang="en-GB" sz="800" dirty="0"/>
                        <a:t>Contains receptors sensitive to the temperature of the blood.</a:t>
                      </a:r>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800" b="1" i="1" dirty="0">
                          <a:solidFill>
                            <a:schemeClr val="accent2">
                              <a:lumMod val="75000"/>
                            </a:schemeClr>
                          </a:solidFill>
                        </a:rPr>
                        <a:t>Skin</a:t>
                      </a:r>
                    </a:p>
                  </a:txBody>
                  <a:tcPr marL="65314" marR="65314" marT="32657" marB="32657" anchor="ctr"/>
                </a:tc>
                <a:tc>
                  <a:txBody>
                    <a:bodyPr/>
                    <a:lstStyle/>
                    <a:p>
                      <a:pPr algn="l"/>
                      <a:r>
                        <a:rPr lang="en-GB" sz="800" dirty="0"/>
                        <a:t>Contains</a:t>
                      </a:r>
                      <a:r>
                        <a:rPr lang="en-GB" sz="800" baseline="0" dirty="0"/>
                        <a:t> t</a:t>
                      </a:r>
                      <a:r>
                        <a:rPr lang="en-GB" sz="800" dirty="0"/>
                        <a:t>emperature</a:t>
                      </a:r>
                      <a:r>
                        <a:rPr lang="en-GB" sz="800" baseline="0" dirty="0"/>
                        <a:t> receptors, sends nervous impulses to the thermoregulatory centre.</a:t>
                      </a:r>
                      <a:endParaRPr lang="en-GB" sz="800" dirty="0"/>
                    </a:p>
                  </a:txBody>
                  <a:tcPr marL="65314" marR="65314" marT="32657" marB="32657" anchor="ct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521573702"/>
              </p:ext>
            </p:extLst>
          </p:nvPr>
        </p:nvGraphicFramePr>
        <p:xfrm>
          <a:off x="4731104" y="786973"/>
          <a:ext cx="2284510" cy="908398"/>
        </p:xfrm>
        <a:graphic>
          <a:graphicData uri="http://schemas.openxmlformats.org/drawingml/2006/table">
            <a:tbl>
              <a:tblPr firstRow="1" bandRow="1">
                <a:tableStyleId>{5940675A-B579-460E-94D1-54222C63F5DA}</a:tableStyleId>
              </a:tblPr>
              <a:tblGrid>
                <a:gridCol w="251734">
                  <a:extLst>
                    <a:ext uri="{9D8B030D-6E8A-4147-A177-3AD203B41FA5}">
                      <a16:colId xmlns:a16="http://schemas.microsoft.com/office/drawing/2014/main" val="20000"/>
                    </a:ext>
                  </a:extLst>
                </a:gridCol>
                <a:gridCol w="346982">
                  <a:extLst>
                    <a:ext uri="{9D8B030D-6E8A-4147-A177-3AD203B41FA5}">
                      <a16:colId xmlns:a16="http://schemas.microsoft.com/office/drawing/2014/main" val="20001"/>
                    </a:ext>
                  </a:extLst>
                </a:gridCol>
                <a:gridCol w="1685794">
                  <a:extLst>
                    <a:ext uri="{9D8B030D-6E8A-4147-A177-3AD203B41FA5}">
                      <a16:colId xmlns:a16="http://schemas.microsoft.com/office/drawing/2014/main" val="20002"/>
                    </a:ext>
                  </a:extLst>
                </a:gridCol>
              </a:tblGrid>
              <a:tr h="451198">
                <a:tc rowSpan="2">
                  <a:txBody>
                    <a:bodyPr/>
                    <a:lstStyle/>
                    <a:p>
                      <a:pPr algn="ctr"/>
                      <a:r>
                        <a:rPr lang="en-GB" sz="800" b="1" dirty="0"/>
                        <a:t>Body temperature</a:t>
                      </a:r>
                    </a:p>
                  </a:txBody>
                  <a:tcPr marL="65314" marR="65314" marT="32657" marB="32657" vert="vert270" anchor="ctr">
                    <a:solidFill>
                      <a:schemeClr val="accent2">
                        <a:lumMod val="20000"/>
                        <a:lumOff val="80000"/>
                      </a:schemeClr>
                    </a:solidFill>
                  </a:tcPr>
                </a:tc>
                <a:tc>
                  <a:txBody>
                    <a:bodyPr/>
                    <a:lstStyle/>
                    <a:p>
                      <a:pPr algn="ctr"/>
                      <a:r>
                        <a:rPr lang="en-GB" sz="800" b="1" i="1" dirty="0">
                          <a:solidFill>
                            <a:schemeClr val="accent2">
                              <a:lumMod val="75000"/>
                            </a:schemeClr>
                          </a:solidFill>
                        </a:rPr>
                        <a:t>Too high</a:t>
                      </a:r>
                    </a:p>
                  </a:txBody>
                  <a:tcPr marL="65314" marR="65314" marT="32657" marB="32657" anchor="ctr"/>
                </a:tc>
                <a:tc>
                  <a:txBody>
                    <a:bodyPr/>
                    <a:lstStyle/>
                    <a:p>
                      <a:pPr algn="l"/>
                      <a:r>
                        <a:rPr lang="en-GB" sz="800" dirty="0"/>
                        <a:t>Blood vessels dilate (vasodilation), sweat produced from sweat</a:t>
                      </a:r>
                      <a:r>
                        <a:rPr lang="en-GB" sz="800" baseline="0" dirty="0"/>
                        <a:t> glands.</a:t>
                      </a:r>
                      <a:endParaRPr lang="en-GB" sz="800" dirty="0"/>
                    </a:p>
                  </a:txBody>
                  <a:tcPr marL="65314" marR="65314" marT="32657" marB="32657" anchor="ctr"/>
                </a:tc>
                <a:extLst>
                  <a:ext uri="{0D108BD9-81ED-4DB2-BD59-A6C34878D82A}">
                    <a16:rowId xmlns:a16="http://schemas.microsoft.com/office/drawing/2014/main" val="10000"/>
                  </a:ext>
                </a:extLst>
              </a:tr>
              <a:tr h="457200">
                <a:tc vMerge="1">
                  <a:txBody>
                    <a:bodyPr/>
                    <a:lstStyle/>
                    <a:p>
                      <a:endParaRPr lang="en-GB"/>
                    </a:p>
                  </a:txBody>
                  <a:tcPr/>
                </a:tc>
                <a:tc>
                  <a:txBody>
                    <a:bodyPr/>
                    <a:lstStyle/>
                    <a:p>
                      <a:pPr algn="ctr"/>
                      <a:r>
                        <a:rPr lang="en-GB" sz="800" b="1" i="1" dirty="0">
                          <a:solidFill>
                            <a:schemeClr val="accent2">
                              <a:lumMod val="75000"/>
                            </a:schemeClr>
                          </a:solidFill>
                        </a:rPr>
                        <a:t>Too</a:t>
                      </a:r>
                      <a:r>
                        <a:rPr lang="en-GB" sz="800" b="1" i="1" baseline="0" dirty="0">
                          <a:solidFill>
                            <a:schemeClr val="accent2">
                              <a:lumMod val="75000"/>
                            </a:schemeClr>
                          </a:solidFill>
                        </a:rPr>
                        <a:t> low</a:t>
                      </a:r>
                      <a:endParaRPr lang="en-GB" sz="800" b="1" i="1" dirty="0">
                        <a:solidFill>
                          <a:schemeClr val="accent2">
                            <a:lumMod val="75000"/>
                          </a:schemeClr>
                        </a:solidFill>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800" dirty="0"/>
                        <a:t>Blood vessels</a:t>
                      </a:r>
                      <a:r>
                        <a:rPr lang="en-GB" sz="800" baseline="0" dirty="0"/>
                        <a:t> constrict (vasoconstriction), sweating stops, muscles contract (shivering).</a:t>
                      </a:r>
                      <a:endParaRPr lang="en-GB" sz="800" dirty="0"/>
                    </a:p>
                  </a:txBody>
                  <a:tcPr marL="65314" marR="65314" marT="32657" marB="32657" anchor="ctr"/>
                </a:tc>
                <a:extLst>
                  <a:ext uri="{0D108BD9-81ED-4DB2-BD59-A6C34878D82A}">
                    <a16:rowId xmlns:a16="http://schemas.microsoft.com/office/drawing/2014/main" val="10001"/>
                  </a:ext>
                </a:extLst>
              </a:tr>
            </a:tbl>
          </a:graphicData>
        </a:graphic>
      </p:graphicFrame>
      <p:sp>
        <p:nvSpPr>
          <p:cNvPr id="28" name="Rectangle 27"/>
          <p:cNvSpPr/>
          <p:nvPr/>
        </p:nvSpPr>
        <p:spPr>
          <a:xfrm>
            <a:off x="3312962" y="1452738"/>
            <a:ext cx="1336794" cy="619978"/>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Control of body temperature </a:t>
            </a:r>
          </a:p>
          <a:p>
            <a:pPr algn="ctr"/>
            <a:r>
              <a:rPr lang="en-GB" sz="1143" b="1" dirty="0">
                <a:solidFill>
                  <a:schemeClr val="tx1"/>
                </a:solidFill>
                <a:ea typeface="Verdana" panose="020B0604030504040204" pitchFamily="34" charset="0"/>
                <a:cs typeface="Verdana" panose="020B0604030504040204" pitchFamily="34" charset="0"/>
              </a:rPr>
              <a:t>(Biology only)</a:t>
            </a:r>
            <a:endParaRPr lang="en-GB" sz="1143" dirty="0">
              <a:solidFill>
                <a:schemeClr val="tx1"/>
              </a:solidFill>
              <a:ea typeface="Verdana" panose="020B0604030504040204" pitchFamily="34" charset="0"/>
              <a:cs typeface="Verdana" panose="020B0604030504040204" pitchFamily="34" charset="0"/>
            </a:endParaRPr>
          </a:p>
        </p:txBody>
      </p:sp>
      <p:sp>
        <p:nvSpPr>
          <p:cNvPr id="29" name="Rectangle 28"/>
          <p:cNvSpPr/>
          <p:nvPr/>
        </p:nvSpPr>
        <p:spPr>
          <a:xfrm>
            <a:off x="7107376" y="951456"/>
            <a:ext cx="2010876" cy="426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b="1" dirty="0">
                <a:solidFill>
                  <a:schemeClr val="tx1"/>
                </a:solidFill>
              </a:rPr>
              <a:t>(HT) </a:t>
            </a:r>
            <a:r>
              <a:rPr lang="en-GB" sz="857" dirty="0">
                <a:solidFill>
                  <a:schemeClr val="tx1"/>
                </a:solidFill>
              </a:rPr>
              <a:t>Thermal energy is lost from blood near the surface of the skin, sweat evaporates transferring thermal energy.</a:t>
            </a:r>
          </a:p>
        </p:txBody>
      </p:sp>
      <p:sp>
        <p:nvSpPr>
          <p:cNvPr id="30" name="Rectangle 29"/>
          <p:cNvSpPr/>
          <p:nvPr/>
        </p:nvSpPr>
        <p:spPr>
          <a:xfrm>
            <a:off x="7107375" y="1442633"/>
            <a:ext cx="1977883" cy="406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(HT) </a:t>
            </a:r>
            <a:r>
              <a:rPr lang="en-GB" sz="800" dirty="0">
                <a:solidFill>
                  <a:schemeClr val="tx1"/>
                </a:solidFill>
              </a:rPr>
              <a:t>Thermal energy loss at the surface of the skin is reduced, respiring muscles cells transfer chemical to thermal energy.</a:t>
            </a:r>
          </a:p>
        </p:txBody>
      </p:sp>
      <p:sp>
        <p:nvSpPr>
          <p:cNvPr id="31" name="Rectangle 30"/>
          <p:cNvSpPr/>
          <p:nvPr/>
        </p:nvSpPr>
        <p:spPr>
          <a:xfrm>
            <a:off x="4848430" y="1788051"/>
            <a:ext cx="1713971" cy="261610"/>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00" b="1" dirty="0">
                <a:solidFill>
                  <a:schemeClr val="accent2"/>
                </a:solidFill>
                <a:ea typeface="Verdana" panose="020B0604030504040204" pitchFamily="34" charset="0"/>
                <a:cs typeface="Verdana" panose="020B0604030504040204" pitchFamily="34" charset="0"/>
              </a:rPr>
              <a:t>Human endocrine system</a:t>
            </a:r>
            <a:endParaRPr lang="en-GB" sz="1100" dirty="0">
              <a:solidFill>
                <a:schemeClr val="accent2"/>
              </a:solidFill>
              <a:ea typeface="Verdana" panose="020B0604030504040204" pitchFamily="34" charset="0"/>
              <a:cs typeface="Verdana" panose="020B0604030504040204" pitchFamily="34" charset="0"/>
            </a:endParaRPr>
          </a:p>
        </p:txBody>
      </p:sp>
      <p:pic>
        <p:nvPicPr>
          <p:cNvPr id="1032" name="Picture 8" descr="Image result for snow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862" y="604006"/>
            <a:ext cx="285559" cy="3271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807050" y="2081077"/>
            <a:ext cx="1851158" cy="1802906"/>
            <a:chOff x="7636487" y="3668713"/>
            <a:chExt cx="2815750" cy="2795588"/>
          </a:xfrm>
        </p:grpSpPr>
        <p:pic>
          <p:nvPicPr>
            <p:cNvPr id="8" name="Picture 7"/>
            <p:cNvPicPr>
              <a:picLocks noChangeAspect="1"/>
            </p:cNvPicPr>
            <p:nvPr/>
          </p:nvPicPr>
          <p:blipFill>
            <a:blip r:embed="rId6"/>
            <a:stretch>
              <a:fillRect/>
            </a:stretch>
          </p:blipFill>
          <p:spPr>
            <a:xfrm>
              <a:off x="8279312" y="3668713"/>
              <a:ext cx="1355437" cy="2795588"/>
            </a:xfrm>
            <a:prstGeom prst="rect">
              <a:avLst/>
            </a:prstGeom>
          </p:spPr>
        </p:pic>
        <p:sp>
          <p:nvSpPr>
            <p:cNvPr id="9" name="TextBox 8"/>
            <p:cNvSpPr txBox="1"/>
            <p:nvPr/>
          </p:nvSpPr>
          <p:spPr>
            <a:xfrm>
              <a:off x="7799531" y="3855140"/>
              <a:ext cx="1091742" cy="415595"/>
            </a:xfrm>
            <a:prstGeom prst="rect">
              <a:avLst/>
            </a:prstGeom>
            <a:noFill/>
          </p:spPr>
          <p:txBody>
            <a:bodyPr wrap="square" rtlCol="0">
              <a:spAutoFit/>
            </a:bodyPr>
            <a:lstStyle/>
            <a:p>
              <a:pPr algn="ctr"/>
              <a:r>
                <a:rPr lang="en-GB" sz="571" dirty="0"/>
                <a:t>Pituitary </a:t>
              </a:r>
            </a:p>
            <a:p>
              <a:pPr algn="ctr"/>
              <a:r>
                <a:rPr lang="en-GB" sz="571" dirty="0"/>
                <a:t>gland</a:t>
              </a:r>
            </a:p>
          </p:txBody>
        </p:sp>
        <p:sp>
          <p:nvSpPr>
            <p:cNvPr id="38" name="TextBox 37"/>
            <p:cNvSpPr txBox="1"/>
            <p:nvPr/>
          </p:nvSpPr>
          <p:spPr>
            <a:xfrm>
              <a:off x="7708951" y="4332991"/>
              <a:ext cx="989166" cy="279384"/>
            </a:xfrm>
            <a:prstGeom prst="rect">
              <a:avLst/>
            </a:prstGeom>
            <a:noFill/>
          </p:spPr>
          <p:txBody>
            <a:bodyPr wrap="square" rtlCol="0">
              <a:spAutoFit/>
            </a:bodyPr>
            <a:lstStyle/>
            <a:p>
              <a:pPr algn="ctr"/>
              <a:r>
                <a:rPr lang="en-GB" sz="571" dirty="0"/>
                <a:t>Thyroid</a:t>
              </a:r>
            </a:p>
          </p:txBody>
        </p:sp>
        <p:sp>
          <p:nvSpPr>
            <p:cNvPr id="39" name="TextBox 38"/>
            <p:cNvSpPr txBox="1"/>
            <p:nvPr/>
          </p:nvSpPr>
          <p:spPr>
            <a:xfrm>
              <a:off x="7763301" y="5085519"/>
              <a:ext cx="1118976" cy="415595"/>
            </a:xfrm>
            <a:prstGeom prst="rect">
              <a:avLst/>
            </a:prstGeom>
            <a:noFill/>
          </p:spPr>
          <p:txBody>
            <a:bodyPr wrap="square" rtlCol="0">
              <a:spAutoFit/>
            </a:bodyPr>
            <a:lstStyle/>
            <a:p>
              <a:pPr algn="ctr"/>
              <a:r>
                <a:rPr lang="en-GB" sz="571" dirty="0"/>
                <a:t>Adrenal </a:t>
              </a:r>
            </a:p>
            <a:p>
              <a:pPr algn="ctr"/>
              <a:r>
                <a:rPr lang="en-GB" sz="571" dirty="0"/>
                <a:t>gland</a:t>
              </a:r>
            </a:p>
          </p:txBody>
        </p:sp>
        <p:sp>
          <p:nvSpPr>
            <p:cNvPr id="40" name="TextBox 39"/>
            <p:cNvSpPr txBox="1"/>
            <p:nvPr/>
          </p:nvSpPr>
          <p:spPr>
            <a:xfrm>
              <a:off x="7636487" y="6020389"/>
              <a:ext cx="895350" cy="279384"/>
            </a:xfrm>
            <a:prstGeom prst="rect">
              <a:avLst/>
            </a:prstGeom>
            <a:noFill/>
          </p:spPr>
          <p:txBody>
            <a:bodyPr wrap="square" rtlCol="0">
              <a:spAutoFit/>
            </a:bodyPr>
            <a:lstStyle/>
            <a:p>
              <a:pPr algn="ctr"/>
              <a:r>
                <a:rPr lang="en-GB" sz="571" dirty="0"/>
                <a:t>Testes</a:t>
              </a:r>
            </a:p>
          </p:txBody>
        </p:sp>
        <p:sp>
          <p:nvSpPr>
            <p:cNvPr id="41" name="TextBox 40"/>
            <p:cNvSpPr txBox="1"/>
            <p:nvPr/>
          </p:nvSpPr>
          <p:spPr>
            <a:xfrm>
              <a:off x="9117935" y="3824446"/>
              <a:ext cx="895350" cy="415595"/>
            </a:xfrm>
            <a:prstGeom prst="rect">
              <a:avLst/>
            </a:prstGeom>
            <a:noFill/>
          </p:spPr>
          <p:txBody>
            <a:bodyPr wrap="square" rtlCol="0">
              <a:spAutoFit/>
            </a:bodyPr>
            <a:lstStyle/>
            <a:p>
              <a:pPr algn="ctr"/>
              <a:r>
                <a:rPr lang="en-GB" sz="571" dirty="0"/>
                <a:t>Pineal </a:t>
              </a:r>
            </a:p>
            <a:p>
              <a:pPr algn="ctr"/>
              <a:r>
                <a:rPr lang="en-GB" sz="571" dirty="0"/>
                <a:t>gland</a:t>
              </a:r>
            </a:p>
          </p:txBody>
        </p:sp>
        <p:sp>
          <p:nvSpPr>
            <p:cNvPr id="42" name="TextBox 41"/>
            <p:cNvSpPr txBox="1"/>
            <p:nvPr/>
          </p:nvSpPr>
          <p:spPr>
            <a:xfrm>
              <a:off x="9296355" y="4650129"/>
              <a:ext cx="1107429" cy="279384"/>
            </a:xfrm>
            <a:prstGeom prst="rect">
              <a:avLst/>
            </a:prstGeom>
            <a:noFill/>
          </p:spPr>
          <p:txBody>
            <a:bodyPr wrap="square" rtlCol="0">
              <a:spAutoFit/>
            </a:bodyPr>
            <a:lstStyle/>
            <a:p>
              <a:pPr algn="ctr"/>
              <a:r>
                <a:rPr lang="en-GB" sz="571" dirty="0"/>
                <a:t>Thymus</a:t>
              </a:r>
            </a:p>
          </p:txBody>
        </p:sp>
        <p:sp>
          <p:nvSpPr>
            <p:cNvPr id="43" name="TextBox 42"/>
            <p:cNvSpPr txBox="1"/>
            <p:nvPr/>
          </p:nvSpPr>
          <p:spPr>
            <a:xfrm>
              <a:off x="9281593" y="5356187"/>
              <a:ext cx="1170644" cy="279384"/>
            </a:xfrm>
            <a:prstGeom prst="rect">
              <a:avLst/>
            </a:prstGeom>
            <a:noFill/>
          </p:spPr>
          <p:txBody>
            <a:bodyPr wrap="square" rtlCol="0">
              <a:spAutoFit/>
            </a:bodyPr>
            <a:lstStyle/>
            <a:p>
              <a:pPr algn="ctr"/>
              <a:r>
                <a:rPr lang="en-GB" sz="571" dirty="0"/>
                <a:t>Pancreas</a:t>
              </a:r>
            </a:p>
          </p:txBody>
        </p:sp>
        <p:sp>
          <p:nvSpPr>
            <p:cNvPr id="44" name="TextBox 43"/>
            <p:cNvSpPr txBox="1"/>
            <p:nvPr/>
          </p:nvSpPr>
          <p:spPr>
            <a:xfrm>
              <a:off x="9366409" y="5758243"/>
              <a:ext cx="967322" cy="279384"/>
            </a:xfrm>
            <a:prstGeom prst="rect">
              <a:avLst/>
            </a:prstGeom>
            <a:noFill/>
          </p:spPr>
          <p:txBody>
            <a:bodyPr wrap="square" rtlCol="0">
              <a:spAutoFit/>
            </a:bodyPr>
            <a:lstStyle/>
            <a:p>
              <a:pPr algn="ctr"/>
              <a:r>
                <a:rPr lang="en-GB" sz="571" dirty="0"/>
                <a:t>Ovaries</a:t>
              </a:r>
            </a:p>
          </p:txBody>
        </p:sp>
      </p:grpSp>
      <p:graphicFrame>
        <p:nvGraphicFramePr>
          <p:cNvPr id="46" name="Table 45"/>
          <p:cNvGraphicFramePr>
            <a:graphicFrameLocks noGrp="1"/>
          </p:cNvGraphicFramePr>
          <p:nvPr/>
        </p:nvGraphicFramePr>
        <p:xfrm>
          <a:off x="6713813" y="1924389"/>
          <a:ext cx="2404438" cy="1025434"/>
        </p:xfrm>
        <a:graphic>
          <a:graphicData uri="http://schemas.openxmlformats.org/drawingml/2006/table">
            <a:tbl>
              <a:tblPr firstRow="1" bandRow="1">
                <a:tableStyleId>{5940675A-B579-460E-94D1-54222C63F5DA}</a:tableStyleId>
              </a:tblPr>
              <a:tblGrid>
                <a:gridCol w="182873">
                  <a:extLst>
                    <a:ext uri="{9D8B030D-6E8A-4147-A177-3AD203B41FA5}">
                      <a16:colId xmlns:a16="http://schemas.microsoft.com/office/drawing/2014/main" val="20000"/>
                    </a:ext>
                  </a:extLst>
                </a:gridCol>
                <a:gridCol w="932089">
                  <a:extLst>
                    <a:ext uri="{9D8B030D-6E8A-4147-A177-3AD203B41FA5}">
                      <a16:colId xmlns:a16="http://schemas.microsoft.com/office/drawing/2014/main" val="20001"/>
                    </a:ext>
                  </a:extLst>
                </a:gridCol>
                <a:gridCol w="1289476">
                  <a:extLst>
                    <a:ext uri="{9D8B030D-6E8A-4147-A177-3AD203B41FA5}">
                      <a16:colId xmlns:a16="http://schemas.microsoft.com/office/drawing/2014/main" val="20002"/>
                    </a:ext>
                  </a:extLst>
                </a:gridCol>
              </a:tblGrid>
              <a:tr h="979714">
                <a:tc>
                  <a:txBody>
                    <a:bodyPr/>
                    <a:lstStyle/>
                    <a:p>
                      <a:pPr algn="ctr"/>
                      <a:r>
                        <a:rPr lang="en-GB" sz="900" b="1" dirty="0"/>
                        <a:t>Endocrine</a:t>
                      </a:r>
                      <a:r>
                        <a:rPr lang="en-GB" sz="900" b="1" baseline="0" dirty="0"/>
                        <a:t> system</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Composed of glands which secrete chemicals</a:t>
                      </a:r>
                      <a:r>
                        <a:rPr lang="en-GB" sz="900" b="1" i="1" baseline="0" dirty="0">
                          <a:solidFill>
                            <a:schemeClr val="accent2">
                              <a:lumMod val="75000"/>
                            </a:schemeClr>
                          </a:solidFill>
                        </a:rPr>
                        <a:t> called hormones directly into the bloodstream.</a:t>
                      </a:r>
                      <a:endParaRPr lang="en-GB" sz="900" b="1" i="1" dirty="0">
                        <a:solidFill>
                          <a:schemeClr val="accent2">
                            <a:lumMod val="75000"/>
                          </a:schemeClr>
                        </a:solidFill>
                      </a:endParaRPr>
                    </a:p>
                  </a:txBody>
                  <a:tcPr marL="65314" marR="65314" marT="32657" marB="32657" anchor="ctr"/>
                </a:tc>
                <a:tc>
                  <a:txBody>
                    <a:bodyPr/>
                    <a:lstStyle/>
                    <a:p>
                      <a:pPr algn="l"/>
                      <a:r>
                        <a:rPr lang="en-GB" sz="900" dirty="0"/>
                        <a:t>The</a:t>
                      </a:r>
                      <a:r>
                        <a:rPr lang="en-GB" sz="900" baseline="0" dirty="0"/>
                        <a:t> blood </a:t>
                      </a:r>
                      <a:r>
                        <a:rPr lang="en-GB" sz="900" dirty="0"/>
                        <a:t>carries the</a:t>
                      </a:r>
                      <a:r>
                        <a:rPr lang="en-GB" sz="900" baseline="0" dirty="0"/>
                        <a:t> hormone to a target organ where is produces an effect. Compared to the nervous system effects are slower but act for longer.</a:t>
                      </a:r>
                      <a:endParaRPr lang="en-GB" sz="900" dirty="0"/>
                    </a:p>
                  </a:txBody>
                  <a:tcPr marL="65314" marR="65314" marT="32657" marB="32657" anchor="ct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nvGraphicFramePr>
        <p:xfrm>
          <a:off x="6515051" y="3002381"/>
          <a:ext cx="2420346" cy="613954"/>
        </p:xfrm>
        <a:graphic>
          <a:graphicData uri="http://schemas.openxmlformats.org/drawingml/2006/table">
            <a:tbl>
              <a:tblPr firstRow="1" bandRow="1">
                <a:tableStyleId>{5940675A-B579-460E-94D1-54222C63F5DA}</a:tableStyleId>
              </a:tblPr>
              <a:tblGrid>
                <a:gridCol w="270418">
                  <a:extLst>
                    <a:ext uri="{9D8B030D-6E8A-4147-A177-3AD203B41FA5}">
                      <a16:colId xmlns:a16="http://schemas.microsoft.com/office/drawing/2014/main" val="20000"/>
                    </a:ext>
                  </a:extLst>
                </a:gridCol>
                <a:gridCol w="962341">
                  <a:extLst>
                    <a:ext uri="{9D8B030D-6E8A-4147-A177-3AD203B41FA5}">
                      <a16:colId xmlns:a16="http://schemas.microsoft.com/office/drawing/2014/main" val="20001"/>
                    </a:ext>
                  </a:extLst>
                </a:gridCol>
                <a:gridCol w="1187587">
                  <a:extLst>
                    <a:ext uri="{9D8B030D-6E8A-4147-A177-3AD203B41FA5}">
                      <a16:colId xmlns:a16="http://schemas.microsoft.com/office/drawing/2014/main" val="20002"/>
                    </a:ext>
                  </a:extLst>
                </a:gridCol>
              </a:tblGrid>
              <a:tr h="587829">
                <a:tc>
                  <a:txBody>
                    <a:bodyPr/>
                    <a:lstStyle/>
                    <a:p>
                      <a:pPr algn="ctr"/>
                      <a:r>
                        <a:rPr lang="en-GB" sz="900" b="1" dirty="0"/>
                        <a:t>Pituitary</a:t>
                      </a:r>
                      <a:r>
                        <a:rPr lang="en-GB" sz="900" b="1" baseline="0" dirty="0"/>
                        <a:t> gland</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‘Master gland’; secretes several</a:t>
                      </a:r>
                      <a:r>
                        <a:rPr lang="en-GB" sz="900" b="1" i="1" baseline="0" dirty="0">
                          <a:solidFill>
                            <a:schemeClr val="accent2">
                              <a:lumMod val="75000"/>
                            </a:schemeClr>
                          </a:solidFill>
                        </a:rPr>
                        <a:t> hormones into the blood</a:t>
                      </a:r>
                      <a:endParaRPr lang="en-GB" sz="900" b="1" i="1" dirty="0">
                        <a:solidFill>
                          <a:schemeClr val="accent2">
                            <a:lumMod val="75000"/>
                          </a:schemeClr>
                        </a:solidFill>
                      </a:endParaRPr>
                    </a:p>
                  </a:txBody>
                  <a:tcPr marL="65314" marR="65314" marT="32657" marB="32657" anchor="ctr"/>
                </a:tc>
                <a:tc>
                  <a:txBody>
                    <a:bodyPr/>
                    <a:lstStyle/>
                    <a:p>
                      <a:pPr algn="l"/>
                      <a:r>
                        <a:rPr lang="en-GB" sz="900" dirty="0"/>
                        <a:t>Stimulates</a:t>
                      </a:r>
                      <a:r>
                        <a:rPr lang="en-GB" sz="900" baseline="0" dirty="0"/>
                        <a:t> other glands to produce hormones to bring about effects.</a:t>
                      </a:r>
                      <a:endParaRPr lang="en-GB" sz="900" dirty="0"/>
                    </a:p>
                  </a:txBody>
                  <a:tcPr marL="65314" marR="65314" marT="32657" marB="32657" anchor="ct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nvGraphicFramePr>
        <p:xfrm>
          <a:off x="6483382" y="3692615"/>
          <a:ext cx="2105831" cy="2044336"/>
        </p:xfrm>
        <a:graphic>
          <a:graphicData uri="http://schemas.openxmlformats.org/drawingml/2006/table">
            <a:tbl>
              <a:tblPr firstRow="1" bandRow="1">
                <a:tableStyleId>{5940675A-B579-460E-94D1-54222C63F5DA}</a:tableStyleId>
              </a:tblPr>
              <a:tblGrid>
                <a:gridCol w="1118476">
                  <a:extLst>
                    <a:ext uri="{9D8B030D-6E8A-4147-A177-3AD203B41FA5}">
                      <a16:colId xmlns:a16="http://schemas.microsoft.com/office/drawing/2014/main" val="20000"/>
                    </a:ext>
                  </a:extLst>
                </a:gridCol>
                <a:gridCol w="987355">
                  <a:extLst>
                    <a:ext uri="{9D8B030D-6E8A-4147-A177-3AD203B41FA5}">
                      <a16:colId xmlns:a16="http://schemas.microsoft.com/office/drawing/2014/main" val="20001"/>
                    </a:ext>
                  </a:extLst>
                </a:gridCol>
              </a:tblGrid>
              <a:tr h="195943">
                <a:tc gridSpan="2">
                  <a:txBody>
                    <a:bodyPr/>
                    <a:lstStyle/>
                    <a:p>
                      <a:pPr algn="ctr"/>
                      <a:r>
                        <a:rPr lang="en-GB" sz="900" b="1" i="0" dirty="0">
                          <a:solidFill>
                            <a:schemeClr val="tx1"/>
                          </a:solidFill>
                        </a:rPr>
                        <a:t>Blood</a:t>
                      </a:r>
                      <a:r>
                        <a:rPr lang="en-GB" sz="900" b="1" i="0" baseline="0" dirty="0">
                          <a:solidFill>
                            <a:schemeClr val="tx1"/>
                          </a:solidFill>
                        </a:rPr>
                        <a:t> glucose concentration</a:t>
                      </a:r>
                      <a:endParaRPr lang="en-GB" sz="900" b="1" i="0" dirty="0">
                        <a:solidFill>
                          <a:schemeClr val="tx1"/>
                        </a:solidFill>
                      </a:endParaRPr>
                    </a:p>
                  </a:txBody>
                  <a:tcPr marL="65314" marR="65314" marT="32657" marB="32657"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195943">
                <a:tc gridSpan="2">
                  <a:txBody>
                    <a:bodyPr/>
                    <a:lstStyle/>
                    <a:p>
                      <a:pPr algn="ctr"/>
                      <a:r>
                        <a:rPr lang="en-GB" sz="900" b="1" i="1" dirty="0">
                          <a:solidFill>
                            <a:schemeClr val="accent2">
                              <a:lumMod val="75000"/>
                            </a:schemeClr>
                          </a:solidFill>
                        </a:rPr>
                        <a:t>Monitored</a:t>
                      </a:r>
                      <a:r>
                        <a:rPr lang="en-GB" sz="900" b="1" i="1" baseline="0" dirty="0">
                          <a:solidFill>
                            <a:schemeClr val="accent2">
                              <a:lumMod val="75000"/>
                            </a:schemeClr>
                          </a:solidFill>
                        </a:rPr>
                        <a:t> and controlled by the pancreas</a:t>
                      </a:r>
                      <a:endParaRPr lang="en-GB" sz="900" b="1" i="1" dirty="0">
                        <a:solidFill>
                          <a:schemeClr val="accent2">
                            <a:lumMod val="75000"/>
                          </a:schemeClr>
                        </a:solidFill>
                      </a:endParaRPr>
                    </a:p>
                  </a:txBody>
                  <a:tcPr marL="65314" marR="65314" marT="32657" marB="32657" anchor="ctr">
                    <a:noFill/>
                  </a:tcPr>
                </a:tc>
                <a:tc hMerge="1">
                  <a:txBody>
                    <a:bodyPr/>
                    <a:lstStyle/>
                    <a:p>
                      <a:endParaRPr lang="en-GB"/>
                    </a:p>
                  </a:txBody>
                  <a:tcPr/>
                </a:tc>
                <a:extLst>
                  <a:ext uri="{0D108BD9-81ED-4DB2-BD59-A6C34878D82A}">
                    <a16:rowId xmlns:a16="http://schemas.microsoft.com/office/drawing/2014/main" val="10001"/>
                  </a:ext>
                </a:extLst>
              </a:tr>
              <a:tr h="195943">
                <a:tc>
                  <a:txBody>
                    <a:bodyPr/>
                    <a:lstStyle/>
                    <a:p>
                      <a:pPr marL="0" indent="0" algn="ctr">
                        <a:buFont typeface="Arial" charset="0"/>
                        <a:buNone/>
                      </a:pPr>
                      <a:r>
                        <a:rPr lang="en-GB" sz="900" dirty="0"/>
                        <a:t>Too</a:t>
                      </a:r>
                      <a:r>
                        <a:rPr lang="en-GB" sz="900" baseline="0" dirty="0"/>
                        <a:t> high</a:t>
                      </a:r>
                      <a:endParaRPr lang="en-GB" sz="900" dirty="0"/>
                    </a:p>
                  </a:txBody>
                  <a:tcPr marL="65314" marR="65314" marT="32657" marB="32657" anchor="ctr">
                    <a:noFill/>
                  </a:tcPr>
                </a:tc>
                <a:tc>
                  <a:txBody>
                    <a:bodyPr/>
                    <a:lstStyle/>
                    <a:p>
                      <a:pPr marL="0" indent="0" algn="ctr">
                        <a:buFont typeface="Arial" charset="0"/>
                        <a:buNone/>
                      </a:pPr>
                      <a:r>
                        <a:rPr lang="en-GB" sz="900" b="1" dirty="0"/>
                        <a:t>(HT only) </a:t>
                      </a:r>
                      <a:r>
                        <a:rPr lang="en-GB" sz="900" dirty="0"/>
                        <a:t>Too low</a:t>
                      </a:r>
                    </a:p>
                  </a:txBody>
                  <a:tcPr marL="65314" marR="65314" marT="32657" marB="32657" anchor="ctr">
                    <a:noFill/>
                  </a:tcPr>
                </a:tc>
                <a:extLst>
                  <a:ext uri="{0D108BD9-81ED-4DB2-BD59-A6C34878D82A}">
                    <a16:rowId xmlns:a16="http://schemas.microsoft.com/office/drawing/2014/main" val="10002"/>
                  </a:ext>
                </a:extLst>
              </a:tr>
              <a:tr h="1240971">
                <a:tc>
                  <a:txBody>
                    <a:bodyPr/>
                    <a:lstStyle/>
                    <a:p>
                      <a:pPr marL="0" indent="0" algn="ctr">
                        <a:buFont typeface="Arial" charset="0"/>
                        <a:buNone/>
                      </a:pPr>
                      <a:r>
                        <a:rPr lang="en-GB" sz="900" dirty="0"/>
                        <a:t>Pancreas</a:t>
                      </a:r>
                      <a:r>
                        <a:rPr lang="en-GB" sz="900" baseline="0" dirty="0"/>
                        <a:t> produces the hormone insulin, glucose moves from the blood into the cells. In liver and muscle cells excess glucose is converted to glycogen for storage.</a:t>
                      </a:r>
                      <a:endParaRPr lang="en-GB" sz="900" dirty="0"/>
                    </a:p>
                  </a:txBody>
                  <a:tcPr marL="65314" marR="65314" marT="32657" marB="32657" anchor="ctr">
                    <a:noFill/>
                  </a:tcPr>
                </a:tc>
                <a:tc>
                  <a:txBody>
                    <a:bodyPr/>
                    <a:lstStyle/>
                    <a:p>
                      <a:pPr marL="0" indent="0" algn="ctr">
                        <a:buFont typeface="Arial" charset="0"/>
                        <a:buNone/>
                      </a:pPr>
                      <a:r>
                        <a:rPr lang="en-GB" sz="900" dirty="0"/>
                        <a:t>Pancreas</a:t>
                      </a:r>
                      <a:r>
                        <a:rPr lang="en-GB" sz="900" baseline="0" dirty="0"/>
                        <a:t> produces the hormone glucagon that causes glycogen to be converted into glucose and released into the blood. </a:t>
                      </a:r>
                      <a:endParaRPr lang="en-GB" sz="900" dirty="0"/>
                    </a:p>
                  </a:txBody>
                  <a:tcPr marL="65314" marR="65314" marT="32657" marB="32657" anchor="ctr">
                    <a:noFill/>
                  </a:tcPr>
                </a:tc>
                <a:extLst>
                  <a:ext uri="{0D108BD9-81ED-4DB2-BD59-A6C34878D82A}">
                    <a16:rowId xmlns:a16="http://schemas.microsoft.com/office/drawing/2014/main" val="10003"/>
                  </a:ext>
                </a:extLst>
              </a:tr>
            </a:tbl>
          </a:graphicData>
        </a:graphic>
      </p:graphicFrame>
      <p:sp>
        <p:nvSpPr>
          <p:cNvPr id="49" name="Rectangle 48"/>
          <p:cNvSpPr/>
          <p:nvPr/>
        </p:nvSpPr>
        <p:spPr>
          <a:xfrm rot="16200000">
            <a:off x="7343206" y="4994262"/>
            <a:ext cx="3085339" cy="425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b="1" dirty="0">
                <a:solidFill>
                  <a:schemeClr val="tx1"/>
                </a:solidFill>
              </a:rPr>
              <a:t>(HT) </a:t>
            </a:r>
            <a:r>
              <a:rPr lang="en-GB" sz="857" dirty="0">
                <a:solidFill>
                  <a:schemeClr val="tx1"/>
                </a:solidFill>
              </a:rPr>
              <a:t>Rising glucose levels inhibit the release of glucagon in a </a:t>
            </a:r>
            <a:r>
              <a:rPr lang="en-GB" sz="857" u="sng" dirty="0">
                <a:solidFill>
                  <a:schemeClr val="tx1"/>
                </a:solidFill>
              </a:rPr>
              <a:t>negative feedback </a:t>
            </a:r>
            <a:r>
              <a:rPr lang="en-GB" sz="857" dirty="0">
                <a:solidFill>
                  <a:schemeClr val="tx1"/>
                </a:solidFill>
              </a:rPr>
              <a:t>system. Insulin is released to reduce glucose levels and which cause the pancreas to release glucagon</a:t>
            </a:r>
          </a:p>
        </p:txBody>
      </p:sp>
      <p:graphicFrame>
        <p:nvGraphicFramePr>
          <p:cNvPr id="50" name="Table 49"/>
          <p:cNvGraphicFramePr>
            <a:graphicFrameLocks noGrp="1"/>
          </p:cNvGraphicFramePr>
          <p:nvPr/>
        </p:nvGraphicFramePr>
        <p:xfrm>
          <a:off x="5146418" y="5593862"/>
          <a:ext cx="3444804" cy="1156062"/>
        </p:xfrm>
        <a:graphic>
          <a:graphicData uri="http://schemas.openxmlformats.org/drawingml/2006/table">
            <a:tbl>
              <a:tblPr firstRow="1" bandRow="1">
                <a:tableStyleId>{5940675A-B579-460E-94D1-54222C63F5DA}</a:tableStyleId>
              </a:tblPr>
              <a:tblGrid>
                <a:gridCol w="1670268">
                  <a:extLst>
                    <a:ext uri="{9D8B030D-6E8A-4147-A177-3AD203B41FA5}">
                      <a16:colId xmlns:a16="http://schemas.microsoft.com/office/drawing/2014/main" val="20000"/>
                    </a:ext>
                  </a:extLst>
                </a:gridCol>
                <a:gridCol w="1774536">
                  <a:extLst>
                    <a:ext uri="{9D8B030D-6E8A-4147-A177-3AD203B41FA5}">
                      <a16:colId xmlns:a16="http://schemas.microsoft.com/office/drawing/2014/main" val="20001"/>
                    </a:ext>
                  </a:extLst>
                </a:gridCol>
              </a:tblGrid>
              <a:tr h="195943">
                <a:tc gridSpan="2">
                  <a:txBody>
                    <a:bodyPr/>
                    <a:lstStyle/>
                    <a:p>
                      <a:pPr algn="ctr"/>
                      <a:r>
                        <a:rPr lang="en-GB" sz="900" b="1" i="0" dirty="0">
                          <a:solidFill>
                            <a:schemeClr val="tx1"/>
                          </a:solidFill>
                        </a:rPr>
                        <a:t>Diabetes</a:t>
                      </a:r>
                    </a:p>
                  </a:txBody>
                  <a:tcPr marL="65314" marR="65314" marT="32657" marB="32657"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195943">
                <a:tc>
                  <a:txBody>
                    <a:bodyPr/>
                    <a:lstStyle/>
                    <a:p>
                      <a:pPr algn="ctr"/>
                      <a:r>
                        <a:rPr lang="en-GB" sz="900" b="1" i="1" dirty="0">
                          <a:solidFill>
                            <a:schemeClr val="accent2">
                              <a:lumMod val="75000"/>
                            </a:schemeClr>
                          </a:solidFill>
                        </a:rPr>
                        <a:t>Type 1</a:t>
                      </a:r>
                    </a:p>
                  </a:txBody>
                  <a:tcPr marL="65314" marR="65314" marT="32657" marB="32657" anchor="ctr">
                    <a:noFill/>
                  </a:tcPr>
                </a:tc>
                <a:tc>
                  <a:txBody>
                    <a:bodyPr/>
                    <a:lstStyle/>
                    <a:p>
                      <a:pPr algn="ctr"/>
                      <a:r>
                        <a:rPr lang="en-GB" sz="900" b="1" i="1" dirty="0">
                          <a:solidFill>
                            <a:schemeClr val="accent2">
                              <a:lumMod val="75000"/>
                            </a:schemeClr>
                          </a:solidFill>
                        </a:rPr>
                        <a:t>Type 2</a:t>
                      </a:r>
                    </a:p>
                  </a:txBody>
                  <a:tcPr marL="65314" marR="65314" marT="32657" marB="32657" anchor="ctr">
                    <a:noFill/>
                  </a:tcPr>
                </a:tc>
                <a:extLst>
                  <a:ext uri="{0D108BD9-81ED-4DB2-BD59-A6C34878D82A}">
                    <a16:rowId xmlns:a16="http://schemas.microsoft.com/office/drawing/2014/main" val="10001"/>
                  </a:ext>
                </a:extLst>
              </a:tr>
              <a:tr h="635746">
                <a:tc>
                  <a:txBody>
                    <a:bodyPr/>
                    <a:lstStyle/>
                    <a:p>
                      <a:pPr marL="0" indent="0" algn="ctr">
                        <a:buFont typeface="Arial" charset="0"/>
                        <a:buNone/>
                      </a:pPr>
                      <a:r>
                        <a:rPr lang="en-GB" sz="900" dirty="0"/>
                        <a:t>Pancreas</a:t>
                      </a:r>
                      <a:r>
                        <a:rPr lang="en-GB" sz="900" baseline="0" dirty="0"/>
                        <a:t> fails to produce sufficient insulin leading to uncontrolled blood glucose levels. Normally treated by insulin injection.</a:t>
                      </a:r>
                      <a:endParaRPr lang="en-GB" sz="900" dirty="0"/>
                    </a:p>
                  </a:txBody>
                  <a:tcPr marL="65314" marR="65314" marT="32657" marB="32657" anchor="ctr">
                    <a:noFill/>
                  </a:tcPr>
                </a:tc>
                <a:tc>
                  <a:txBody>
                    <a:bodyPr/>
                    <a:lstStyle/>
                    <a:p>
                      <a:pPr algn="ctr"/>
                      <a:r>
                        <a:rPr lang="en-GB" sz="900" dirty="0"/>
                        <a:t>Obesity</a:t>
                      </a:r>
                      <a:r>
                        <a:rPr lang="en-GB" sz="900" baseline="0" dirty="0"/>
                        <a:t> is a risk factor. </a:t>
                      </a:r>
                      <a:r>
                        <a:rPr lang="en-GB" sz="900" dirty="0"/>
                        <a:t>Body cells no longer respond</a:t>
                      </a:r>
                      <a:r>
                        <a:rPr lang="en-GB" sz="900" baseline="0" dirty="0"/>
                        <a:t> to insulin. Common treatments include changing by diet and increasing exercise.</a:t>
                      </a:r>
                      <a:endParaRPr lang="en-GB" sz="900" dirty="0"/>
                    </a:p>
                  </a:txBody>
                  <a:tcPr marL="65314" marR="65314" marT="32657" marB="32657" anchor="c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808309" y="2716177"/>
            <a:ext cx="2005029" cy="444096"/>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Water and nitrogen balance </a:t>
            </a:r>
          </a:p>
          <a:p>
            <a:pPr algn="ctr"/>
            <a:r>
              <a:rPr lang="en-GB" sz="1143" b="1" dirty="0">
                <a:solidFill>
                  <a:schemeClr val="tx1"/>
                </a:solidFill>
                <a:ea typeface="Verdana" panose="020B0604030504040204" pitchFamily="34" charset="0"/>
                <a:cs typeface="Verdana" panose="020B0604030504040204" pitchFamily="34" charset="0"/>
              </a:rPr>
              <a:t>(Biology only)</a:t>
            </a:r>
            <a:endParaRPr lang="en-GB" sz="1143" dirty="0">
              <a:solidFill>
                <a:schemeClr val="tx1"/>
              </a:solidFill>
              <a:ea typeface="Verdana" panose="020B0604030504040204" pitchFamily="34" charset="0"/>
              <a:cs typeface="Verdana" panose="020B0604030504040204"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1915780368"/>
              </p:ext>
            </p:extLst>
          </p:nvPr>
        </p:nvGraphicFramePr>
        <p:xfrm>
          <a:off x="509602" y="3253764"/>
          <a:ext cx="2443303" cy="1110343"/>
        </p:xfrm>
        <a:graphic>
          <a:graphicData uri="http://schemas.openxmlformats.org/drawingml/2006/table">
            <a:tbl>
              <a:tblPr firstRow="1" bandRow="1">
                <a:tableStyleId>{5940675A-B579-460E-94D1-54222C63F5DA}</a:tableStyleId>
              </a:tblPr>
              <a:tblGrid>
                <a:gridCol w="747438">
                  <a:extLst>
                    <a:ext uri="{9D8B030D-6E8A-4147-A177-3AD203B41FA5}">
                      <a16:colId xmlns:a16="http://schemas.microsoft.com/office/drawing/2014/main" val="20000"/>
                    </a:ext>
                  </a:extLst>
                </a:gridCol>
                <a:gridCol w="850731">
                  <a:extLst>
                    <a:ext uri="{9D8B030D-6E8A-4147-A177-3AD203B41FA5}">
                      <a16:colId xmlns:a16="http://schemas.microsoft.com/office/drawing/2014/main" val="20001"/>
                    </a:ext>
                  </a:extLst>
                </a:gridCol>
                <a:gridCol w="845134">
                  <a:extLst>
                    <a:ext uri="{9D8B030D-6E8A-4147-A177-3AD203B41FA5}">
                      <a16:colId xmlns:a16="http://schemas.microsoft.com/office/drawing/2014/main" val="20002"/>
                    </a:ext>
                  </a:extLst>
                </a:gridCol>
              </a:tblGrid>
              <a:tr h="587829">
                <a:tc rowSpan="2">
                  <a:txBody>
                    <a:bodyPr/>
                    <a:lstStyle/>
                    <a:p>
                      <a:pPr algn="ctr"/>
                      <a:r>
                        <a:rPr lang="en-GB" sz="800" b="1" dirty="0"/>
                        <a:t>If</a:t>
                      </a:r>
                      <a:r>
                        <a:rPr lang="en-GB" sz="800" b="1" baseline="0" dirty="0"/>
                        <a:t> body cells lose or gain too much water by osmosis they do no function efficiently.</a:t>
                      </a:r>
                      <a:endParaRPr lang="en-GB" sz="800" b="1" dirty="0"/>
                    </a:p>
                  </a:txBody>
                  <a:tcPr marL="65314" marR="65314" marT="32657" marB="32657" anchor="ctr">
                    <a:solidFill>
                      <a:schemeClr val="accent2">
                        <a:lumMod val="20000"/>
                        <a:lumOff val="80000"/>
                      </a:schemeClr>
                    </a:solidFill>
                  </a:tcPr>
                </a:tc>
                <a:tc>
                  <a:txBody>
                    <a:bodyPr/>
                    <a:lstStyle/>
                    <a:p>
                      <a:pPr algn="ctr"/>
                      <a:r>
                        <a:rPr lang="en-GB" sz="800" b="1" i="1" dirty="0">
                          <a:solidFill>
                            <a:schemeClr val="accent2">
                              <a:lumMod val="75000"/>
                            </a:schemeClr>
                          </a:solidFill>
                        </a:rPr>
                        <a:t>Uncontrolled water/ion</a:t>
                      </a:r>
                      <a:r>
                        <a:rPr lang="en-GB" sz="800" b="1" i="1" baseline="0" dirty="0">
                          <a:solidFill>
                            <a:schemeClr val="accent2">
                              <a:lumMod val="75000"/>
                            </a:schemeClr>
                          </a:solidFill>
                        </a:rPr>
                        <a:t> urea loss</a:t>
                      </a:r>
                      <a:endParaRPr lang="en-GB" sz="800" b="1" i="1" dirty="0">
                        <a:solidFill>
                          <a:schemeClr val="accent2">
                            <a:lumMod val="75000"/>
                          </a:schemeClr>
                        </a:solidFill>
                      </a:endParaRPr>
                    </a:p>
                  </a:txBody>
                  <a:tcPr marL="65314" marR="65314" marT="32657" marB="32657" anchor="ctr"/>
                </a:tc>
                <a:tc>
                  <a:txBody>
                    <a:bodyPr/>
                    <a:lstStyle/>
                    <a:p>
                      <a:pPr algn="l"/>
                      <a:r>
                        <a:rPr lang="en-GB" sz="800" dirty="0"/>
                        <a:t>Water</a:t>
                      </a:r>
                      <a:r>
                        <a:rPr lang="en-GB" sz="800" baseline="0" dirty="0"/>
                        <a:t> exhaled in lungs, water, ions and urea in sweat.</a:t>
                      </a:r>
                      <a:endParaRPr lang="en-GB" sz="800" dirty="0"/>
                    </a:p>
                  </a:txBody>
                  <a:tcPr marL="65314" marR="65314" marT="32657" marB="32657" anchor="ctr"/>
                </a:tc>
                <a:extLst>
                  <a:ext uri="{0D108BD9-81ED-4DB2-BD59-A6C34878D82A}">
                    <a16:rowId xmlns:a16="http://schemas.microsoft.com/office/drawing/2014/main" val="10000"/>
                  </a:ext>
                </a:extLst>
              </a:tr>
              <a:tr h="522514">
                <a:tc vMerge="1">
                  <a:txBody>
                    <a:bodyPr/>
                    <a:lstStyle/>
                    <a:p>
                      <a:endParaRPr lang="en-GB"/>
                    </a:p>
                  </a:txBody>
                  <a:tcPr/>
                </a:tc>
                <a:tc>
                  <a:txBody>
                    <a:bodyPr/>
                    <a:lstStyle/>
                    <a:p>
                      <a:pPr algn="ctr"/>
                      <a:r>
                        <a:rPr lang="en-GB" sz="800" b="1" i="1" dirty="0">
                          <a:solidFill>
                            <a:schemeClr val="accent2">
                              <a:lumMod val="75000"/>
                            </a:schemeClr>
                          </a:solidFill>
                        </a:rPr>
                        <a:t>Controlled</a:t>
                      </a:r>
                      <a:r>
                        <a:rPr lang="en-GB" sz="800" b="1" i="1" baseline="0" dirty="0">
                          <a:solidFill>
                            <a:schemeClr val="accent2">
                              <a:lumMod val="75000"/>
                            </a:schemeClr>
                          </a:solidFill>
                        </a:rPr>
                        <a:t> water/ion/urea loss</a:t>
                      </a:r>
                      <a:endParaRPr lang="en-GB" sz="800" b="1" i="1" dirty="0">
                        <a:solidFill>
                          <a:schemeClr val="accent2">
                            <a:lumMod val="75000"/>
                          </a:schemeClr>
                        </a:solidFill>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800" dirty="0"/>
                        <a:t>Via the kidneys</a:t>
                      </a:r>
                      <a:r>
                        <a:rPr lang="en-GB" sz="800" baseline="0" dirty="0"/>
                        <a:t> in urine.</a:t>
                      </a:r>
                      <a:endParaRPr lang="en-GB" sz="800" dirty="0"/>
                    </a:p>
                  </a:txBody>
                  <a:tcPr marL="65314" marR="65314" marT="32657" marB="32657" anchor="ct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522256500"/>
              </p:ext>
            </p:extLst>
          </p:nvPr>
        </p:nvGraphicFramePr>
        <p:xfrm>
          <a:off x="509602" y="5005525"/>
          <a:ext cx="2169180" cy="882913"/>
        </p:xfrm>
        <a:graphic>
          <a:graphicData uri="http://schemas.openxmlformats.org/drawingml/2006/table">
            <a:tbl>
              <a:tblPr firstRow="1" bandRow="1">
                <a:tableStyleId>{5940675A-B579-460E-94D1-54222C63F5DA}</a:tableStyleId>
              </a:tblPr>
              <a:tblGrid>
                <a:gridCol w="530318">
                  <a:extLst>
                    <a:ext uri="{9D8B030D-6E8A-4147-A177-3AD203B41FA5}">
                      <a16:colId xmlns:a16="http://schemas.microsoft.com/office/drawing/2014/main" val="20000"/>
                    </a:ext>
                  </a:extLst>
                </a:gridCol>
                <a:gridCol w="619411">
                  <a:extLst>
                    <a:ext uri="{9D8B030D-6E8A-4147-A177-3AD203B41FA5}">
                      <a16:colId xmlns:a16="http://schemas.microsoft.com/office/drawing/2014/main" val="20001"/>
                    </a:ext>
                  </a:extLst>
                </a:gridCol>
                <a:gridCol w="1019451">
                  <a:extLst>
                    <a:ext uri="{9D8B030D-6E8A-4147-A177-3AD203B41FA5}">
                      <a16:colId xmlns:a16="http://schemas.microsoft.com/office/drawing/2014/main" val="20002"/>
                    </a:ext>
                  </a:extLst>
                </a:gridCol>
              </a:tblGrid>
              <a:tr h="882913">
                <a:tc>
                  <a:txBody>
                    <a:bodyPr/>
                    <a:lstStyle/>
                    <a:p>
                      <a:pPr algn="ctr"/>
                      <a:r>
                        <a:rPr lang="en-GB" sz="800" b="1" dirty="0"/>
                        <a:t>Kidney</a:t>
                      </a:r>
                      <a:r>
                        <a:rPr lang="en-GB" sz="800" b="1" baseline="0" dirty="0"/>
                        <a:t> function</a:t>
                      </a:r>
                      <a:endParaRPr lang="en-GB" sz="800" b="1" dirty="0"/>
                    </a:p>
                  </a:txBody>
                  <a:tcPr marL="65314" marR="65314" marT="32657" marB="32657" anchor="ctr">
                    <a:solidFill>
                      <a:schemeClr val="accent2">
                        <a:lumMod val="20000"/>
                        <a:lumOff val="80000"/>
                      </a:schemeClr>
                    </a:solidFill>
                  </a:tcPr>
                </a:tc>
                <a:tc>
                  <a:txBody>
                    <a:bodyPr/>
                    <a:lstStyle/>
                    <a:p>
                      <a:pPr algn="ctr"/>
                      <a:r>
                        <a:rPr lang="en-GB" sz="800" b="1" i="1" dirty="0">
                          <a:solidFill>
                            <a:schemeClr val="accent2">
                              <a:lumMod val="75000"/>
                            </a:schemeClr>
                          </a:solidFill>
                        </a:rPr>
                        <a:t>Maintain water balance of</a:t>
                      </a:r>
                      <a:r>
                        <a:rPr lang="en-GB" sz="800" b="1" i="1" baseline="0" dirty="0">
                          <a:solidFill>
                            <a:schemeClr val="accent2">
                              <a:lumMod val="75000"/>
                            </a:schemeClr>
                          </a:solidFill>
                        </a:rPr>
                        <a:t> the body.</a:t>
                      </a:r>
                      <a:endParaRPr lang="en-GB" sz="800" b="1" i="1" dirty="0">
                        <a:solidFill>
                          <a:schemeClr val="accent2">
                            <a:lumMod val="75000"/>
                          </a:schemeClr>
                        </a:solidFill>
                      </a:endParaRPr>
                    </a:p>
                  </a:txBody>
                  <a:tcPr marL="65314" marR="65314" marT="32657" marB="32657" anchor="ctr"/>
                </a:tc>
                <a:tc>
                  <a:txBody>
                    <a:bodyPr/>
                    <a:lstStyle/>
                    <a:p>
                      <a:pPr algn="l"/>
                      <a:r>
                        <a:rPr lang="en-GB" sz="800" dirty="0"/>
                        <a:t>Produce urine by filtration of the blood and selective reabsorption of </a:t>
                      </a:r>
                      <a:r>
                        <a:rPr lang="en-GB" sz="800" baseline="0" dirty="0"/>
                        <a:t> </a:t>
                      </a:r>
                      <a:r>
                        <a:rPr lang="en-GB" sz="800" dirty="0"/>
                        <a:t>glucose, ions and water.</a:t>
                      </a:r>
                    </a:p>
                  </a:txBody>
                  <a:tcPr marL="65314" marR="65314" marT="32657" marB="32657" anchor="ctr"/>
                </a:tc>
                <a:extLst>
                  <a:ext uri="{0D108BD9-81ED-4DB2-BD59-A6C34878D82A}">
                    <a16:rowId xmlns:a16="http://schemas.microsoft.com/office/drawing/2014/main" val="10000"/>
                  </a:ext>
                </a:extLst>
              </a:tr>
            </a:tbl>
          </a:graphicData>
        </a:graphic>
      </p:graphicFrame>
      <p:sp>
        <p:nvSpPr>
          <p:cNvPr id="55" name="Rectangle 54"/>
          <p:cNvSpPr/>
          <p:nvPr/>
        </p:nvSpPr>
        <p:spPr>
          <a:xfrm rot="16200000">
            <a:off x="-1529734" y="4776457"/>
            <a:ext cx="3534232" cy="341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b="1" dirty="0">
                <a:solidFill>
                  <a:schemeClr val="tx1"/>
                </a:solidFill>
              </a:rPr>
              <a:t>(HT only) </a:t>
            </a:r>
            <a:r>
              <a:rPr lang="en-GB" sz="857" dirty="0">
                <a:solidFill>
                  <a:schemeClr val="tx1"/>
                </a:solidFill>
              </a:rPr>
              <a:t>digestion of proteins results in excess amino acids. In the liver they are de-</a:t>
            </a:r>
            <a:r>
              <a:rPr lang="en-GB" sz="857" dirty="0" err="1">
                <a:solidFill>
                  <a:schemeClr val="tx1"/>
                </a:solidFill>
              </a:rPr>
              <a:t>aminated</a:t>
            </a:r>
            <a:r>
              <a:rPr lang="en-GB" sz="857" dirty="0">
                <a:solidFill>
                  <a:schemeClr val="tx1"/>
                </a:solidFill>
              </a:rPr>
              <a:t> to form toxic ammonia which is converted to urea</a:t>
            </a:r>
            <a:endParaRPr lang="en-GB" sz="857" b="1" dirty="0">
              <a:solidFill>
                <a:schemeClr val="tx1"/>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755571243"/>
              </p:ext>
            </p:extLst>
          </p:nvPr>
        </p:nvGraphicFramePr>
        <p:xfrm>
          <a:off x="686195" y="6046998"/>
          <a:ext cx="2890337" cy="718457"/>
        </p:xfrm>
        <a:graphic>
          <a:graphicData uri="http://schemas.openxmlformats.org/drawingml/2006/table">
            <a:tbl>
              <a:tblPr firstRow="1" bandRow="1">
                <a:tableStyleId>{5940675A-B579-460E-94D1-54222C63F5DA}</a:tableStyleId>
              </a:tblPr>
              <a:tblGrid>
                <a:gridCol w="548426">
                  <a:extLst>
                    <a:ext uri="{9D8B030D-6E8A-4147-A177-3AD203B41FA5}">
                      <a16:colId xmlns:a16="http://schemas.microsoft.com/office/drawing/2014/main" val="20000"/>
                    </a:ext>
                  </a:extLst>
                </a:gridCol>
                <a:gridCol w="726056">
                  <a:extLst>
                    <a:ext uri="{9D8B030D-6E8A-4147-A177-3AD203B41FA5}">
                      <a16:colId xmlns:a16="http://schemas.microsoft.com/office/drawing/2014/main" val="20001"/>
                    </a:ext>
                  </a:extLst>
                </a:gridCol>
                <a:gridCol w="1615855">
                  <a:extLst>
                    <a:ext uri="{9D8B030D-6E8A-4147-A177-3AD203B41FA5}">
                      <a16:colId xmlns:a16="http://schemas.microsoft.com/office/drawing/2014/main" val="20002"/>
                    </a:ext>
                  </a:extLst>
                </a:gridCol>
              </a:tblGrid>
              <a:tr h="718457">
                <a:tc>
                  <a:txBody>
                    <a:bodyPr/>
                    <a:lstStyle/>
                    <a:p>
                      <a:pPr algn="ctr"/>
                      <a:r>
                        <a:rPr lang="en-GB" sz="800" b="1" dirty="0"/>
                        <a:t>(HT</a:t>
                      </a:r>
                      <a:r>
                        <a:rPr lang="en-GB" sz="800" b="1" baseline="0" dirty="0"/>
                        <a:t> only) ADH</a:t>
                      </a:r>
                      <a:endParaRPr lang="en-GB" sz="800" b="1" dirty="0"/>
                    </a:p>
                  </a:txBody>
                  <a:tcPr marL="65314" marR="65314" marT="32657" marB="32657" anchor="ctr">
                    <a:solidFill>
                      <a:schemeClr val="accent2">
                        <a:lumMod val="20000"/>
                        <a:lumOff val="80000"/>
                      </a:schemeClr>
                    </a:solidFill>
                  </a:tcPr>
                </a:tc>
                <a:tc>
                  <a:txBody>
                    <a:bodyPr/>
                    <a:lstStyle/>
                    <a:p>
                      <a:pPr algn="ctr"/>
                      <a:r>
                        <a:rPr lang="en-GB" sz="800" b="1" i="1" dirty="0">
                          <a:solidFill>
                            <a:schemeClr val="accent2">
                              <a:lumMod val="75000"/>
                            </a:schemeClr>
                          </a:solidFill>
                        </a:rPr>
                        <a:t>Acts</a:t>
                      </a:r>
                      <a:r>
                        <a:rPr lang="en-GB" sz="800" b="1" i="1" baseline="0" dirty="0">
                          <a:solidFill>
                            <a:schemeClr val="accent2">
                              <a:lumMod val="75000"/>
                            </a:schemeClr>
                          </a:solidFill>
                        </a:rPr>
                        <a:t> on kidney tubules to control water levels.</a:t>
                      </a:r>
                      <a:endParaRPr lang="en-GB" sz="800" b="1" i="1" dirty="0">
                        <a:solidFill>
                          <a:schemeClr val="accent2">
                            <a:lumMod val="75000"/>
                          </a:schemeClr>
                        </a:solidFill>
                      </a:endParaRPr>
                    </a:p>
                  </a:txBody>
                  <a:tcPr marL="65314" marR="65314" marT="32657" marB="32657" anchor="ctr"/>
                </a:tc>
                <a:tc>
                  <a:txBody>
                    <a:bodyPr/>
                    <a:lstStyle/>
                    <a:p>
                      <a:pPr algn="l"/>
                      <a:r>
                        <a:rPr lang="en-GB" sz="800" dirty="0"/>
                        <a:t>Released</a:t>
                      </a:r>
                      <a:r>
                        <a:rPr lang="en-GB" sz="800" baseline="0" dirty="0"/>
                        <a:t> by pituitary gland when blood is too concentrated. Water is reabsorbed back into the blood from the kidney tubules </a:t>
                      </a:r>
                      <a:r>
                        <a:rPr lang="en-GB" sz="800" b="1" baseline="0" dirty="0"/>
                        <a:t>(NEGATIVE FEEDBACK).</a:t>
                      </a:r>
                      <a:endParaRPr lang="en-GB" sz="800" b="1" dirty="0"/>
                    </a:p>
                  </a:txBody>
                  <a:tcPr marL="65314" marR="65314" marT="32657" marB="32657" anchor="ctr"/>
                </a:tc>
                <a:extLst>
                  <a:ext uri="{0D108BD9-81ED-4DB2-BD59-A6C34878D82A}">
                    <a16:rowId xmlns:a16="http://schemas.microsoft.com/office/drawing/2014/main" val="10000"/>
                  </a:ext>
                </a:extLst>
              </a:tr>
            </a:tbl>
          </a:graphicData>
        </a:graphic>
      </p:graphicFrame>
      <p:sp>
        <p:nvSpPr>
          <p:cNvPr id="57" name="Rectangle 56"/>
          <p:cNvSpPr/>
          <p:nvPr/>
        </p:nvSpPr>
        <p:spPr>
          <a:xfrm>
            <a:off x="647984" y="4451870"/>
            <a:ext cx="1973810" cy="34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Kidney failure is treated by organ transplant or dialysis.</a:t>
            </a:r>
          </a:p>
        </p:txBody>
      </p:sp>
      <p:sp>
        <p:nvSpPr>
          <p:cNvPr id="58" name="Rectangle 57"/>
          <p:cNvSpPr/>
          <p:nvPr/>
        </p:nvSpPr>
        <p:spPr>
          <a:xfrm>
            <a:off x="2765073" y="4830904"/>
            <a:ext cx="981836" cy="937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A dialysis machine removes urea from the blood by diffusion while maintaining ion and glucose levels.</a:t>
            </a:r>
          </a:p>
        </p:txBody>
      </p:sp>
      <p:graphicFrame>
        <p:nvGraphicFramePr>
          <p:cNvPr id="63" name="Table 62"/>
          <p:cNvGraphicFramePr>
            <a:graphicFrameLocks noGrp="1"/>
          </p:cNvGraphicFramePr>
          <p:nvPr/>
        </p:nvGraphicFramePr>
        <p:xfrm>
          <a:off x="3800070" y="4068536"/>
          <a:ext cx="2595141" cy="1502228"/>
        </p:xfrm>
        <a:graphic>
          <a:graphicData uri="http://schemas.openxmlformats.org/drawingml/2006/table">
            <a:tbl>
              <a:tblPr firstRow="1" bandRow="1">
                <a:tableStyleId>{5940675A-B579-460E-94D1-54222C63F5DA}</a:tableStyleId>
              </a:tblPr>
              <a:tblGrid>
                <a:gridCol w="321399">
                  <a:extLst>
                    <a:ext uri="{9D8B030D-6E8A-4147-A177-3AD203B41FA5}">
                      <a16:colId xmlns:a16="http://schemas.microsoft.com/office/drawing/2014/main" val="20000"/>
                    </a:ext>
                  </a:extLst>
                </a:gridCol>
                <a:gridCol w="713603">
                  <a:extLst>
                    <a:ext uri="{9D8B030D-6E8A-4147-A177-3AD203B41FA5}">
                      <a16:colId xmlns:a16="http://schemas.microsoft.com/office/drawing/2014/main" val="20001"/>
                    </a:ext>
                  </a:extLst>
                </a:gridCol>
                <a:gridCol w="1560139">
                  <a:extLst>
                    <a:ext uri="{9D8B030D-6E8A-4147-A177-3AD203B41FA5}">
                      <a16:colId xmlns:a16="http://schemas.microsoft.com/office/drawing/2014/main" val="20002"/>
                    </a:ext>
                  </a:extLst>
                </a:gridCol>
              </a:tblGrid>
              <a:tr h="872221">
                <a:tc rowSpan="2">
                  <a:txBody>
                    <a:bodyPr/>
                    <a:lstStyle/>
                    <a:p>
                      <a:pPr algn="ctr"/>
                      <a:r>
                        <a:rPr lang="en-GB" sz="900" b="1" dirty="0"/>
                        <a:t>Negative</a:t>
                      </a:r>
                      <a:r>
                        <a:rPr lang="en-GB" sz="900" b="1" baseline="0" dirty="0"/>
                        <a:t> feedback (HT only)</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Adrenaline</a:t>
                      </a:r>
                    </a:p>
                  </a:txBody>
                  <a:tcPr marL="65314" marR="65314" marT="32657" marB="32657" anchor="ctr"/>
                </a:tc>
                <a:tc>
                  <a:txBody>
                    <a:bodyPr/>
                    <a:lstStyle/>
                    <a:p>
                      <a:pPr algn="l"/>
                      <a:r>
                        <a:rPr lang="en-GB" sz="900" dirty="0"/>
                        <a:t>Produced</a:t>
                      </a:r>
                      <a:r>
                        <a:rPr lang="en-GB" sz="900" baseline="0" dirty="0"/>
                        <a:t> in adrenal glands, increases breathing/heart rate, blood flow to muscles, conversion glycogen to glucose. Prepares body for ‘fight or flight’.</a:t>
                      </a:r>
                      <a:endParaRPr lang="en-GB" sz="900" dirty="0"/>
                    </a:p>
                  </a:txBody>
                  <a:tcPr marL="65314" marR="65314" marT="32657" marB="32657" anchor="ctr"/>
                </a:tc>
                <a:extLst>
                  <a:ext uri="{0D108BD9-81ED-4DB2-BD59-A6C34878D82A}">
                    <a16:rowId xmlns:a16="http://schemas.microsoft.com/office/drawing/2014/main" val="10000"/>
                  </a:ext>
                </a:extLst>
              </a:tr>
              <a:tr h="587829">
                <a:tc vMerge="1">
                  <a:txBody>
                    <a:bodyPr/>
                    <a:lstStyle/>
                    <a:p>
                      <a:endParaRPr lang="en-GB"/>
                    </a:p>
                  </a:txBody>
                  <a:tcPr/>
                </a:tc>
                <a:tc>
                  <a:txBody>
                    <a:bodyPr/>
                    <a:lstStyle/>
                    <a:p>
                      <a:pPr algn="ctr"/>
                      <a:r>
                        <a:rPr lang="en-GB" sz="900" b="1" i="1" dirty="0">
                          <a:solidFill>
                            <a:schemeClr val="accent2">
                              <a:lumMod val="75000"/>
                            </a:schemeClr>
                          </a:solidFill>
                        </a:rPr>
                        <a:t>Thyroxine</a:t>
                      </a:r>
                    </a:p>
                  </a:txBody>
                  <a:tcPr marL="65314" marR="65314" marT="32657" marB="32657" anchor="ctr"/>
                </a:tc>
                <a:tc>
                  <a:txBody>
                    <a:bodyPr/>
                    <a:lstStyle/>
                    <a:p>
                      <a:pPr algn="l"/>
                      <a:r>
                        <a:rPr lang="en-GB" sz="900" dirty="0"/>
                        <a:t>Produced in the thyroid</a:t>
                      </a:r>
                      <a:r>
                        <a:rPr lang="en-GB" sz="900" baseline="0" dirty="0"/>
                        <a:t> gland, stimulates the basal metabolic rate. Important in growth and development.</a:t>
                      </a:r>
                      <a:endParaRPr lang="en-GB" sz="900" dirty="0"/>
                    </a:p>
                  </a:txBody>
                  <a:tcPr marL="65314" marR="65314" marT="32657" marB="32657" anchor="ctr"/>
                </a:tc>
                <a:extLst>
                  <a:ext uri="{0D108BD9-81ED-4DB2-BD59-A6C34878D82A}">
                    <a16:rowId xmlns:a16="http://schemas.microsoft.com/office/drawing/2014/main" val="10001"/>
                  </a:ext>
                </a:extLst>
              </a:tr>
            </a:tbl>
          </a:graphicData>
        </a:graphic>
      </p:graphicFrame>
      <p:sp>
        <p:nvSpPr>
          <p:cNvPr id="66" name="Rectangle 65"/>
          <p:cNvSpPr/>
          <p:nvPr/>
        </p:nvSpPr>
        <p:spPr>
          <a:xfrm>
            <a:off x="3890188" y="5672140"/>
            <a:ext cx="1047439" cy="1077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Increasing thyroxine levels prevent the release of thyroid stimulating hormone which stops the release of thyroxine.</a:t>
            </a:r>
          </a:p>
        </p:txBody>
      </p:sp>
      <p:cxnSp>
        <p:nvCxnSpPr>
          <p:cNvPr id="67" name="Straight Connector 66"/>
          <p:cNvCxnSpPr>
            <a:stCxn id="18" idx="2"/>
            <a:endCxn id="28" idx="0"/>
          </p:cNvCxnSpPr>
          <p:nvPr/>
        </p:nvCxnSpPr>
        <p:spPr>
          <a:xfrm>
            <a:off x="3847694" y="1328305"/>
            <a:ext cx="133665" cy="12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8" idx="2"/>
            <a:endCxn id="4" idx="0"/>
          </p:cNvCxnSpPr>
          <p:nvPr/>
        </p:nvCxnSpPr>
        <p:spPr>
          <a:xfrm flipH="1">
            <a:off x="3802303" y="2072716"/>
            <a:ext cx="179056" cy="75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26" idx="3"/>
            <a:endCxn id="26" idx="1"/>
          </p:cNvCxnSpPr>
          <p:nvPr/>
        </p:nvCxnSpPr>
        <p:spPr>
          <a:xfrm flipV="1">
            <a:off x="4350997" y="359904"/>
            <a:ext cx="107210" cy="173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7" idx="0"/>
            <a:endCxn id="26" idx="2"/>
          </p:cNvCxnSpPr>
          <p:nvPr/>
        </p:nvCxnSpPr>
        <p:spPr>
          <a:xfrm flipV="1">
            <a:off x="5873359" y="686475"/>
            <a:ext cx="545999" cy="100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7" idx="3"/>
            <a:endCxn id="29" idx="1"/>
          </p:cNvCxnSpPr>
          <p:nvPr/>
        </p:nvCxnSpPr>
        <p:spPr>
          <a:xfrm flipV="1">
            <a:off x="7015614" y="1164894"/>
            <a:ext cx="91762" cy="76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7" idx="3"/>
          </p:cNvCxnSpPr>
          <p:nvPr/>
        </p:nvCxnSpPr>
        <p:spPr>
          <a:xfrm>
            <a:off x="7015614" y="1241172"/>
            <a:ext cx="86486" cy="36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1" idx="1"/>
            <a:endCxn id="4" idx="3"/>
          </p:cNvCxnSpPr>
          <p:nvPr/>
        </p:nvCxnSpPr>
        <p:spPr>
          <a:xfrm flipH="1">
            <a:off x="4456949" y="1918856"/>
            <a:ext cx="391481" cy="671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1" idx="3"/>
            <a:endCxn id="46" idx="1"/>
          </p:cNvCxnSpPr>
          <p:nvPr/>
        </p:nvCxnSpPr>
        <p:spPr>
          <a:xfrm>
            <a:off x="6562401" y="1918856"/>
            <a:ext cx="151412" cy="518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6" idx="2"/>
            <a:endCxn id="47" idx="0"/>
          </p:cNvCxnSpPr>
          <p:nvPr/>
        </p:nvCxnSpPr>
        <p:spPr>
          <a:xfrm flipH="1">
            <a:off x="7725224" y="2949823"/>
            <a:ext cx="190808" cy="52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874889" y="3215367"/>
            <a:ext cx="1106043" cy="619978"/>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Control of blood glucose concentration</a:t>
            </a:r>
            <a:endParaRPr lang="en-GB" sz="1143" dirty="0">
              <a:solidFill>
                <a:schemeClr val="tx1"/>
              </a:solidFill>
              <a:ea typeface="Verdana" panose="020B0604030504040204" pitchFamily="34" charset="0"/>
              <a:cs typeface="Verdana" panose="020B0604030504040204" pitchFamily="34" charset="0"/>
            </a:endParaRPr>
          </a:p>
        </p:txBody>
      </p:sp>
      <p:cxnSp>
        <p:nvCxnSpPr>
          <p:cNvPr id="94" name="Straight Connector 93"/>
          <p:cNvCxnSpPr>
            <a:stCxn id="93" idx="0"/>
            <a:endCxn id="4" idx="2"/>
          </p:cNvCxnSpPr>
          <p:nvPr/>
        </p:nvCxnSpPr>
        <p:spPr>
          <a:xfrm flipH="1" flipV="1">
            <a:off x="3802303" y="3031989"/>
            <a:ext cx="625608" cy="183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3" idx="2"/>
          </p:cNvCxnSpPr>
          <p:nvPr/>
        </p:nvCxnSpPr>
        <p:spPr>
          <a:xfrm>
            <a:off x="4427911" y="3835345"/>
            <a:ext cx="2055471" cy="192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a:stCxn id="48" idx="3"/>
            <a:endCxn id="49" idx="0"/>
          </p:cNvCxnSpPr>
          <p:nvPr/>
        </p:nvCxnSpPr>
        <p:spPr>
          <a:xfrm>
            <a:off x="8589213" y="4714783"/>
            <a:ext cx="83671" cy="4924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8" idx="2"/>
            <a:endCxn id="50" idx="0"/>
          </p:cNvCxnSpPr>
          <p:nvPr/>
        </p:nvCxnSpPr>
        <p:spPr>
          <a:xfrm flipH="1" flipV="1">
            <a:off x="6868820" y="5593862"/>
            <a:ext cx="667477" cy="143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4" idx="2"/>
          </p:cNvCxnSpPr>
          <p:nvPr/>
        </p:nvCxnSpPr>
        <p:spPr>
          <a:xfrm flipH="1" flipV="1">
            <a:off x="3802303" y="3031989"/>
            <a:ext cx="7167" cy="10365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a:stCxn id="12" idx="3"/>
          </p:cNvCxnSpPr>
          <p:nvPr/>
        </p:nvCxnSpPr>
        <p:spPr>
          <a:xfrm>
            <a:off x="2627838" y="2345609"/>
            <a:ext cx="497120" cy="78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a:stCxn id="14" idx="2"/>
            <a:endCxn id="12" idx="0"/>
          </p:cNvCxnSpPr>
          <p:nvPr/>
        </p:nvCxnSpPr>
        <p:spPr>
          <a:xfrm>
            <a:off x="1874653" y="2094097"/>
            <a:ext cx="256711" cy="117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a:stCxn id="15" idx="2"/>
            <a:endCxn id="14" idx="0"/>
          </p:cNvCxnSpPr>
          <p:nvPr/>
        </p:nvCxnSpPr>
        <p:spPr>
          <a:xfrm>
            <a:off x="1857508" y="1665204"/>
            <a:ext cx="17144" cy="75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3" idx="2"/>
            <a:endCxn id="15" idx="0"/>
          </p:cNvCxnSpPr>
          <p:nvPr/>
        </p:nvCxnSpPr>
        <p:spPr>
          <a:xfrm flipH="1">
            <a:off x="1857508" y="1110638"/>
            <a:ext cx="25526" cy="44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6" idx="2"/>
            <a:endCxn id="15" idx="1"/>
          </p:cNvCxnSpPr>
          <p:nvPr/>
        </p:nvCxnSpPr>
        <p:spPr>
          <a:xfrm>
            <a:off x="465027" y="1335808"/>
            <a:ext cx="213454" cy="74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51" idx="3"/>
            <a:endCxn id="4" idx="1"/>
          </p:cNvCxnSpPr>
          <p:nvPr/>
        </p:nvCxnSpPr>
        <p:spPr>
          <a:xfrm flipV="1">
            <a:off x="2813338" y="2590073"/>
            <a:ext cx="334318" cy="348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51" idx="2"/>
            <a:endCxn id="52" idx="0"/>
          </p:cNvCxnSpPr>
          <p:nvPr/>
        </p:nvCxnSpPr>
        <p:spPr>
          <a:xfrm flipH="1">
            <a:off x="1731253" y="3160273"/>
            <a:ext cx="79571" cy="93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52" idx="2"/>
            <a:endCxn id="57" idx="0"/>
          </p:cNvCxnSpPr>
          <p:nvPr/>
        </p:nvCxnSpPr>
        <p:spPr>
          <a:xfrm flipH="1">
            <a:off x="1634889" y="4364107"/>
            <a:ext cx="96364" cy="87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7" idx="2"/>
            <a:endCxn id="54" idx="0"/>
          </p:cNvCxnSpPr>
          <p:nvPr/>
        </p:nvCxnSpPr>
        <p:spPr>
          <a:xfrm flipH="1">
            <a:off x="1594192" y="4797299"/>
            <a:ext cx="40697" cy="20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57" idx="3"/>
            <a:endCxn id="58" idx="0"/>
          </p:cNvCxnSpPr>
          <p:nvPr/>
        </p:nvCxnSpPr>
        <p:spPr>
          <a:xfrm>
            <a:off x="2621794" y="4624584"/>
            <a:ext cx="634197" cy="206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54" idx="2"/>
            <a:endCxn id="56" idx="0"/>
          </p:cNvCxnSpPr>
          <p:nvPr/>
        </p:nvCxnSpPr>
        <p:spPr>
          <a:xfrm>
            <a:off x="1594192" y="5888438"/>
            <a:ext cx="537171" cy="158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a:stCxn id="54" idx="1"/>
            <a:endCxn id="55" idx="2"/>
          </p:cNvCxnSpPr>
          <p:nvPr/>
        </p:nvCxnSpPr>
        <p:spPr>
          <a:xfrm flipH="1" flipV="1">
            <a:off x="408217" y="4947292"/>
            <a:ext cx="101385" cy="499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a:stCxn id="66" idx="0"/>
            <a:endCxn id="63" idx="2"/>
          </p:cNvCxnSpPr>
          <p:nvPr/>
        </p:nvCxnSpPr>
        <p:spPr>
          <a:xfrm flipV="1">
            <a:off x="4413908" y="5570764"/>
            <a:ext cx="683732" cy="101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51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0493" y="2939924"/>
            <a:ext cx="1533446" cy="68595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86" b="1" dirty="0">
                <a:ea typeface="Verdana" panose="020B0604030504040204" pitchFamily="34" charset="0"/>
                <a:cs typeface="Verdana" panose="020B0604030504040204" pitchFamily="34" charset="0"/>
              </a:rPr>
              <a:t>AQA GCSE HOMEOSTASIS AND RESPONSE PART 3</a:t>
            </a:r>
            <a:endParaRPr lang="en-GB" sz="1286" dirty="0">
              <a:ea typeface="Verdana" panose="020B0604030504040204" pitchFamily="34" charset="0"/>
              <a:cs typeface="Verdana" panose="020B0604030504040204" pitchFamily="34" charset="0"/>
            </a:endParaRPr>
          </a:p>
        </p:txBody>
      </p:sp>
      <p:grpSp>
        <p:nvGrpSpPr>
          <p:cNvPr id="10" name="Group 9"/>
          <p:cNvGrpSpPr/>
          <p:nvPr/>
        </p:nvGrpSpPr>
        <p:grpSpPr>
          <a:xfrm>
            <a:off x="7377986" y="3294602"/>
            <a:ext cx="1956096" cy="2122144"/>
            <a:chOff x="7700254" y="3668713"/>
            <a:chExt cx="2709085" cy="2795588"/>
          </a:xfrm>
        </p:grpSpPr>
        <p:pic>
          <p:nvPicPr>
            <p:cNvPr id="8" name="Picture 7"/>
            <p:cNvPicPr>
              <a:picLocks noChangeAspect="1"/>
            </p:cNvPicPr>
            <p:nvPr/>
          </p:nvPicPr>
          <p:blipFill>
            <a:blip r:embed="rId2"/>
            <a:stretch>
              <a:fillRect/>
            </a:stretch>
          </p:blipFill>
          <p:spPr>
            <a:xfrm>
              <a:off x="8279312" y="3668713"/>
              <a:ext cx="1355437" cy="2795588"/>
            </a:xfrm>
            <a:prstGeom prst="rect">
              <a:avLst/>
            </a:prstGeom>
          </p:spPr>
        </p:pic>
        <p:sp>
          <p:nvSpPr>
            <p:cNvPr id="9" name="TextBox 8"/>
            <p:cNvSpPr txBox="1"/>
            <p:nvPr/>
          </p:nvSpPr>
          <p:spPr>
            <a:xfrm>
              <a:off x="7847422" y="3942144"/>
              <a:ext cx="1091742" cy="353076"/>
            </a:xfrm>
            <a:prstGeom prst="rect">
              <a:avLst/>
            </a:prstGeom>
            <a:noFill/>
          </p:spPr>
          <p:txBody>
            <a:bodyPr wrap="square" rtlCol="0">
              <a:spAutoFit/>
            </a:bodyPr>
            <a:lstStyle/>
            <a:p>
              <a:pPr algn="ctr"/>
              <a:r>
                <a:rPr lang="en-GB" sz="571" dirty="0"/>
                <a:t>Pituitary </a:t>
              </a:r>
            </a:p>
            <a:p>
              <a:pPr algn="ctr"/>
              <a:r>
                <a:rPr lang="en-GB" sz="571" dirty="0"/>
                <a:t>gland</a:t>
              </a:r>
            </a:p>
          </p:txBody>
        </p:sp>
        <p:sp>
          <p:nvSpPr>
            <p:cNvPr id="38" name="TextBox 37"/>
            <p:cNvSpPr txBox="1"/>
            <p:nvPr/>
          </p:nvSpPr>
          <p:spPr>
            <a:xfrm>
              <a:off x="7833836" y="4396535"/>
              <a:ext cx="989165" cy="237356"/>
            </a:xfrm>
            <a:prstGeom prst="rect">
              <a:avLst/>
            </a:prstGeom>
            <a:noFill/>
          </p:spPr>
          <p:txBody>
            <a:bodyPr wrap="square" rtlCol="0">
              <a:spAutoFit/>
            </a:bodyPr>
            <a:lstStyle/>
            <a:p>
              <a:pPr algn="ctr"/>
              <a:r>
                <a:rPr lang="en-GB" sz="571" dirty="0"/>
                <a:t>Thyroid</a:t>
              </a:r>
            </a:p>
          </p:txBody>
        </p:sp>
        <p:sp>
          <p:nvSpPr>
            <p:cNvPr id="39" name="TextBox 38"/>
            <p:cNvSpPr txBox="1"/>
            <p:nvPr/>
          </p:nvSpPr>
          <p:spPr>
            <a:xfrm>
              <a:off x="7785914" y="5224710"/>
              <a:ext cx="1118974" cy="353076"/>
            </a:xfrm>
            <a:prstGeom prst="rect">
              <a:avLst/>
            </a:prstGeom>
            <a:noFill/>
          </p:spPr>
          <p:txBody>
            <a:bodyPr wrap="square" rtlCol="0">
              <a:spAutoFit/>
            </a:bodyPr>
            <a:lstStyle/>
            <a:p>
              <a:pPr algn="ctr"/>
              <a:r>
                <a:rPr lang="en-GB" sz="571" dirty="0"/>
                <a:t>Adrenal </a:t>
              </a:r>
            </a:p>
            <a:p>
              <a:pPr algn="ctr"/>
              <a:r>
                <a:rPr lang="en-GB" sz="571" dirty="0"/>
                <a:t>gland</a:t>
              </a:r>
            </a:p>
          </p:txBody>
        </p:sp>
        <p:sp>
          <p:nvSpPr>
            <p:cNvPr id="40" name="TextBox 39"/>
            <p:cNvSpPr txBox="1"/>
            <p:nvPr/>
          </p:nvSpPr>
          <p:spPr>
            <a:xfrm>
              <a:off x="7700254" y="6057771"/>
              <a:ext cx="895350" cy="237356"/>
            </a:xfrm>
            <a:prstGeom prst="rect">
              <a:avLst/>
            </a:prstGeom>
            <a:noFill/>
          </p:spPr>
          <p:txBody>
            <a:bodyPr wrap="square" rtlCol="0">
              <a:spAutoFit/>
            </a:bodyPr>
            <a:lstStyle/>
            <a:p>
              <a:pPr algn="ctr"/>
              <a:r>
                <a:rPr lang="en-GB" sz="571" dirty="0"/>
                <a:t>Testes</a:t>
              </a:r>
            </a:p>
          </p:txBody>
        </p:sp>
        <p:sp>
          <p:nvSpPr>
            <p:cNvPr id="41" name="TextBox 40"/>
            <p:cNvSpPr txBox="1"/>
            <p:nvPr/>
          </p:nvSpPr>
          <p:spPr>
            <a:xfrm>
              <a:off x="9155071" y="3876745"/>
              <a:ext cx="895350" cy="353076"/>
            </a:xfrm>
            <a:prstGeom prst="rect">
              <a:avLst/>
            </a:prstGeom>
            <a:noFill/>
          </p:spPr>
          <p:txBody>
            <a:bodyPr wrap="square" rtlCol="0">
              <a:spAutoFit/>
            </a:bodyPr>
            <a:lstStyle/>
            <a:p>
              <a:pPr algn="ctr"/>
              <a:r>
                <a:rPr lang="en-GB" sz="571" dirty="0"/>
                <a:t>Pineal </a:t>
              </a:r>
            </a:p>
            <a:p>
              <a:pPr algn="ctr"/>
              <a:r>
                <a:rPr lang="en-GB" sz="571" dirty="0"/>
                <a:t>gland</a:t>
              </a:r>
            </a:p>
          </p:txBody>
        </p:sp>
        <p:sp>
          <p:nvSpPr>
            <p:cNvPr id="42" name="TextBox 41"/>
            <p:cNvSpPr txBox="1"/>
            <p:nvPr/>
          </p:nvSpPr>
          <p:spPr>
            <a:xfrm>
              <a:off x="9238695" y="4717750"/>
              <a:ext cx="1107430" cy="237356"/>
            </a:xfrm>
            <a:prstGeom prst="rect">
              <a:avLst/>
            </a:prstGeom>
            <a:noFill/>
          </p:spPr>
          <p:txBody>
            <a:bodyPr wrap="square" rtlCol="0">
              <a:spAutoFit/>
            </a:bodyPr>
            <a:lstStyle/>
            <a:p>
              <a:pPr algn="ctr"/>
              <a:r>
                <a:rPr lang="en-GB" sz="571" dirty="0"/>
                <a:t>Thymus</a:t>
              </a:r>
            </a:p>
          </p:txBody>
        </p:sp>
        <p:sp>
          <p:nvSpPr>
            <p:cNvPr id="43" name="TextBox 42"/>
            <p:cNvSpPr txBox="1"/>
            <p:nvPr/>
          </p:nvSpPr>
          <p:spPr>
            <a:xfrm>
              <a:off x="9238695" y="5383801"/>
              <a:ext cx="1170644" cy="237356"/>
            </a:xfrm>
            <a:prstGeom prst="rect">
              <a:avLst/>
            </a:prstGeom>
            <a:noFill/>
          </p:spPr>
          <p:txBody>
            <a:bodyPr wrap="square" rtlCol="0">
              <a:spAutoFit/>
            </a:bodyPr>
            <a:lstStyle/>
            <a:p>
              <a:pPr algn="ctr"/>
              <a:r>
                <a:rPr lang="en-GB" sz="571" dirty="0"/>
                <a:t>Pancreas</a:t>
              </a:r>
            </a:p>
          </p:txBody>
        </p:sp>
        <p:sp>
          <p:nvSpPr>
            <p:cNvPr id="44" name="TextBox 43"/>
            <p:cNvSpPr txBox="1"/>
            <p:nvPr/>
          </p:nvSpPr>
          <p:spPr>
            <a:xfrm>
              <a:off x="9310252" y="5799632"/>
              <a:ext cx="967322" cy="237356"/>
            </a:xfrm>
            <a:prstGeom prst="rect">
              <a:avLst/>
            </a:prstGeom>
            <a:noFill/>
          </p:spPr>
          <p:txBody>
            <a:bodyPr wrap="square" rtlCol="0">
              <a:spAutoFit/>
            </a:bodyPr>
            <a:lstStyle/>
            <a:p>
              <a:pPr algn="ctr"/>
              <a:r>
                <a:rPr lang="en-GB" sz="571" dirty="0"/>
                <a:t>Ovaries</a:t>
              </a:r>
            </a:p>
          </p:txBody>
        </p:sp>
      </p:grpSp>
      <p:sp>
        <p:nvSpPr>
          <p:cNvPr id="59" name="Rectangle 58"/>
          <p:cNvSpPr/>
          <p:nvPr/>
        </p:nvSpPr>
        <p:spPr>
          <a:xfrm>
            <a:off x="5460979" y="3254114"/>
            <a:ext cx="1859297" cy="444096"/>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Hormones in human reproduction</a:t>
            </a:r>
            <a:endParaRPr lang="en-GB" sz="1143" dirty="0">
              <a:solidFill>
                <a:schemeClr val="accent2"/>
              </a:solidFill>
              <a:ea typeface="Verdana" panose="020B0604030504040204" pitchFamily="34" charset="0"/>
              <a:cs typeface="Verdana" panose="020B0604030504040204"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2182500611"/>
              </p:ext>
            </p:extLst>
          </p:nvPr>
        </p:nvGraphicFramePr>
        <p:xfrm>
          <a:off x="4046158" y="3780224"/>
          <a:ext cx="3045522" cy="1293222"/>
        </p:xfrm>
        <a:graphic>
          <a:graphicData uri="http://schemas.openxmlformats.org/drawingml/2006/table">
            <a:tbl>
              <a:tblPr firstRow="1" bandRow="1">
                <a:tableStyleId>{5940675A-B579-460E-94D1-54222C63F5DA}</a:tableStyleId>
              </a:tblPr>
              <a:tblGrid>
                <a:gridCol w="1477541">
                  <a:extLst>
                    <a:ext uri="{9D8B030D-6E8A-4147-A177-3AD203B41FA5}">
                      <a16:colId xmlns:a16="http://schemas.microsoft.com/office/drawing/2014/main" val="20000"/>
                    </a:ext>
                  </a:extLst>
                </a:gridCol>
                <a:gridCol w="1567981">
                  <a:extLst>
                    <a:ext uri="{9D8B030D-6E8A-4147-A177-3AD203B41FA5}">
                      <a16:colId xmlns:a16="http://schemas.microsoft.com/office/drawing/2014/main" val="20001"/>
                    </a:ext>
                  </a:extLst>
                </a:gridCol>
              </a:tblGrid>
              <a:tr h="326571">
                <a:tc gridSpan="2">
                  <a:txBody>
                    <a:bodyPr/>
                    <a:lstStyle/>
                    <a:p>
                      <a:pPr algn="ctr"/>
                      <a:r>
                        <a:rPr lang="en-GB" sz="900" b="1" i="0" dirty="0">
                          <a:solidFill>
                            <a:schemeClr val="tx1"/>
                          </a:solidFill>
                        </a:rPr>
                        <a:t>During puberty reproductive hormones</a:t>
                      </a:r>
                      <a:r>
                        <a:rPr lang="en-GB" sz="900" b="1" i="0" baseline="0" dirty="0">
                          <a:solidFill>
                            <a:schemeClr val="tx1"/>
                          </a:solidFill>
                        </a:rPr>
                        <a:t>  cause secondary sexual characteristics to develop</a:t>
                      </a:r>
                      <a:endParaRPr lang="en-GB" sz="900" b="1" i="0" dirty="0">
                        <a:solidFill>
                          <a:schemeClr val="tx1"/>
                        </a:solidFill>
                      </a:endParaRPr>
                    </a:p>
                  </a:txBody>
                  <a:tcPr marL="65314" marR="65314" marT="32657" marB="32657"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26571">
                <a:tc>
                  <a:txBody>
                    <a:bodyPr/>
                    <a:lstStyle/>
                    <a:p>
                      <a:pPr algn="ctr"/>
                      <a:r>
                        <a:rPr lang="en-GB" sz="900" b="1" i="1" dirty="0">
                          <a:solidFill>
                            <a:schemeClr val="accent2">
                              <a:lumMod val="75000"/>
                            </a:schemeClr>
                          </a:solidFill>
                        </a:rPr>
                        <a:t>Oestrogen</a:t>
                      </a:r>
                      <a:r>
                        <a:rPr lang="en-GB" sz="900" b="1" i="1" baseline="0" dirty="0">
                          <a:solidFill>
                            <a:schemeClr val="accent2">
                              <a:lumMod val="75000"/>
                            </a:schemeClr>
                          </a:solidFill>
                        </a:rPr>
                        <a:t> (main female reproductive hormone)</a:t>
                      </a:r>
                      <a:endParaRPr lang="en-GB" sz="900" b="1" i="1" dirty="0">
                        <a:solidFill>
                          <a:schemeClr val="accent2">
                            <a:lumMod val="75000"/>
                          </a:schemeClr>
                        </a:solidFill>
                      </a:endParaRPr>
                    </a:p>
                  </a:txBody>
                  <a:tcPr marL="65314" marR="65314" marT="32657" marB="32657" anchor="ctr">
                    <a:noFill/>
                  </a:tcPr>
                </a:tc>
                <a:tc>
                  <a:txBody>
                    <a:bodyPr/>
                    <a:lstStyle/>
                    <a:p>
                      <a:pPr algn="ctr"/>
                      <a:r>
                        <a:rPr lang="en-GB" sz="900" b="1" i="1" dirty="0">
                          <a:solidFill>
                            <a:schemeClr val="accent2">
                              <a:lumMod val="75000"/>
                            </a:schemeClr>
                          </a:solidFill>
                        </a:rPr>
                        <a:t>Testosterone (main male reproductive hormone)</a:t>
                      </a:r>
                    </a:p>
                  </a:txBody>
                  <a:tcPr marL="65314" marR="65314" marT="32657" marB="32657" anchor="ctr">
                    <a:noFill/>
                  </a:tcPr>
                </a:tc>
                <a:extLst>
                  <a:ext uri="{0D108BD9-81ED-4DB2-BD59-A6C34878D82A}">
                    <a16:rowId xmlns:a16="http://schemas.microsoft.com/office/drawing/2014/main" val="10001"/>
                  </a:ext>
                </a:extLst>
              </a:tr>
              <a:tr h="587829">
                <a:tc>
                  <a:txBody>
                    <a:bodyPr/>
                    <a:lstStyle/>
                    <a:p>
                      <a:pPr marL="0" indent="0" algn="ctr">
                        <a:buFont typeface="Arial" charset="0"/>
                        <a:buNone/>
                      </a:pPr>
                      <a:r>
                        <a:rPr lang="en-GB" sz="900" dirty="0"/>
                        <a:t>Produced in the ovaries.</a:t>
                      </a:r>
                      <a:r>
                        <a:rPr lang="en-GB" sz="900" baseline="0" dirty="0"/>
                        <a:t> At puberty eggs being to mature releasing one every 28 days – </a:t>
                      </a:r>
                      <a:r>
                        <a:rPr lang="en-GB" sz="900" b="1" baseline="0" dirty="0"/>
                        <a:t>ovulation</a:t>
                      </a:r>
                      <a:r>
                        <a:rPr lang="en-GB" sz="900" baseline="0" dirty="0"/>
                        <a:t>.</a:t>
                      </a:r>
                      <a:endParaRPr lang="en-GB" sz="900" dirty="0"/>
                    </a:p>
                  </a:txBody>
                  <a:tcPr marL="65314" marR="65314" marT="32657" marB="32657" anchor="ctr">
                    <a:noFill/>
                  </a:tcPr>
                </a:tc>
                <a:tc>
                  <a:txBody>
                    <a:bodyPr/>
                    <a:lstStyle/>
                    <a:p>
                      <a:pPr marL="0" indent="0" algn="ctr">
                        <a:buFont typeface="Arial" charset="0"/>
                        <a:buNone/>
                      </a:pPr>
                      <a:r>
                        <a:rPr lang="en-GB" sz="900" dirty="0"/>
                        <a:t>Produced</a:t>
                      </a:r>
                      <a:r>
                        <a:rPr lang="en-GB" sz="900" baseline="0" dirty="0"/>
                        <a:t> in the testes stimulation sperm production.</a:t>
                      </a:r>
                      <a:endParaRPr lang="en-GB" sz="900" dirty="0"/>
                    </a:p>
                  </a:txBody>
                  <a:tcPr marL="65314" marR="65314" marT="32657" marB="32657" anchor="ctr">
                    <a:noFill/>
                  </a:tcPr>
                </a:tc>
                <a:extLst>
                  <a:ext uri="{0D108BD9-81ED-4DB2-BD59-A6C34878D82A}">
                    <a16:rowId xmlns:a16="http://schemas.microsoft.com/office/drawing/2014/main" val="10002"/>
                  </a:ext>
                </a:extLst>
              </a:tr>
            </a:tbl>
          </a:graphicData>
        </a:graphic>
      </p:graphicFrame>
      <p:graphicFrame>
        <p:nvGraphicFramePr>
          <p:cNvPr id="62" name="Table 61"/>
          <p:cNvGraphicFramePr>
            <a:graphicFrameLocks noGrp="1"/>
          </p:cNvGraphicFramePr>
          <p:nvPr/>
        </p:nvGraphicFramePr>
        <p:xfrm>
          <a:off x="5810698" y="5419990"/>
          <a:ext cx="3245229" cy="1365068"/>
        </p:xfrm>
        <a:graphic>
          <a:graphicData uri="http://schemas.openxmlformats.org/drawingml/2006/table">
            <a:tbl>
              <a:tblPr firstRow="1" bandRow="1">
                <a:tableStyleId>{5940675A-B579-460E-94D1-54222C63F5DA}</a:tableStyleId>
              </a:tblPr>
              <a:tblGrid>
                <a:gridCol w="207426">
                  <a:extLst>
                    <a:ext uri="{9D8B030D-6E8A-4147-A177-3AD203B41FA5}">
                      <a16:colId xmlns:a16="http://schemas.microsoft.com/office/drawing/2014/main" val="20000"/>
                    </a:ext>
                  </a:extLst>
                </a:gridCol>
                <a:gridCol w="984898">
                  <a:extLst>
                    <a:ext uri="{9D8B030D-6E8A-4147-A177-3AD203B41FA5}">
                      <a16:colId xmlns:a16="http://schemas.microsoft.com/office/drawing/2014/main" val="20001"/>
                    </a:ext>
                  </a:extLst>
                </a:gridCol>
                <a:gridCol w="971137">
                  <a:extLst>
                    <a:ext uri="{9D8B030D-6E8A-4147-A177-3AD203B41FA5}">
                      <a16:colId xmlns:a16="http://schemas.microsoft.com/office/drawing/2014/main" val="20002"/>
                    </a:ext>
                  </a:extLst>
                </a:gridCol>
                <a:gridCol w="1081768">
                  <a:extLst>
                    <a:ext uri="{9D8B030D-6E8A-4147-A177-3AD203B41FA5}">
                      <a16:colId xmlns:a16="http://schemas.microsoft.com/office/drawing/2014/main" val="20003"/>
                    </a:ext>
                  </a:extLst>
                </a:gridCol>
              </a:tblGrid>
              <a:tr h="472158">
                <a:tc rowSpan="3">
                  <a:txBody>
                    <a:bodyPr/>
                    <a:lstStyle/>
                    <a:p>
                      <a:pPr algn="ctr"/>
                      <a:r>
                        <a:rPr lang="en-GB" sz="900" b="1" dirty="0"/>
                        <a:t>Menstrual</a:t>
                      </a:r>
                      <a:r>
                        <a:rPr lang="en-GB" sz="900" b="1" baseline="0" dirty="0"/>
                        <a:t> cycle</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Follicle</a:t>
                      </a:r>
                      <a:r>
                        <a:rPr lang="en-GB" sz="900" b="1" i="1" baseline="0" dirty="0">
                          <a:solidFill>
                            <a:schemeClr val="accent2">
                              <a:lumMod val="75000"/>
                            </a:schemeClr>
                          </a:solidFill>
                        </a:rPr>
                        <a:t> stimulating hormone (FSH)</a:t>
                      </a:r>
                      <a:endParaRPr lang="en-GB" sz="900" b="1" i="1" dirty="0">
                        <a:solidFill>
                          <a:schemeClr val="accent2">
                            <a:lumMod val="75000"/>
                          </a:schemeClr>
                        </a:solidFill>
                      </a:endParaRPr>
                    </a:p>
                  </a:txBody>
                  <a:tcPr marL="65314" marR="65314" marT="32657" marB="32657" anchor="ctr"/>
                </a:tc>
                <a:tc>
                  <a:txBody>
                    <a:bodyPr/>
                    <a:lstStyle/>
                    <a:p>
                      <a:pPr algn="l"/>
                      <a:r>
                        <a:rPr lang="en-GB" sz="900" dirty="0"/>
                        <a:t>Causes maturation of an egg in the ovary. </a:t>
                      </a:r>
                    </a:p>
                  </a:txBody>
                  <a:tcPr marL="65314" marR="65314" marT="32657" marB="32657" anchor="ctr"/>
                </a:tc>
                <a:tc>
                  <a:txBody>
                    <a:bodyPr/>
                    <a:lstStyle/>
                    <a:p>
                      <a:pPr algn="l"/>
                      <a:r>
                        <a:rPr lang="en-GB" sz="900" b="1" dirty="0"/>
                        <a:t>(HT)</a:t>
                      </a:r>
                      <a:r>
                        <a:rPr lang="en-GB" sz="900" b="1" baseline="0" dirty="0"/>
                        <a:t> </a:t>
                      </a:r>
                      <a:r>
                        <a:rPr lang="en-GB" sz="900" baseline="0" dirty="0"/>
                        <a:t>FSH stimulates ovaries to produce oestrogen.</a:t>
                      </a:r>
                      <a:endParaRPr lang="en-GB" sz="900" dirty="0"/>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900" b="1" i="1" dirty="0">
                          <a:solidFill>
                            <a:schemeClr val="accent2">
                              <a:lumMod val="75000"/>
                            </a:schemeClr>
                          </a:solidFill>
                        </a:rPr>
                        <a:t>Luteinising</a:t>
                      </a:r>
                      <a:r>
                        <a:rPr lang="en-GB" sz="900" b="1" i="1" baseline="0" dirty="0">
                          <a:solidFill>
                            <a:schemeClr val="accent2">
                              <a:lumMod val="75000"/>
                            </a:schemeClr>
                          </a:solidFill>
                        </a:rPr>
                        <a:t> hormone (LH)</a:t>
                      </a:r>
                      <a:endParaRPr lang="en-GB" sz="900" b="1" i="1" dirty="0">
                        <a:solidFill>
                          <a:schemeClr val="accent2">
                            <a:lumMod val="75000"/>
                          </a:schemeClr>
                        </a:solidFill>
                      </a:endParaRPr>
                    </a:p>
                  </a:txBody>
                  <a:tcPr marL="65314" marR="65314" marT="32657" marB="32657" anchor="ctr"/>
                </a:tc>
                <a:tc>
                  <a:txBody>
                    <a:bodyPr/>
                    <a:lstStyle/>
                    <a:p>
                      <a:pPr algn="l"/>
                      <a:r>
                        <a:rPr lang="en-GB" sz="900" dirty="0"/>
                        <a:t>Stimulates release of an egg.</a:t>
                      </a:r>
                    </a:p>
                  </a:txBody>
                  <a:tcPr marL="65314" marR="65314" marT="32657" marB="32657" anchor="ctr"/>
                </a:tc>
                <a:tc rowSpan="2">
                  <a:txBody>
                    <a:bodyPr/>
                    <a:lstStyle/>
                    <a:p>
                      <a:pPr algn="l"/>
                      <a:r>
                        <a:rPr lang="en-GB" sz="900" b="1" dirty="0"/>
                        <a:t>(HT)</a:t>
                      </a:r>
                      <a:r>
                        <a:rPr lang="en-GB" sz="900" b="1" baseline="0" dirty="0"/>
                        <a:t> </a:t>
                      </a:r>
                      <a:r>
                        <a:rPr lang="en-GB" sz="900" baseline="0" dirty="0"/>
                        <a:t>Oestrogen stops FSH production and stimulates LH production in pituitary gland.</a:t>
                      </a:r>
                      <a:endParaRPr lang="en-GB" sz="900" dirty="0"/>
                    </a:p>
                  </a:txBody>
                  <a:tcPr marL="65314" marR="65314" marT="32657" marB="32657" anchor="ctr"/>
                </a:tc>
                <a:extLst>
                  <a:ext uri="{0D108BD9-81ED-4DB2-BD59-A6C34878D82A}">
                    <a16:rowId xmlns:a16="http://schemas.microsoft.com/office/drawing/2014/main" val="10001"/>
                  </a:ext>
                </a:extLst>
              </a:tr>
              <a:tr h="391886">
                <a:tc vMerge="1">
                  <a:txBody>
                    <a:bodyPr/>
                    <a:lstStyle/>
                    <a:p>
                      <a:endParaRPr lang="en-GB"/>
                    </a:p>
                  </a:txBody>
                  <a:tcPr/>
                </a:tc>
                <a:tc>
                  <a:txBody>
                    <a:bodyPr/>
                    <a:lstStyle/>
                    <a:p>
                      <a:pPr algn="ctr"/>
                      <a:r>
                        <a:rPr lang="en-GB" sz="900" b="1" i="1" dirty="0">
                          <a:solidFill>
                            <a:schemeClr val="accent2">
                              <a:lumMod val="75000"/>
                            </a:schemeClr>
                          </a:solidFill>
                        </a:rPr>
                        <a:t>Oestrogen and progesterone</a:t>
                      </a:r>
                    </a:p>
                  </a:txBody>
                  <a:tcPr marL="65314" marR="65314" marT="32657" marB="32657" anchor="ctr"/>
                </a:tc>
                <a:tc>
                  <a:txBody>
                    <a:bodyPr/>
                    <a:lstStyle/>
                    <a:p>
                      <a:pPr algn="l"/>
                      <a:r>
                        <a:rPr lang="en-GB" sz="900" dirty="0"/>
                        <a:t>Maintain</a:t>
                      </a:r>
                      <a:r>
                        <a:rPr lang="en-GB" sz="900" baseline="0" dirty="0"/>
                        <a:t> uterus lining.</a:t>
                      </a:r>
                      <a:endParaRPr lang="en-GB" sz="900" dirty="0"/>
                    </a:p>
                  </a:txBody>
                  <a:tcPr marL="65314" marR="65314" marT="32657" marB="32657" anchor="ctr"/>
                </a:tc>
                <a:tc vMerge="1">
                  <a:txBody>
                    <a:bodyPr/>
                    <a:lstStyle/>
                    <a:p>
                      <a:pPr algn="l"/>
                      <a:endParaRPr lang="en-GB" sz="1200" dirty="0"/>
                    </a:p>
                  </a:txBody>
                  <a:tcPr anchor="ctr"/>
                </a:tc>
                <a:extLst>
                  <a:ext uri="{0D108BD9-81ED-4DB2-BD59-A6C34878D82A}">
                    <a16:rowId xmlns:a16="http://schemas.microsoft.com/office/drawing/2014/main" val="10002"/>
                  </a:ext>
                </a:extLst>
              </a:tr>
            </a:tbl>
          </a:graphicData>
        </a:graphic>
      </p:graphicFrame>
      <p:grpSp>
        <p:nvGrpSpPr>
          <p:cNvPr id="233" name="Group 232"/>
          <p:cNvGrpSpPr/>
          <p:nvPr/>
        </p:nvGrpSpPr>
        <p:grpSpPr>
          <a:xfrm>
            <a:off x="3621763" y="5144033"/>
            <a:ext cx="2151454" cy="1325187"/>
            <a:chOff x="6906483" y="7766288"/>
            <a:chExt cx="2091613" cy="1313388"/>
          </a:xfrm>
        </p:grpSpPr>
        <p:grpSp>
          <p:nvGrpSpPr>
            <p:cNvPr id="232" name="Group 231"/>
            <p:cNvGrpSpPr/>
            <p:nvPr/>
          </p:nvGrpSpPr>
          <p:grpSpPr>
            <a:xfrm>
              <a:off x="6906483" y="8010931"/>
              <a:ext cx="2062738" cy="1068745"/>
              <a:chOff x="6906483" y="7849004"/>
              <a:chExt cx="2062738" cy="1068745"/>
            </a:xfrm>
          </p:grpSpPr>
          <p:pic>
            <p:nvPicPr>
              <p:cNvPr id="17" name="Picture 16"/>
              <p:cNvPicPr>
                <a:picLocks noChangeAspect="1"/>
              </p:cNvPicPr>
              <p:nvPr/>
            </p:nvPicPr>
            <p:blipFill>
              <a:blip r:embed="rId3"/>
              <a:stretch>
                <a:fillRect/>
              </a:stretch>
            </p:blipFill>
            <p:spPr>
              <a:xfrm>
                <a:off x="7134298" y="7995312"/>
                <a:ext cx="1752630" cy="922437"/>
              </a:xfrm>
              <a:prstGeom prst="rect">
                <a:avLst/>
              </a:prstGeom>
            </p:spPr>
          </p:pic>
          <p:sp>
            <p:nvSpPr>
              <p:cNvPr id="64" name="TextBox 63"/>
              <p:cNvSpPr txBox="1"/>
              <p:nvPr/>
            </p:nvSpPr>
            <p:spPr>
              <a:xfrm>
                <a:off x="6906483" y="8077669"/>
                <a:ext cx="547982" cy="178574"/>
              </a:xfrm>
              <a:prstGeom prst="rect">
                <a:avLst/>
              </a:prstGeom>
              <a:noFill/>
            </p:spPr>
            <p:txBody>
              <a:bodyPr wrap="square" rtlCol="0">
                <a:spAutoFit/>
              </a:bodyPr>
              <a:lstStyle/>
              <a:p>
                <a:pPr algn="ctr"/>
                <a:r>
                  <a:rPr lang="en-GB" sz="571" dirty="0"/>
                  <a:t>FSH</a:t>
                </a:r>
              </a:p>
            </p:txBody>
          </p:sp>
          <p:cxnSp>
            <p:nvCxnSpPr>
              <p:cNvPr id="65" name="Straight Connector 64"/>
              <p:cNvCxnSpPr/>
              <p:nvPr/>
            </p:nvCxnSpPr>
            <p:spPr>
              <a:xfrm>
                <a:off x="7191481" y="8180687"/>
                <a:ext cx="44351" cy="1327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313668" y="8030007"/>
                <a:ext cx="547982" cy="178574"/>
              </a:xfrm>
              <a:prstGeom prst="rect">
                <a:avLst/>
              </a:prstGeom>
              <a:noFill/>
            </p:spPr>
            <p:txBody>
              <a:bodyPr wrap="square" rtlCol="0">
                <a:spAutoFit/>
              </a:bodyPr>
              <a:lstStyle/>
              <a:p>
                <a:pPr algn="ctr"/>
                <a:r>
                  <a:rPr lang="en-GB" sz="571" dirty="0"/>
                  <a:t>LH</a:t>
                </a:r>
              </a:p>
            </p:txBody>
          </p:sp>
          <p:cxnSp>
            <p:nvCxnSpPr>
              <p:cNvPr id="70" name="Straight Connector 69"/>
              <p:cNvCxnSpPr/>
              <p:nvPr/>
            </p:nvCxnSpPr>
            <p:spPr>
              <a:xfrm>
                <a:off x="7646574" y="8137674"/>
                <a:ext cx="175927" cy="2142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475839" y="7864705"/>
                <a:ext cx="681176" cy="178574"/>
              </a:xfrm>
              <a:prstGeom prst="rect">
                <a:avLst/>
              </a:prstGeom>
              <a:noFill/>
            </p:spPr>
            <p:txBody>
              <a:bodyPr wrap="square" rtlCol="0">
                <a:spAutoFit/>
              </a:bodyPr>
              <a:lstStyle/>
              <a:p>
                <a:pPr algn="ctr"/>
                <a:r>
                  <a:rPr lang="en-GB" sz="571" dirty="0"/>
                  <a:t>oestrogen</a:t>
                </a:r>
              </a:p>
            </p:txBody>
          </p:sp>
          <p:cxnSp>
            <p:nvCxnSpPr>
              <p:cNvPr id="76" name="Straight Connector 75"/>
              <p:cNvCxnSpPr/>
              <p:nvPr/>
            </p:nvCxnSpPr>
            <p:spPr>
              <a:xfrm flipH="1">
                <a:off x="7781925" y="7972428"/>
                <a:ext cx="1" cy="1890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207982" y="7849004"/>
                <a:ext cx="761239" cy="178574"/>
              </a:xfrm>
              <a:prstGeom prst="rect">
                <a:avLst/>
              </a:prstGeom>
              <a:noFill/>
            </p:spPr>
            <p:txBody>
              <a:bodyPr wrap="square" rtlCol="0">
                <a:spAutoFit/>
              </a:bodyPr>
              <a:lstStyle/>
              <a:p>
                <a:pPr algn="ctr"/>
                <a:r>
                  <a:rPr lang="en-GB" sz="571" dirty="0"/>
                  <a:t>progesterone</a:t>
                </a:r>
              </a:p>
            </p:txBody>
          </p:sp>
          <p:cxnSp>
            <p:nvCxnSpPr>
              <p:cNvPr id="80" name="Straight Connector 79"/>
              <p:cNvCxnSpPr/>
              <p:nvPr/>
            </p:nvCxnSpPr>
            <p:spPr>
              <a:xfrm flipH="1">
                <a:off x="8560081" y="7959748"/>
                <a:ext cx="53406" cy="149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7245467" y="7766288"/>
              <a:ext cx="1752629" cy="311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b="1" dirty="0">
                  <a:solidFill>
                    <a:schemeClr val="tx1"/>
                  </a:solidFill>
                </a:rPr>
                <a:t>(HT only) </a:t>
              </a:r>
              <a:r>
                <a:rPr lang="en-GB" sz="857" dirty="0">
                  <a:solidFill>
                    <a:schemeClr val="tx1"/>
                  </a:solidFill>
                </a:rPr>
                <a:t>a graph of hormone levels over time</a:t>
              </a:r>
              <a:endParaRPr lang="en-GB" sz="857" b="1" dirty="0">
                <a:solidFill>
                  <a:schemeClr val="tx1"/>
                </a:solidFill>
              </a:endParaRPr>
            </a:p>
          </p:txBody>
        </p:sp>
      </p:grpSp>
      <p:sp>
        <p:nvSpPr>
          <p:cNvPr id="90" name="Rectangle 89"/>
          <p:cNvSpPr/>
          <p:nvPr/>
        </p:nvSpPr>
        <p:spPr>
          <a:xfrm>
            <a:off x="2782408" y="3752129"/>
            <a:ext cx="1093285" cy="268215"/>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Contraception</a:t>
            </a:r>
            <a:endParaRPr lang="en-GB" sz="1143" dirty="0">
              <a:solidFill>
                <a:schemeClr val="accent2"/>
              </a:solidFill>
              <a:ea typeface="Verdana" panose="020B0604030504040204" pitchFamily="34" charset="0"/>
              <a:cs typeface="Verdana" panose="020B0604030504040204" pitchFamily="34" charset="0"/>
            </a:endParaRPr>
          </a:p>
        </p:txBody>
      </p:sp>
      <p:graphicFrame>
        <p:nvGraphicFramePr>
          <p:cNvPr id="91" name="Table 90"/>
          <p:cNvGraphicFramePr>
            <a:graphicFrameLocks noGrp="1"/>
          </p:cNvGraphicFramePr>
          <p:nvPr/>
        </p:nvGraphicFramePr>
        <p:xfrm>
          <a:off x="106967" y="4163088"/>
          <a:ext cx="3618637" cy="2514598"/>
        </p:xfrm>
        <a:graphic>
          <a:graphicData uri="http://schemas.openxmlformats.org/drawingml/2006/table">
            <a:tbl>
              <a:tblPr firstRow="1" bandRow="1">
                <a:tableStyleId>{5940675A-B579-460E-94D1-54222C63F5DA}</a:tableStyleId>
              </a:tblPr>
              <a:tblGrid>
                <a:gridCol w="889621">
                  <a:extLst>
                    <a:ext uri="{9D8B030D-6E8A-4147-A177-3AD203B41FA5}">
                      <a16:colId xmlns:a16="http://schemas.microsoft.com/office/drawing/2014/main" val="20000"/>
                    </a:ext>
                  </a:extLst>
                </a:gridCol>
                <a:gridCol w="1046257">
                  <a:extLst>
                    <a:ext uri="{9D8B030D-6E8A-4147-A177-3AD203B41FA5}">
                      <a16:colId xmlns:a16="http://schemas.microsoft.com/office/drawing/2014/main" val="20001"/>
                    </a:ext>
                  </a:extLst>
                </a:gridCol>
                <a:gridCol w="1682759">
                  <a:extLst>
                    <a:ext uri="{9D8B030D-6E8A-4147-A177-3AD203B41FA5}">
                      <a16:colId xmlns:a16="http://schemas.microsoft.com/office/drawing/2014/main" val="20002"/>
                    </a:ext>
                  </a:extLst>
                </a:gridCol>
              </a:tblGrid>
              <a:tr h="457200">
                <a:tc rowSpan="7">
                  <a:txBody>
                    <a:bodyPr/>
                    <a:lstStyle/>
                    <a:p>
                      <a:pPr algn="ctr"/>
                      <a:r>
                        <a:rPr lang="en-GB" sz="900" b="1" baseline="0" dirty="0"/>
                        <a:t> Fertility can be controlled by hormonal and non hormonal methods</a:t>
                      </a:r>
                      <a:endParaRPr lang="en-GB" sz="900" b="1" dirty="0"/>
                    </a:p>
                  </a:txBody>
                  <a:tcPr marL="65314" marR="65314" marT="32657" marB="32657" anchor="ctr">
                    <a:solidFill>
                      <a:schemeClr val="accent2">
                        <a:lumMod val="20000"/>
                        <a:lumOff val="80000"/>
                      </a:schemeClr>
                    </a:solidFill>
                  </a:tcPr>
                </a:tc>
                <a:tc>
                  <a:txBody>
                    <a:bodyPr/>
                    <a:lstStyle/>
                    <a:p>
                      <a:pPr algn="ctr"/>
                      <a:r>
                        <a:rPr lang="en-GB" sz="900" b="1" i="1" dirty="0">
                          <a:solidFill>
                            <a:schemeClr val="accent2">
                              <a:lumMod val="75000"/>
                            </a:schemeClr>
                          </a:solidFill>
                        </a:rPr>
                        <a:t>Oral</a:t>
                      </a:r>
                      <a:r>
                        <a:rPr lang="en-GB" sz="900" b="1" i="1" baseline="0" dirty="0">
                          <a:solidFill>
                            <a:schemeClr val="accent2">
                              <a:lumMod val="75000"/>
                            </a:schemeClr>
                          </a:solidFill>
                        </a:rPr>
                        <a:t> contraceptives</a:t>
                      </a:r>
                      <a:endParaRPr lang="en-GB" sz="900" b="1" i="1" dirty="0">
                        <a:solidFill>
                          <a:schemeClr val="accent2">
                            <a:lumMod val="75000"/>
                          </a:schemeClr>
                        </a:solidFill>
                      </a:endParaRPr>
                    </a:p>
                  </a:txBody>
                  <a:tcPr marL="65314" marR="65314" marT="32657" marB="32657" anchor="ctr"/>
                </a:tc>
                <a:tc>
                  <a:txBody>
                    <a:bodyPr/>
                    <a:lstStyle/>
                    <a:p>
                      <a:pPr algn="l"/>
                      <a:r>
                        <a:rPr lang="en-GB" sz="900" dirty="0"/>
                        <a:t>Contain hormones to inhibit FSH</a:t>
                      </a:r>
                      <a:r>
                        <a:rPr lang="en-GB" sz="900" baseline="0" dirty="0"/>
                        <a:t> production so that no eggs mature.</a:t>
                      </a:r>
                      <a:endParaRPr lang="en-GB" sz="900" dirty="0"/>
                    </a:p>
                  </a:txBody>
                  <a:tcPr marL="65314" marR="65314" marT="32657" marB="32657" anchor="ctr"/>
                </a:tc>
                <a:extLst>
                  <a:ext uri="{0D108BD9-81ED-4DB2-BD59-A6C34878D82A}">
                    <a16:rowId xmlns:a16="http://schemas.microsoft.com/office/drawing/2014/main" val="10000"/>
                  </a:ext>
                </a:extLst>
              </a:tr>
              <a:tr h="587829">
                <a:tc vMerge="1">
                  <a:txBody>
                    <a:bodyPr/>
                    <a:lstStyle/>
                    <a:p>
                      <a:endParaRPr lang="en-GB"/>
                    </a:p>
                  </a:txBody>
                  <a:tcPr/>
                </a:tc>
                <a:tc>
                  <a:txBody>
                    <a:bodyPr/>
                    <a:lstStyle/>
                    <a:p>
                      <a:pPr algn="ctr"/>
                      <a:r>
                        <a:rPr lang="en-GB" sz="900" b="1" i="1" dirty="0">
                          <a:solidFill>
                            <a:schemeClr val="accent2">
                              <a:lumMod val="75000"/>
                            </a:schemeClr>
                          </a:solidFill>
                        </a:rPr>
                        <a:t>Injection, implant,</a:t>
                      </a:r>
                      <a:r>
                        <a:rPr lang="en-GB" sz="900" b="1" i="1" baseline="0" dirty="0">
                          <a:solidFill>
                            <a:schemeClr val="accent2">
                              <a:lumMod val="75000"/>
                            </a:schemeClr>
                          </a:solidFill>
                        </a:rPr>
                        <a:t> skin patch</a:t>
                      </a:r>
                      <a:endParaRPr lang="en-GB" sz="900" b="1" i="1" dirty="0">
                        <a:solidFill>
                          <a:schemeClr val="accent2">
                            <a:lumMod val="75000"/>
                          </a:schemeClr>
                        </a:solidFill>
                      </a:endParaRPr>
                    </a:p>
                  </a:txBody>
                  <a:tcPr marL="65314" marR="65314" marT="32657" marB="32657" anchor="ctr"/>
                </a:tc>
                <a:tc>
                  <a:txBody>
                    <a:bodyPr/>
                    <a:lstStyle/>
                    <a:p>
                      <a:pPr algn="l"/>
                      <a:r>
                        <a:rPr lang="en-GB" sz="900" dirty="0"/>
                        <a:t>For</a:t>
                      </a:r>
                      <a:r>
                        <a:rPr lang="en-GB" sz="900" baseline="0" dirty="0"/>
                        <a:t> slow release of progesterone to inhibit the maturation and release of eggs for months or years.</a:t>
                      </a:r>
                      <a:endParaRPr lang="en-GB" sz="900" dirty="0"/>
                    </a:p>
                  </a:txBody>
                  <a:tcPr marL="65314" marR="65314" marT="32657" marB="32657" anchor="ctr"/>
                </a:tc>
                <a:extLst>
                  <a:ext uri="{0D108BD9-81ED-4DB2-BD59-A6C34878D82A}">
                    <a16:rowId xmlns:a16="http://schemas.microsoft.com/office/drawing/2014/main" val="10001"/>
                  </a:ext>
                </a:extLst>
              </a:tr>
              <a:tr h="326571">
                <a:tc vMerge="1">
                  <a:txBody>
                    <a:bodyPr/>
                    <a:lstStyle/>
                    <a:p>
                      <a:endParaRPr lang="en-GB"/>
                    </a:p>
                  </a:txBody>
                  <a:tcPr/>
                </a:tc>
                <a:tc>
                  <a:txBody>
                    <a:bodyPr/>
                    <a:lstStyle/>
                    <a:p>
                      <a:pPr algn="ctr"/>
                      <a:r>
                        <a:rPr lang="en-GB" sz="900" b="1" i="1" dirty="0">
                          <a:solidFill>
                            <a:schemeClr val="accent2">
                              <a:lumMod val="75000"/>
                            </a:schemeClr>
                          </a:solidFill>
                        </a:rPr>
                        <a:t>Barrier methods</a:t>
                      </a:r>
                    </a:p>
                  </a:txBody>
                  <a:tcPr marL="65314" marR="65314" marT="32657" marB="32657" anchor="ctr"/>
                </a:tc>
                <a:tc>
                  <a:txBody>
                    <a:bodyPr/>
                    <a:lstStyle/>
                    <a:p>
                      <a:pPr algn="l"/>
                      <a:r>
                        <a:rPr lang="en-GB" sz="900" dirty="0"/>
                        <a:t>Condoms</a:t>
                      </a:r>
                      <a:r>
                        <a:rPr lang="en-GB" sz="900" baseline="0" dirty="0"/>
                        <a:t> or diaphragms which prevent sperm reaching the egg.</a:t>
                      </a:r>
                      <a:endParaRPr lang="en-GB" sz="900" dirty="0"/>
                    </a:p>
                  </a:txBody>
                  <a:tcPr marL="65314" marR="65314" marT="32657" marB="32657" anchor="ctr"/>
                </a:tc>
                <a:extLst>
                  <a:ext uri="{0D108BD9-81ED-4DB2-BD59-A6C34878D82A}">
                    <a16:rowId xmlns:a16="http://schemas.microsoft.com/office/drawing/2014/main" val="10002"/>
                  </a:ext>
                </a:extLst>
              </a:tr>
              <a:tr h="326571">
                <a:tc vMerge="1">
                  <a:txBody>
                    <a:bodyPr/>
                    <a:lstStyle/>
                    <a:p>
                      <a:endParaRPr lang="en-GB"/>
                    </a:p>
                  </a:txBody>
                  <a:tcPr/>
                </a:tc>
                <a:tc>
                  <a:txBody>
                    <a:bodyPr/>
                    <a:lstStyle/>
                    <a:p>
                      <a:pPr algn="ctr"/>
                      <a:r>
                        <a:rPr lang="en-GB" sz="900" b="1" i="1" dirty="0">
                          <a:solidFill>
                            <a:schemeClr val="accent2">
                              <a:lumMod val="75000"/>
                            </a:schemeClr>
                          </a:solidFill>
                        </a:rPr>
                        <a:t>Intrauterine devices</a:t>
                      </a:r>
                    </a:p>
                  </a:txBody>
                  <a:tcPr marL="65314" marR="65314" marT="32657" marB="32657" anchor="ctr"/>
                </a:tc>
                <a:tc>
                  <a:txBody>
                    <a:bodyPr/>
                    <a:lstStyle/>
                    <a:p>
                      <a:pPr algn="l"/>
                      <a:r>
                        <a:rPr lang="en-GB" sz="900" dirty="0"/>
                        <a:t>Prevent implantation of an embryo or release a hormone.</a:t>
                      </a:r>
                    </a:p>
                  </a:txBody>
                  <a:tcPr marL="65314" marR="65314" marT="32657" marB="32657" anchor="ctr"/>
                </a:tc>
                <a:extLst>
                  <a:ext uri="{0D108BD9-81ED-4DB2-BD59-A6C34878D82A}">
                    <a16:rowId xmlns:a16="http://schemas.microsoft.com/office/drawing/2014/main" val="10003"/>
                  </a:ext>
                </a:extLst>
              </a:tr>
              <a:tr h="195943">
                <a:tc vMerge="1">
                  <a:txBody>
                    <a:bodyPr/>
                    <a:lstStyle/>
                    <a:p>
                      <a:endParaRPr lang="en-GB"/>
                    </a:p>
                  </a:txBody>
                  <a:tcPr/>
                </a:tc>
                <a:tc>
                  <a:txBody>
                    <a:bodyPr/>
                    <a:lstStyle/>
                    <a:p>
                      <a:pPr algn="ctr"/>
                      <a:r>
                        <a:rPr lang="en-GB" sz="900" b="1" i="1" dirty="0">
                          <a:solidFill>
                            <a:schemeClr val="accent2">
                              <a:lumMod val="75000"/>
                            </a:schemeClr>
                          </a:solidFill>
                        </a:rPr>
                        <a:t>Spermicidal agents</a:t>
                      </a:r>
                    </a:p>
                  </a:txBody>
                  <a:tcPr marL="65314" marR="65314" marT="32657" marB="32657" anchor="ctr"/>
                </a:tc>
                <a:tc>
                  <a:txBody>
                    <a:bodyPr/>
                    <a:lstStyle/>
                    <a:p>
                      <a:pPr algn="l"/>
                      <a:r>
                        <a:rPr lang="en-GB" sz="900" dirty="0"/>
                        <a:t>Kill or disable</a:t>
                      </a:r>
                      <a:r>
                        <a:rPr lang="en-GB" sz="900" baseline="0" dirty="0"/>
                        <a:t> sperm.</a:t>
                      </a:r>
                      <a:endParaRPr lang="en-GB" sz="900" dirty="0"/>
                    </a:p>
                  </a:txBody>
                  <a:tcPr marL="65314" marR="65314" marT="32657" marB="32657" anchor="ctr"/>
                </a:tc>
                <a:extLst>
                  <a:ext uri="{0D108BD9-81ED-4DB2-BD59-A6C34878D82A}">
                    <a16:rowId xmlns:a16="http://schemas.microsoft.com/office/drawing/2014/main" val="10004"/>
                  </a:ext>
                </a:extLst>
              </a:tr>
              <a:tr h="326571">
                <a:tc vMerge="1">
                  <a:txBody>
                    <a:bodyPr/>
                    <a:lstStyle/>
                    <a:p>
                      <a:endParaRPr lang="en-GB"/>
                    </a:p>
                  </a:txBody>
                  <a:tcPr/>
                </a:tc>
                <a:tc>
                  <a:txBody>
                    <a:bodyPr/>
                    <a:lstStyle/>
                    <a:p>
                      <a:pPr algn="ctr"/>
                      <a:r>
                        <a:rPr lang="en-GB" sz="900" b="1" i="1" dirty="0">
                          <a:solidFill>
                            <a:schemeClr val="accent2">
                              <a:lumMod val="75000"/>
                            </a:schemeClr>
                          </a:solidFill>
                        </a:rPr>
                        <a:t>Abstaining</a:t>
                      </a:r>
                    </a:p>
                  </a:txBody>
                  <a:tcPr marL="65314" marR="65314" marT="32657" marB="32657" anchor="ctr"/>
                </a:tc>
                <a:tc>
                  <a:txBody>
                    <a:bodyPr/>
                    <a:lstStyle/>
                    <a:p>
                      <a:pPr algn="l"/>
                      <a:r>
                        <a:rPr lang="en-GB" sz="900" dirty="0"/>
                        <a:t>Avoiding intercourse when an egg may be in the oviduct.</a:t>
                      </a:r>
                    </a:p>
                  </a:txBody>
                  <a:tcPr marL="65314" marR="65314" marT="32657" marB="32657" anchor="ctr"/>
                </a:tc>
                <a:extLst>
                  <a:ext uri="{0D108BD9-81ED-4DB2-BD59-A6C34878D82A}">
                    <a16:rowId xmlns:a16="http://schemas.microsoft.com/office/drawing/2014/main" val="10005"/>
                  </a:ext>
                </a:extLst>
              </a:tr>
              <a:tr h="195943">
                <a:tc vMerge="1">
                  <a:txBody>
                    <a:bodyPr/>
                    <a:lstStyle/>
                    <a:p>
                      <a:endParaRPr lang="en-GB"/>
                    </a:p>
                  </a:txBody>
                  <a:tcPr/>
                </a:tc>
                <a:tc>
                  <a:txBody>
                    <a:bodyPr/>
                    <a:lstStyle/>
                    <a:p>
                      <a:pPr algn="ctr"/>
                      <a:r>
                        <a:rPr lang="en-GB" sz="900" b="1" i="1" dirty="0">
                          <a:solidFill>
                            <a:schemeClr val="accent2">
                              <a:lumMod val="75000"/>
                            </a:schemeClr>
                          </a:solidFill>
                        </a:rPr>
                        <a:t>Surgery</a:t>
                      </a:r>
                    </a:p>
                  </a:txBody>
                  <a:tcPr marL="65314" marR="65314" marT="32657" marB="32657" anchor="ctr"/>
                </a:tc>
                <a:tc>
                  <a:txBody>
                    <a:bodyPr/>
                    <a:lstStyle/>
                    <a:p>
                      <a:pPr algn="l"/>
                      <a:r>
                        <a:rPr lang="en-GB" sz="900" dirty="0"/>
                        <a:t>Male</a:t>
                      </a:r>
                      <a:r>
                        <a:rPr lang="en-GB" sz="900" baseline="0" dirty="0"/>
                        <a:t> or female sterilisation.</a:t>
                      </a:r>
                      <a:endParaRPr lang="en-GB" sz="900" dirty="0"/>
                    </a:p>
                  </a:txBody>
                  <a:tcPr marL="65314" marR="65314" marT="32657" marB="32657" anchor="ctr"/>
                </a:tc>
                <a:extLst>
                  <a:ext uri="{0D108BD9-81ED-4DB2-BD59-A6C34878D82A}">
                    <a16:rowId xmlns:a16="http://schemas.microsoft.com/office/drawing/2014/main" val="10006"/>
                  </a:ext>
                </a:extLst>
              </a:tr>
            </a:tbl>
          </a:graphicData>
        </a:graphic>
      </p:graphicFrame>
      <p:sp>
        <p:nvSpPr>
          <p:cNvPr id="92" name="Rectangle 91"/>
          <p:cNvSpPr/>
          <p:nvPr/>
        </p:nvSpPr>
        <p:spPr>
          <a:xfrm>
            <a:off x="2596973" y="1943010"/>
            <a:ext cx="1057389" cy="971741"/>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The use of hormone to treat infertility </a:t>
            </a:r>
            <a:r>
              <a:rPr lang="en-GB" sz="1143" b="1" dirty="0">
                <a:solidFill>
                  <a:schemeClr val="tx1"/>
                </a:solidFill>
                <a:ea typeface="Verdana" panose="020B0604030504040204" pitchFamily="34" charset="0"/>
                <a:cs typeface="Verdana" panose="020B0604030504040204" pitchFamily="34" charset="0"/>
              </a:rPr>
              <a:t>(HT only)</a:t>
            </a:r>
            <a:endParaRPr lang="en-GB" sz="1143" dirty="0">
              <a:solidFill>
                <a:schemeClr val="tx1"/>
              </a:solidFill>
              <a:ea typeface="Verdana" panose="020B0604030504040204" pitchFamily="34" charset="0"/>
              <a:cs typeface="Verdana" panose="020B0604030504040204" pitchFamily="34" charset="0"/>
            </a:endParaRPr>
          </a:p>
        </p:txBody>
      </p:sp>
      <p:graphicFrame>
        <p:nvGraphicFramePr>
          <p:cNvPr id="93" name="Table 92"/>
          <p:cNvGraphicFramePr>
            <a:graphicFrameLocks noGrp="1"/>
          </p:cNvGraphicFramePr>
          <p:nvPr/>
        </p:nvGraphicFramePr>
        <p:xfrm>
          <a:off x="43406" y="523462"/>
          <a:ext cx="2497315" cy="2334440"/>
        </p:xfrm>
        <a:graphic>
          <a:graphicData uri="http://schemas.openxmlformats.org/drawingml/2006/table">
            <a:tbl>
              <a:tblPr firstRow="1" bandRow="1">
                <a:tableStyleId>{5940675A-B579-460E-94D1-54222C63F5DA}</a:tableStyleId>
              </a:tblPr>
              <a:tblGrid>
                <a:gridCol w="2497315">
                  <a:extLst>
                    <a:ext uri="{9D8B030D-6E8A-4147-A177-3AD203B41FA5}">
                      <a16:colId xmlns:a16="http://schemas.microsoft.com/office/drawing/2014/main" val="20000"/>
                    </a:ext>
                  </a:extLst>
                </a:gridCol>
              </a:tblGrid>
              <a:tr h="230378">
                <a:tc>
                  <a:txBody>
                    <a:bodyPr/>
                    <a:lstStyle/>
                    <a:p>
                      <a:pPr algn="ctr"/>
                      <a:r>
                        <a:rPr lang="en-GB" sz="900" b="1" i="0" dirty="0">
                          <a:solidFill>
                            <a:schemeClr val="tx1"/>
                          </a:solidFill>
                        </a:rPr>
                        <a:t>In Vitro</a:t>
                      </a:r>
                      <a:r>
                        <a:rPr lang="en-GB" sz="900" b="1" i="0" baseline="0" dirty="0">
                          <a:solidFill>
                            <a:schemeClr val="tx1"/>
                          </a:solidFill>
                        </a:rPr>
                        <a:t> Fertilisation (IVF) treatment.</a:t>
                      </a:r>
                      <a:endParaRPr lang="en-GB" sz="900" b="1" i="0" dirty="0">
                        <a:solidFill>
                          <a:schemeClr val="tx1"/>
                        </a:solidFill>
                      </a:endParaRPr>
                    </a:p>
                  </a:txBody>
                  <a:tcPr marL="65314" marR="65314" marT="32657" marB="32657" anchor="ctr">
                    <a:solidFill>
                      <a:schemeClr val="accent2">
                        <a:lumMod val="20000"/>
                        <a:lumOff val="80000"/>
                      </a:schemeClr>
                    </a:solidFill>
                  </a:tcPr>
                </a:tc>
                <a:extLst>
                  <a:ext uri="{0D108BD9-81ED-4DB2-BD59-A6C34878D82A}">
                    <a16:rowId xmlns:a16="http://schemas.microsoft.com/office/drawing/2014/main" val="10000"/>
                  </a:ext>
                </a:extLst>
              </a:tr>
              <a:tr h="332753">
                <a:tc>
                  <a:txBody>
                    <a:bodyPr/>
                    <a:lstStyle/>
                    <a:p>
                      <a:pPr algn="ctr"/>
                      <a:r>
                        <a:rPr lang="en-GB" sz="900" b="1" i="1" dirty="0">
                          <a:solidFill>
                            <a:schemeClr val="accent2">
                              <a:lumMod val="75000"/>
                            </a:schemeClr>
                          </a:solidFill>
                        </a:rPr>
                        <a:t>Involves</a:t>
                      </a:r>
                      <a:r>
                        <a:rPr lang="en-GB" sz="900" b="1" i="1" baseline="0" dirty="0">
                          <a:solidFill>
                            <a:schemeClr val="accent2">
                              <a:lumMod val="75000"/>
                            </a:schemeClr>
                          </a:solidFill>
                        </a:rPr>
                        <a:t> giving a mother FSH and LH to stimulate the maturation of several eggs</a:t>
                      </a:r>
                      <a:endParaRPr lang="en-GB" sz="900" b="1" i="1" dirty="0">
                        <a:solidFill>
                          <a:schemeClr val="accent2">
                            <a:lumMod val="75000"/>
                          </a:schemeClr>
                        </a:solidFill>
                      </a:endParaRPr>
                    </a:p>
                  </a:txBody>
                  <a:tcPr marL="65314" marR="65314" marT="32657" marB="32657"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7359">
                <a:tc>
                  <a:txBody>
                    <a:bodyPr/>
                    <a:lstStyle/>
                    <a:p>
                      <a:pPr marL="0" indent="0" algn="ctr">
                        <a:buFont typeface="Arial" charset="0"/>
                        <a:buNone/>
                      </a:pPr>
                      <a:r>
                        <a:rPr lang="en-GB" sz="900" dirty="0"/>
                        <a:t>The eggs are collected from the mother</a:t>
                      </a:r>
                      <a:r>
                        <a:rPr lang="en-GB" sz="900" baseline="0" dirty="0"/>
                        <a:t> and fertilised by sperm from the father in a laboratory.</a:t>
                      </a:r>
                      <a:endParaRPr lang="en-GB" sz="900" dirty="0"/>
                    </a:p>
                  </a:txBody>
                  <a:tcPr marL="65314" marR="65314" marT="32657" marB="3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8535">
                <a:tc>
                  <a:txBody>
                    <a:bodyPr/>
                    <a:lstStyle/>
                    <a:p>
                      <a:pPr marL="0" indent="0" algn="ctr">
                        <a:buFont typeface="Arial" charset="0"/>
                        <a:buNone/>
                      </a:pPr>
                      <a:r>
                        <a:rPr lang="en-GB" sz="900" dirty="0"/>
                        <a:t>The fertilised</a:t>
                      </a:r>
                      <a:r>
                        <a:rPr lang="en-GB" sz="900" baseline="0" dirty="0"/>
                        <a:t> eggs develop into embryos.</a:t>
                      </a:r>
                      <a:endParaRPr lang="en-GB" sz="900" dirty="0"/>
                    </a:p>
                  </a:txBody>
                  <a:tcPr marL="65314" marR="65314" marT="32657" marB="3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8534">
                <a:tc>
                  <a:txBody>
                    <a:bodyPr/>
                    <a:lstStyle/>
                    <a:p>
                      <a:pPr marL="0" indent="0" algn="ctr">
                        <a:buFont typeface="Arial" charset="0"/>
                        <a:buNone/>
                      </a:pPr>
                      <a:r>
                        <a:rPr lang="en-GB" sz="900" dirty="0"/>
                        <a:t>At the stage when they are tiny balls of cells, one or two embryos</a:t>
                      </a:r>
                      <a:r>
                        <a:rPr lang="en-GB" sz="900" baseline="0" dirty="0"/>
                        <a:t> are inserted into the mother’s uterus (womb).</a:t>
                      </a:r>
                      <a:endParaRPr lang="en-GB" sz="900" dirty="0"/>
                    </a:p>
                  </a:txBody>
                  <a:tcPr marL="65314" marR="65314" marT="32657" marB="3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4" name="Rectangle 93"/>
          <p:cNvSpPr/>
          <p:nvPr/>
        </p:nvSpPr>
        <p:spPr>
          <a:xfrm rot="5400000">
            <a:off x="1993473" y="703024"/>
            <a:ext cx="1814861" cy="5097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Hormones are used in modern reproductive technologies to treat infertility</a:t>
            </a:r>
          </a:p>
        </p:txBody>
      </p:sp>
      <p:sp>
        <p:nvSpPr>
          <p:cNvPr id="96" name="Rectangle 95"/>
          <p:cNvSpPr/>
          <p:nvPr/>
        </p:nvSpPr>
        <p:spPr>
          <a:xfrm>
            <a:off x="891918" y="36992"/>
            <a:ext cx="1609082" cy="4178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FSH and LH are used as ‘fertility drugs’ to help someone become pregnant in the normal way</a:t>
            </a:r>
          </a:p>
        </p:txBody>
      </p:sp>
      <p:grpSp>
        <p:nvGrpSpPr>
          <p:cNvPr id="236" name="Group 235"/>
          <p:cNvGrpSpPr/>
          <p:nvPr/>
        </p:nvGrpSpPr>
        <p:grpSpPr>
          <a:xfrm>
            <a:off x="1207908" y="1520286"/>
            <a:ext cx="260979" cy="834282"/>
            <a:chOff x="1771342" y="2788384"/>
            <a:chExt cx="365371" cy="1330320"/>
          </a:xfrm>
        </p:grpSpPr>
        <p:sp>
          <p:nvSpPr>
            <p:cNvPr id="235" name="Down Arrow 234"/>
            <p:cNvSpPr/>
            <p:nvPr/>
          </p:nvSpPr>
          <p:spPr>
            <a:xfrm>
              <a:off x="1771342" y="2788384"/>
              <a:ext cx="365371" cy="46445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98" name="Down Arrow 97"/>
            <p:cNvSpPr/>
            <p:nvPr/>
          </p:nvSpPr>
          <p:spPr>
            <a:xfrm>
              <a:off x="1771342" y="3654247"/>
              <a:ext cx="365371" cy="46445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graphicFrame>
        <p:nvGraphicFramePr>
          <p:cNvPr id="100" name="Table 99"/>
          <p:cNvGraphicFramePr>
            <a:graphicFrameLocks noGrp="1"/>
          </p:cNvGraphicFramePr>
          <p:nvPr/>
        </p:nvGraphicFramePr>
        <p:xfrm>
          <a:off x="89620" y="3044511"/>
          <a:ext cx="2630539" cy="964663"/>
        </p:xfrm>
        <a:graphic>
          <a:graphicData uri="http://schemas.openxmlformats.org/drawingml/2006/table">
            <a:tbl>
              <a:tblPr firstRow="1" bandRow="1">
                <a:tableStyleId>{5940675A-B579-460E-94D1-54222C63F5DA}</a:tableStyleId>
              </a:tblPr>
              <a:tblGrid>
                <a:gridCol w="822708">
                  <a:extLst>
                    <a:ext uri="{9D8B030D-6E8A-4147-A177-3AD203B41FA5}">
                      <a16:colId xmlns:a16="http://schemas.microsoft.com/office/drawing/2014/main" val="20001"/>
                    </a:ext>
                  </a:extLst>
                </a:gridCol>
                <a:gridCol w="1807831">
                  <a:extLst>
                    <a:ext uri="{9D8B030D-6E8A-4147-A177-3AD203B41FA5}">
                      <a16:colId xmlns:a16="http://schemas.microsoft.com/office/drawing/2014/main" val="20002"/>
                    </a:ext>
                  </a:extLst>
                </a:gridCol>
              </a:tblGrid>
              <a:tr h="299924">
                <a:tc rowSpan="3">
                  <a:txBody>
                    <a:bodyPr/>
                    <a:lstStyle/>
                    <a:p>
                      <a:pPr algn="ctr"/>
                      <a:r>
                        <a:rPr lang="en-GB" sz="900" b="1" i="1" dirty="0">
                          <a:solidFill>
                            <a:schemeClr val="accent2">
                              <a:lumMod val="75000"/>
                            </a:schemeClr>
                          </a:solidFill>
                        </a:rPr>
                        <a:t>Potential disadvantages</a:t>
                      </a:r>
                      <a:r>
                        <a:rPr lang="en-GB" sz="900" b="1" i="1" baseline="0" dirty="0">
                          <a:solidFill>
                            <a:schemeClr val="accent2">
                              <a:lumMod val="75000"/>
                            </a:schemeClr>
                          </a:solidFill>
                        </a:rPr>
                        <a:t> of IVF</a:t>
                      </a:r>
                      <a:endParaRPr lang="en-GB" sz="900" b="1" i="1" dirty="0">
                        <a:solidFill>
                          <a:schemeClr val="accent2">
                            <a:lumMod val="75000"/>
                          </a:schemeClr>
                        </a:solidFill>
                      </a:endParaRPr>
                    </a:p>
                  </a:txBody>
                  <a:tcPr marL="65314" marR="65314" marT="32657" marB="32657" anchor="ctr"/>
                </a:tc>
                <a:tc>
                  <a:txBody>
                    <a:bodyPr/>
                    <a:lstStyle/>
                    <a:p>
                      <a:pPr algn="l"/>
                      <a:r>
                        <a:rPr lang="en-GB" sz="900" baseline="0" dirty="0"/>
                        <a:t>Emotional and physical stress.</a:t>
                      </a:r>
                      <a:endParaRPr lang="en-GB" sz="900" dirty="0"/>
                    </a:p>
                  </a:txBody>
                  <a:tcPr marL="65314" marR="65314" marT="32657" marB="32657" anchor="ctr"/>
                </a:tc>
                <a:extLst>
                  <a:ext uri="{0D108BD9-81ED-4DB2-BD59-A6C34878D82A}">
                    <a16:rowId xmlns:a16="http://schemas.microsoft.com/office/drawing/2014/main" val="10000"/>
                  </a:ext>
                </a:extLst>
              </a:tr>
              <a:tr h="299924">
                <a:tc vMerge="1">
                  <a:txBody>
                    <a:bodyPr/>
                    <a:lstStyle/>
                    <a:p>
                      <a:endParaRPr lang="en-GB"/>
                    </a:p>
                  </a:txBody>
                  <a:tcPr/>
                </a:tc>
                <a:tc>
                  <a:txBody>
                    <a:bodyPr/>
                    <a:lstStyle/>
                    <a:p>
                      <a:pPr algn="l"/>
                      <a:r>
                        <a:rPr lang="en-GB" sz="900" dirty="0"/>
                        <a:t>Success rates are not high.</a:t>
                      </a:r>
                    </a:p>
                  </a:txBody>
                  <a:tcPr marL="65314" marR="65314" marT="32657" marB="32657" anchor="ctr"/>
                </a:tc>
                <a:extLst>
                  <a:ext uri="{0D108BD9-81ED-4DB2-BD59-A6C34878D82A}">
                    <a16:rowId xmlns:a16="http://schemas.microsoft.com/office/drawing/2014/main" val="10001"/>
                  </a:ext>
                </a:extLst>
              </a:tr>
              <a:tr h="364815">
                <a:tc vMerge="1">
                  <a:txBody>
                    <a:bodyPr/>
                    <a:lstStyle/>
                    <a:p>
                      <a:endParaRPr lang="en-GB"/>
                    </a:p>
                  </a:txBody>
                  <a:tcPr/>
                </a:tc>
                <a:tc>
                  <a:txBody>
                    <a:bodyPr/>
                    <a:lstStyle/>
                    <a:p>
                      <a:pPr algn="l"/>
                      <a:r>
                        <a:rPr lang="en-GB" sz="900" dirty="0"/>
                        <a:t>Multiple births</a:t>
                      </a:r>
                      <a:r>
                        <a:rPr lang="en-GB" sz="900" baseline="0" dirty="0"/>
                        <a:t> risk to mother and babies.</a:t>
                      </a:r>
                      <a:endParaRPr lang="en-GB" sz="900" dirty="0"/>
                    </a:p>
                  </a:txBody>
                  <a:tcPr marL="65314" marR="65314" marT="32657" marB="32657" anchor="ctr"/>
                </a:tc>
                <a:extLst>
                  <a:ext uri="{0D108BD9-81ED-4DB2-BD59-A6C34878D82A}">
                    <a16:rowId xmlns:a16="http://schemas.microsoft.com/office/drawing/2014/main" val="10002"/>
                  </a:ext>
                </a:extLst>
              </a:tr>
            </a:tbl>
          </a:graphicData>
        </a:graphic>
      </p:graphicFrame>
      <p:grpSp>
        <p:nvGrpSpPr>
          <p:cNvPr id="244" name="Group 243"/>
          <p:cNvGrpSpPr/>
          <p:nvPr/>
        </p:nvGrpSpPr>
        <p:grpSpPr>
          <a:xfrm>
            <a:off x="8046990" y="529108"/>
            <a:ext cx="1101796" cy="1273609"/>
            <a:chOff x="9131877" y="558557"/>
            <a:chExt cx="1542515" cy="1783053"/>
          </a:xfrm>
        </p:grpSpPr>
        <p:grpSp>
          <p:nvGrpSpPr>
            <p:cNvPr id="241" name="Group 240"/>
            <p:cNvGrpSpPr/>
            <p:nvPr/>
          </p:nvGrpSpPr>
          <p:grpSpPr>
            <a:xfrm>
              <a:off x="9131877" y="1692493"/>
              <a:ext cx="1007625" cy="578419"/>
              <a:chOff x="9131877" y="1692493"/>
              <a:chExt cx="1007625" cy="578419"/>
            </a:xfrm>
          </p:grpSpPr>
          <p:pic>
            <p:nvPicPr>
              <p:cNvPr id="239" name="Picture 238"/>
              <p:cNvPicPr>
                <a:picLocks noChangeAspect="1"/>
              </p:cNvPicPr>
              <p:nvPr/>
            </p:nvPicPr>
            <p:blipFill>
              <a:blip r:embed="rId4"/>
              <a:stretch>
                <a:fillRect/>
              </a:stretch>
            </p:blipFill>
            <p:spPr>
              <a:xfrm rot="16200000">
                <a:off x="9288195" y="1536175"/>
                <a:ext cx="203893" cy="516529"/>
              </a:xfrm>
              <a:prstGeom prst="rect">
                <a:avLst/>
              </a:prstGeom>
            </p:spPr>
          </p:pic>
          <p:pic>
            <p:nvPicPr>
              <p:cNvPr id="238" name="Picture 237"/>
              <p:cNvPicPr>
                <a:picLocks noChangeAspect="1"/>
              </p:cNvPicPr>
              <p:nvPr/>
            </p:nvPicPr>
            <p:blipFill>
              <a:blip r:embed="rId5"/>
              <a:stretch>
                <a:fillRect/>
              </a:stretch>
            </p:blipFill>
            <p:spPr>
              <a:xfrm>
                <a:off x="9274130" y="1855534"/>
                <a:ext cx="865372" cy="415378"/>
              </a:xfrm>
              <a:prstGeom prst="rect">
                <a:avLst/>
              </a:prstGeom>
            </p:spPr>
          </p:pic>
        </p:grpSp>
        <p:pic>
          <p:nvPicPr>
            <p:cNvPr id="240" name="Picture 239"/>
            <p:cNvPicPr>
              <a:picLocks noChangeAspect="1"/>
            </p:cNvPicPr>
            <p:nvPr/>
          </p:nvPicPr>
          <p:blipFill>
            <a:blip r:embed="rId6"/>
            <a:stretch>
              <a:fillRect/>
            </a:stretch>
          </p:blipFill>
          <p:spPr>
            <a:xfrm>
              <a:off x="10010538" y="558557"/>
              <a:ext cx="663854" cy="1200942"/>
            </a:xfrm>
            <a:prstGeom prst="rect">
              <a:avLst/>
            </a:prstGeom>
          </p:spPr>
        </p:pic>
        <p:sp>
          <p:nvSpPr>
            <p:cNvPr id="242" name="Down Arrow 241"/>
            <p:cNvSpPr/>
            <p:nvPr/>
          </p:nvSpPr>
          <p:spPr>
            <a:xfrm>
              <a:off x="10143521" y="1663464"/>
              <a:ext cx="393947" cy="67814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571" dirty="0">
                  <a:solidFill>
                    <a:schemeClr val="tx1"/>
                  </a:solidFill>
                </a:rPr>
                <a:t>gravity</a:t>
              </a:r>
            </a:p>
          </p:txBody>
        </p:sp>
        <p:sp>
          <p:nvSpPr>
            <p:cNvPr id="243" name="Right Arrow 242"/>
            <p:cNvSpPr/>
            <p:nvPr/>
          </p:nvSpPr>
          <p:spPr>
            <a:xfrm>
              <a:off x="9314079" y="981527"/>
              <a:ext cx="684442" cy="363461"/>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71" dirty="0">
                  <a:solidFill>
                    <a:schemeClr val="tx1"/>
                  </a:solidFill>
                </a:rPr>
                <a:t>Light</a:t>
              </a:r>
            </a:p>
          </p:txBody>
        </p:sp>
      </p:grpSp>
      <p:sp>
        <p:nvSpPr>
          <p:cNvPr id="110" name="Rectangle 109"/>
          <p:cNvSpPr/>
          <p:nvPr/>
        </p:nvSpPr>
        <p:spPr>
          <a:xfrm rot="16200000">
            <a:off x="3611241" y="2112286"/>
            <a:ext cx="777805" cy="430887"/>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00" b="1" dirty="0">
                <a:solidFill>
                  <a:schemeClr val="accent2"/>
                </a:solidFill>
                <a:ea typeface="Verdana" panose="020B0604030504040204" pitchFamily="34" charset="0"/>
                <a:cs typeface="Verdana" panose="020B0604030504040204" pitchFamily="34" charset="0"/>
              </a:rPr>
              <a:t>Plant hormones</a:t>
            </a:r>
            <a:endParaRPr lang="en-GB" sz="1100" dirty="0">
              <a:solidFill>
                <a:schemeClr val="accent2"/>
              </a:solidFill>
              <a:ea typeface="Verdana" panose="020B0604030504040204" pitchFamily="34" charset="0"/>
              <a:cs typeface="Verdana" panose="020B0604030504040204" pitchFamily="34" charset="0"/>
            </a:endParaRPr>
          </a:p>
        </p:txBody>
      </p:sp>
      <p:sp>
        <p:nvSpPr>
          <p:cNvPr id="111" name="Rectangle 110"/>
          <p:cNvSpPr/>
          <p:nvPr/>
        </p:nvSpPr>
        <p:spPr>
          <a:xfrm rot="16200000">
            <a:off x="2745268" y="552024"/>
            <a:ext cx="1467266" cy="47426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Plants produce hormones to coordinate and control growth </a:t>
            </a:r>
          </a:p>
        </p:txBody>
      </p:sp>
      <p:graphicFrame>
        <p:nvGraphicFramePr>
          <p:cNvPr id="112" name="Table 111"/>
          <p:cNvGraphicFramePr>
            <a:graphicFrameLocks noGrp="1"/>
          </p:cNvGraphicFramePr>
          <p:nvPr>
            <p:extLst>
              <p:ext uri="{D42A27DB-BD31-4B8C-83A1-F6EECF244321}">
                <p14:modId xmlns:p14="http://schemas.microsoft.com/office/powerpoint/2010/main" val="172755949"/>
              </p:ext>
            </p:extLst>
          </p:nvPr>
        </p:nvGraphicFramePr>
        <p:xfrm>
          <a:off x="3830685" y="61431"/>
          <a:ext cx="4225789" cy="1637651"/>
        </p:xfrm>
        <a:graphic>
          <a:graphicData uri="http://schemas.openxmlformats.org/drawingml/2006/table">
            <a:tbl>
              <a:tblPr firstRow="1" bandRow="1">
                <a:tableStyleId>{5940675A-B579-460E-94D1-54222C63F5DA}</a:tableStyleId>
              </a:tblPr>
              <a:tblGrid>
                <a:gridCol w="683324">
                  <a:extLst>
                    <a:ext uri="{9D8B030D-6E8A-4147-A177-3AD203B41FA5}">
                      <a16:colId xmlns:a16="http://schemas.microsoft.com/office/drawing/2014/main" val="20000"/>
                    </a:ext>
                  </a:extLst>
                </a:gridCol>
                <a:gridCol w="855394">
                  <a:extLst>
                    <a:ext uri="{9D8B030D-6E8A-4147-A177-3AD203B41FA5}">
                      <a16:colId xmlns:a16="http://schemas.microsoft.com/office/drawing/2014/main" val="20001"/>
                    </a:ext>
                  </a:extLst>
                </a:gridCol>
                <a:gridCol w="2687071">
                  <a:extLst>
                    <a:ext uri="{9D8B030D-6E8A-4147-A177-3AD203B41FA5}">
                      <a16:colId xmlns:a16="http://schemas.microsoft.com/office/drawing/2014/main" val="20002"/>
                    </a:ext>
                  </a:extLst>
                </a:gridCol>
              </a:tblGrid>
              <a:tr h="587829">
                <a:tc rowSpan="3">
                  <a:txBody>
                    <a:bodyPr/>
                    <a:lstStyle/>
                    <a:p>
                      <a:pPr algn="ctr"/>
                      <a:r>
                        <a:rPr lang="en-GB" sz="900" b="1" dirty="0"/>
                        <a:t>Plant</a:t>
                      </a:r>
                      <a:r>
                        <a:rPr lang="en-GB" sz="900" b="1" baseline="0" dirty="0"/>
                        <a:t>  responses using hormones (auxins)</a:t>
                      </a:r>
                      <a:endParaRPr lang="en-GB" sz="900" b="1" dirty="0"/>
                    </a:p>
                  </a:txBody>
                  <a:tcPr marL="65314" marR="65314" marT="32657" marB="32657" anchor="ctr">
                    <a:solidFill>
                      <a:schemeClr val="accent2">
                        <a:lumMod val="20000"/>
                        <a:lumOff val="80000"/>
                      </a:schemeClr>
                    </a:solidFill>
                  </a:tcPr>
                </a:tc>
                <a:tc>
                  <a:txBody>
                    <a:bodyPr/>
                    <a:lstStyle/>
                    <a:p>
                      <a:pPr algn="ctr"/>
                      <a:r>
                        <a:rPr lang="en-GB" sz="900" b="1" i="1" dirty="0">
                          <a:solidFill>
                            <a:schemeClr val="accent2">
                              <a:lumMod val="75000"/>
                            </a:schemeClr>
                          </a:solidFill>
                        </a:rPr>
                        <a:t>Light</a:t>
                      </a:r>
                      <a:r>
                        <a:rPr lang="en-GB" sz="900" b="1" i="1" baseline="0" dirty="0">
                          <a:solidFill>
                            <a:schemeClr val="accent2">
                              <a:lumMod val="75000"/>
                            </a:schemeClr>
                          </a:solidFill>
                        </a:rPr>
                        <a:t> (phototropism)</a:t>
                      </a:r>
                      <a:endParaRPr lang="en-GB" sz="900" b="1" i="1" dirty="0">
                        <a:solidFill>
                          <a:schemeClr val="accent2">
                            <a:lumMod val="75000"/>
                          </a:schemeClr>
                        </a:solidFill>
                      </a:endParaRPr>
                    </a:p>
                  </a:txBody>
                  <a:tcPr marL="65314" marR="65314" marT="32657" marB="32657" anchor="ctr"/>
                </a:tc>
                <a:tc>
                  <a:txBody>
                    <a:bodyPr/>
                    <a:lstStyle/>
                    <a:p>
                      <a:pPr algn="l"/>
                      <a:r>
                        <a:rPr lang="en-GB" sz="900" dirty="0"/>
                        <a:t>Light</a:t>
                      </a:r>
                      <a:r>
                        <a:rPr lang="en-GB" sz="900" baseline="0" dirty="0"/>
                        <a:t> breaks down auxins and they become unequally distributed in the shoot. The side with the highest concentration of auxins has the highest growth rate and the shoot grows toward the light.</a:t>
                      </a:r>
                      <a:endParaRPr lang="en-GB" sz="900" dirty="0"/>
                    </a:p>
                  </a:txBody>
                  <a:tcPr marL="65314" marR="65314" marT="32657" marB="32657" anchor="ctr"/>
                </a:tc>
                <a:extLst>
                  <a:ext uri="{0D108BD9-81ED-4DB2-BD59-A6C34878D82A}">
                    <a16:rowId xmlns:a16="http://schemas.microsoft.com/office/drawing/2014/main" val="10000"/>
                  </a:ext>
                </a:extLst>
              </a:tr>
              <a:tr h="457200">
                <a:tc vMerge="1">
                  <a:txBody>
                    <a:bodyPr/>
                    <a:lstStyle/>
                    <a:p>
                      <a:endParaRPr lang="en-GB"/>
                    </a:p>
                  </a:txBody>
                  <a:tcPr/>
                </a:tc>
                <a:tc rowSpan="2">
                  <a:txBody>
                    <a:bodyPr/>
                    <a:lstStyle/>
                    <a:p>
                      <a:pPr algn="ctr"/>
                      <a:r>
                        <a:rPr lang="en-GB" sz="900" b="1" i="1" dirty="0">
                          <a:solidFill>
                            <a:schemeClr val="accent2">
                              <a:lumMod val="75000"/>
                            </a:schemeClr>
                          </a:solidFill>
                        </a:rPr>
                        <a:t>Gravity (geotropism or gravitropism)</a:t>
                      </a:r>
                    </a:p>
                  </a:txBody>
                  <a:tcPr marL="65314" marR="65314" marT="32657" marB="32657" anchor="ctr"/>
                </a:tc>
                <a:tc>
                  <a:txBody>
                    <a:bodyPr/>
                    <a:lstStyle/>
                    <a:p>
                      <a:pPr algn="l"/>
                      <a:r>
                        <a:rPr lang="en-GB" sz="900" dirty="0"/>
                        <a:t>Gravity</a:t>
                      </a:r>
                      <a:r>
                        <a:rPr lang="en-GB" sz="900" baseline="0" dirty="0"/>
                        <a:t> causes an unequal distribution of auxins. In roots the side with the lowest concentration has the highest growth rate and the root grows in the direction of gravity. </a:t>
                      </a:r>
                      <a:endParaRPr lang="en-GB" sz="900" dirty="0"/>
                    </a:p>
                  </a:txBody>
                  <a:tcPr marL="65314" marR="65314" marT="32657" marB="32657" anchor="ctr"/>
                </a:tc>
                <a:extLst>
                  <a:ext uri="{0D108BD9-81ED-4DB2-BD59-A6C34878D82A}">
                    <a16:rowId xmlns:a16="http://schemas.microsoft.com/office/drawing/2014/main" val="10001"/>
                  </a:ext>
                </a:extLst>
              </a:tr>
              <a:tr h="409743">
                <a:tc vMerge="1">
                  <a:txBody>
                    <a:bodyPr/>
                    <a:lstStyle/>
                    <a:p>
                      <a:endParaRPr lang="en-GB"/>
                    </a:p>
                  </a:txBody>
                  <a:tcPr/>
                </a:tc>
                <a:tc vMerge="1">
                  <a:txBody>
                    <a:bodyPr/>
                    <a:lstStyle/>
                    <a:p>
                      <a:endParaRPr lang="en-GB"/>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900" baseline="0" dirty="0"/>
                        <a:t>In new shoots from a seedling the unequal distribution of auxins causes the shoot to grow away from gravity.</a:t>
                      </a:r>
                      <a:endParaRPr lang="en-GB" sz="900" dirty="0"/>
                    </a:p>
                  </a:txBody>
                  <a:tcPr marL="65314" marR="65314" marT="32657" marB="32657" anchor="ctr"/>
                </a:tc>
                <a:extLst>
                  <a:ext uri="{0D108BD9-81ED-4DB2-BD59-A6C34878D82A}">
                    <a16:rowId xmlns:a16="http://schemas.microsoft.com/office/drawing/2014/main" val="10002"/>
                  </a:ext>
                </a:extLst>
              </a:tr>
            </a:tbl>
          </a:graphicData>
        </a:graphic>
      </p:graphicFrame>
      <p:sp>
        <p:nvSpPr>
          <p:cNvPr id="115" name="Rectangle 114"/>
          <p:cNvSpPr/>
          <p:nvPr/>
        </p:nvSpPr>
        <p:spPr>
          <a:xfrm>
            <a:off x="4427443" y="1746123"/>
            <a:ext cx="1786358" cy="281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(HT only) </a:t>
            </a:r>
            <a:r>
              <a:rPr lang="en-GB" sz="800" dirty="0">
                <a:solidFill>
                  <a:schemeClr val="tx1"/>
                </a:solidFill>
              </a:rPr>
              <a:t>Gibberellins are important in initiating seed germination.</a:t>
            </a:r>
          </a:p>
        </p:txBody>
      </p:sp>
      <p:sp>
        <p:nvSpPr>
          <p:cNvPr id="117" name="Rectangle 116"/>
          <p:cNvSpPr/>
          <p:nvPr/>
        </p:nvSpPr>
        <p:spPr>
          <a:xfrm>
            <a:off x="6370087" y="1784404"/>
            <a:ext cx="1566005" cy="212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(HT only) </a:t>
            </a:r>
            <a:r>
              <a:rPr lang="en-GB" sz="800" dirty="0">
                <a:solidFill>
                  <a:schemeClr val="tx1"/>
                </a:solidFill>
              </a:rPr>
              <a:t>Ethene controls cell division and ripening of fruits.</a:t>
            </a:r>
          </a:p>
        </p:txBody>
      </p:sp>
      <p:sp>
        <p:nvSpPr>
          <p:cNvPr id="118" name="Rectangle 117"/>
          <p:cNvSpPr/>
          <p:nvPr/>
        </p:nvSpPr>
        <p:spPr>
          <a:xfrm rot="16200000">
            <a:off x="4011053" y="2470820"/>
            <a:ext cx="1380846" cy="619978"/>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143" b="1" dirty="0">
                <a:solidFill>
                  <a:schemeClr val="accent2"/>
                </a:solidFill>
                <a:ea typeface="Verdana" panose="020B0604030504040204" pitchFamily="34" charset="0"/>
                <a:cs typeface="Verdana" panose="020B0604030504040204" pitchFamily="34" charset="0"/>
              </a:rPr>
              <a:t>Use of plant hormones </a:t>
            </a:r>
            <a:r>
              <a:rPr lang="en-GB" sz="1143" b="1" dirty="0">
                <a:solidFill>
                  <a:schemeClr val="tx1"/>
                </a:solidFill>
                <a:ea typeface="Verdana" panose="020B0604030504040204" pitchFamily="34" charset="0"/>
                <a:cs typeface="Verdana" panose="020B0604030504040204" pitchFamily="34" charset="0"/>
              </a:rPr>
              <a:t>(BIO HT only)</a:t>
            </a:r>
            <a:endParaRPr lang="en-GB" sz="1143" dirty="0">
              <a:solidFill>
                <a:schemeClr val="tx1"/>
              </a:solidFill>
              <a:ea typeface="Verdana" panose="020B0604030504040204" pitchFamily="34" charset="0"/>
              <a:cs typeface="Verdana" panose="020B0604030504040204" pitchFamily="34" charset="0"/>
            </a:endParaRPr>
          </a:p>
        </p:txBody>
      </p:sp>
      <p:graphicFrame>
        <p:nvGraphicFramePr>
          <p:cNvPr id="119" name="Table 118"/>
          <p:cNvGraphicFramePr>
            <a:graphicFrameLocks noGrp="1"/>
          </p:cNvGraphicFramePr>
          <p:nvPr/>
        </p:nvGraphicFramePr>
        <p:xfrm>
          <a:off x="5099892" y="2061429"/>
          <a:ext cx="3867861" cy="1156062"/>
        </p:xfrm>
        <a:graphic>
          <a:graphicData uri="http://schemas.openxmlformats.org/drawingml/2006/table">
            <a:tbl>
              <a:tblPr firstRow="1" bandRow="1">
                <a:tableStyleId>{5940675A-B579-460E-94D1-54222C63F5DA}</a:tableStyleId>
              </a:tblPr>
              <a:tblGrid>
                <a:gridCol w="825654">
                  <a:extLst>
                    <a:ext uri="{9D8B030D-6E8A-4147-A177-3AD203B41FA5}">
                      <a16:colId xmlns:a16="http://schemas.microsoft.com/office/drawing/2014/main" val="20000"/>
                    </a:ext>
                  </a:extLst>
                </a:gridCol>
                <a:gridCol w="1305996">
                  <a:extLst>
                    <a:ext uri="{9D8B030D-6E8A-4147-A177-3AD203B41FA5}">
                      <a16:colId xmlns:a16="http://schemas.microsoft.com/office/drawing/2014/main" val="20001"/>
                    </a:ext>
                  </a:extLst>
                </a:gridCol>
                <a:gridCol w="1736211">
                  <a:extLst>
                    <a:ext uri="{9D8B030D-6E8A-4147-A177-3AD203B41FA5}">
                      <a16:colId xmlns:a16="http://schemas.microsoft.com/office/drawing/2014/main" val="20002"/>
                    </a:ext>
                  </a:extLst>
                </a:gridCol>
              </a:tblGrid>
              <a:tr h="354161">
                <a:tc rowSpan="3">
                  <a:txBody>
                    <a:bodyPr/>
                    <a:lstStyle/>
                    <a:p>
                      <a:pPr algn="ctr"/>
                      <a:r>
                        <a:rPr lang="en-GB" sz="900" b="1" dirty="0"/>
                        <a:t>Plant</a:t>
                      </a:r>
                      <a:r>
                        <a:rPr lang="en-GB" sz="900" b="1" baseline="0" dirty="0"/>
                        <a:t> growth hormones are used in agriculture and horticulture</a:t>
                      </a:r>
                      <a:endParaRPr lang="en-GB" sz="900" b="1" dirty="0"/>
                    </a:p>
                  </a:txBody>
                  <a:tcPr marL="65314" marR="65314" marT="32657" marB="32657" vert="vert270" anchor="ctr">
                    <a:solidFill>
                      <a:schemeClr val="accent2">
                        <a:lumMod val="20000"/>
                        <a:lumOff val="80000"/>
                      </a:schemeClr>
                    </a:solidFill>
                  </a:tcPr>
                </a:tc>
                <a:tc>
                  <a:txBody>
                    <a:bodyPr/>
                    <a:lstStyle/>
                    <a:p>
                      <a:pPr algn="ctr"/>
                      <a:r>
                        <a:rPr lang="en-GB" sz="900" b="1" i="1" dirty="0">
                          <a:solidFill>
                            <a:schemeClr val="accent2">
                              <a:lumMod val="75000"/>
                            </a:schemeClr>
                          </a:solidFill>
                        </a:rPr>
                        <a:t>Auxins</a:t>
                      </a:r>
                    </a:p>
                  </a:txBody>
                  <a:tcPr marL="65314" marR="65314" marT="32657" marB="32657" anchor="ctr"/>
                </a:tc>
                <a:tc>
                  <a:txBody>
                    <a:bodyPr/>
                    <a:lstStyle/>
                    <a:p>
                      <a:pPr algn="l"/>
                      <a:r>
                        <a:rPr lang="en-GB" sz="900" dirty="0"/>
                        <a:t>Weed</a:t>
                      </a:r>
                      <a:r>
                        <a:rPr lang="en-GB" sz="900" baseline="0" dirty="0"/>
                        <a:t> killers, rooting powders, promoting growth in tissue culture.</a:t>
                      </a:r>
                      <a:endParaRPr lang="en-GB" sz="900" dirty="0"/>
                    </a:p>
                  </a:txBody>
                  <a:tcPr marL="65314" marR="65314" marT="32657" marB="32657" anchor="ctr"/>
                </a:tc>
                <a:extLst>
                  <a:ext uri="{0D108BD9-81ED-4DB2-BD59-A6C34878D82A}">
                    <a16:rowId xmlns:a16="http://schemas.microsoft.com/office/drawing/2014/main" val="10000"/>
                  </a:ext>
                </a:extLst>
              </a:tr>
              <a:tr h="326571">
                <a:tc vMerge="1">
                  <a:txBody>
                    <a:bodyPr/>
                    <a:lstStyle/>
                    <a:p>
                      <a:endParaRPr lang="en-GB"/>
                    </a:p>
                  </a:txBody>
                  <a:tcPr/>
                </a:tc>
                <a:tc>
                  <a:txBody>
                    <a:bodyPr/>
                    <a:lstStyle/>
                    <a:p>
                      <a:pPr algn="ctr"/>
                      <a:r>
                        <a:rPr lang="en-GB" sz="900" b="1" i="1" dirty="0" err="1">
                          <a:solidFill>
                            <a:schemeClr val="accent2">
                              <a:lumMod val="75000"/>
                            </a:schemeClr>
                          </a:solidFill>
                        </a:rPr>
                        <a:t>Ethene</a:t>
                      </a:r>
                      <a:endParaRPr lang="en-GB" sz="900" b="1" i="1" dirty="0">
                        <a:solidFill>
                          <a:schemeClr val="accent2">
                            <a:lumMod val="75000"/>
                          </a:schemeClr>
                        </a:solidFill>
                      </a:endParaRPr>
                    </a:p>
                  </a:txBody>
                  <a:tcPr marL="65314" marR="65314" marT="32657" marB="32657" anchor="ctr"/>
                </a:tc>
                <a:tc>
                  <a:txBody>
                    <a:bodyPr/>
                    <a:lstStyle/>
                    <a:p>
                      <a:pPr algn="l"/>
                      <a:r>
                        <a:rPr lang="en-GB" sz="900" dirty="0"/>
                        <a:t>Control</a:t>
                      </a:r>
                      <a:r>
                        <a:rPr lang="en-GB" sz="900" baseline="0" dirty="0"/>
                        <a:t> ripening of fruit during storage and transport.</a:t>
                      </a:r>
                      <a:endParaRPr lang="en-GB" sz="900" dirty="0"/>
                    </a:p>
                  </a:txBody>
                  <a:tcPr marL="65314" marR="65314" marT="32657" marB="32657" anchor="ctr"/>
                </a:tc>
                <a:extLst>
                  <a:ext uri="{0D108BD9-81ED-4DB2-BD59-A6C34878D82A}">
                    <a16:rowId xmlns:a16="http://schemas.microsoft.com/office/drawing/2014/main" val="10001"/>
                  </a:ext>
                </a:extLst>
              </a:tr>
              <a:tr h="326571">
                <a:tc vMerge="1">
                  <a:txBody>
                    <a:bodyPr/>
                    <a:lstStyle/>
                    <a:p>
                      <a:endParaRPr lang="en-GB"/>
                    </a:p>
                  </a:txBody>
                  <a:tcPr/>
                </a:tc>
                <a:tc>
                  <a:txBody>
                    <a:bodyPr/>
                    <a:lstStyle/>
                    <a:p>
                      <a:pPr algn="ctr"/>
                      <a:r>
                        <a:rPr lang="en-GB" sz="900" b="1" i="1" dirty="0">
                          <a:solidFill>
                            <a:schemeClr val="accent2">
                              <a:lumMod val="75000"/>
                            </a:schemeClr>
                          </a:solidFill>
                        </a:rPr>
                        <a:t>Gibberellins</a:t>
                      </a:r>
                    </a:p>
                  </a:txBody>
                  <a:tcPr marL="65314" marR="65314" marT="32657" marB="32657" anchor="ctr"/>
                </a:tc>
                <a:tc>
                  <a:txBody>
                    <a:bodyPr/>
                    <a:lstStyle/>
                    <a:p>
                      <a:pPr algn="l"/>
                      <a:r>
                        <a:rPr lang="en-GB" sz="900" dirty="0"/>
                        <a:t>End seed</a:t>
                      </a:r>
                      <a:r>
                        <a:rPr lang="en-GB" sz="900" baseline="0" dirty="0"/>
                        <a:t> dormancy, promote flowering, increase fruit size.</a:t>
                      </a:r>
                      <a:endParaRPr lang="en-GB" sz="900" dirty="0"/>
                    </a:p>
                  </a:txBody>
                  <a:tcPr marL="65314" marR="65314" marT="32657" marB="32657" anchor="ctr"/>
                </a:tc>
                <a:extLst>
                  <a:ext uri="{0D108BD9-81ED-4DB2-BD59-A6C34878D82A}">
                    <a16:rowId xmlns:a16="http://schemas.microsoft.com/office/drawing/2014/main" val="10002"/>
                  </a:ext>
                </a:extLst>
              </a:tr>
            </a:tbl>
          </a:graphicData>
        </a:graphic>
      </p:graphicFrame>
      <p:cxnSp>
        <p:nvCxnSpPr>
          <p:cNvPr id="120" name="Straight Connector 119"/>
          <p:cNvCxnSpPr>
            <a:stCxn id="4" idx="0"/>
            <a:endCxn id="92" idx="2"/>
          </p:cNvCxnSpPr>
          <p:nvPr/>
        </p:nvCxnSpPr>
        <p:spPr>
          <a:xfrm flipH="1" flipV="1">
            <a:off x="3125668" y="2914751"/>
            <a:ext cx="521548" cy="251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94" idx="3"/>
            <a:endCxn id="92" idx="0"/>
          </p:cNvCxnSpPr>
          <p:nvPr/>
        </p:nvCxnSpPr>
        <p:spPr>
          <a:xfrm>
            <a:off x="2900903" y="1865312"/>
            <a:ext cx="224765" cy="776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4" idx="2"/>
            <a:endCxn id="96" idx="3"/>
          </p:cNvCxnSpPr>
          <p:nvPr/>
        </p:nvCxnSpPr>
        <p:spPr>
          <a:xfrm flipH="1" flipV="1">
            <a:off x="2501001" y="245903"/>
            <a:ext cx="145046" cy="71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3" idx="0"/>
            <a:endCxn id="96" idx="2"/>
          </p:cNvCxnSpPr>
          <p:nvPr/>
        </p:nvCxnSpPr>
        <p:spPr>
          <a:xfrm flipV="1">
            <a:off x="1292063" y="454814"/>
            <a:ext cx="404396" cy="68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00" idx="0"/>
            <a:endCxn id="93" idx="2"/>
          </p:cNvCxnSpPr>
          <p:nvPr/>
        </p:nvCxnSpPr>
        <p:spPr>
          <a:xfrm flipH="1" flipV="1">
            <a:off x="1292063" y="2857902"/>
            <a:ext cx="112826" cy="186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0" idx="0"/>
            <a:endCxn id="4" idx="2"/>
          </p:cNvCxnSpPr>
          <p:nvPr/>
        </p:nvCxnSpPr>
        <p:spPr>
          <a:xfrm flipV="1">
            <a:off x="3329051" y="3625881"/>
            <a:ext cx="318165" cy="126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1" idx="0"/>
            <a:endCxn id="100" idx="2"/>
          </p:cNvCxnSpPr>
          <p:nvPr/>
        </p:nvCxnSpPr>
        <p:spPr>
          <a:xfrm flipH="1" flipV="1">
            <a:off x="1404889" y="4009174"/>
            <a:ext cx="511396" cy="153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59" idx="1"/>
          </p:cNvCxnSpPr>
          <p:nvPr/>
        </p:nvCxnSpPr>
        <p:spPr>
          <a:xfrm flipH="1">
            <a:off x="4403829" y="3476162"/>
            <a:ext cx="1057150" cy="101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a:stCxn id="59" idx="2"/>
            <a:endCxn id="61" idx="0"/>
          </p:cNvCxnSpPr>
          <p:nvPr/>
        </p:nvCxnSpPr>
        <p:spPr>
          <a:xfrm flipH="1">
            <a:off x="5568919" y="3698210"/>
            <a:ext cx="821709" cy="820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a:stCxn id="86" idx="0"/>
            <a:endCxn id="61" idx="2"/>
          </p:cNvCxnSpPr>
          <p:nvPr/>
        </p:nvCxnSpPr>
        <p:spPr>
          <a:xfrm flipV="1">
            <a:off x="4871831" y="5073446"/>
            <a:ext cx="697088" cy="70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4" idx="3"/>
            <a:endCxn id="118" idx="0"/>
          </p:cNvCxnSpPr>
          <p:nvPr/>
        </p:nvCxnSpPr>
        <p:spPr>
          <a:xfrm flipH="1" flipV="1">
            <a:off x="4391487" y="2780809"/>
            <a:ext cx="22452" cy="50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19" idx="1"/>
            <a:endCxn id="118" idx="2"/>
          </p:cNvCxnSpPr>
          <p:nvPr/>
        </p:nvCxnSpPr>
        <p:spPr>
          <a:xfrm flipH="1">
            <a:off x="5011465" y="2639460"/>
            <a:ext cx="88427" cy="141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4" idx="0"/>
            <a:endCxn id="110" idx="1"/>
          </p:cNvCxnSpPr>
          <p:nvPr/>
        </p:nvCxnSpPr>
        <p:spPr>
          <a:xfrm flipV="1">
            <a:off x="3647216" y="2716632"/>
            <a:ext cx="352928" cy="223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11" idx="1"/>
            <a:endCxn id="110" idx="3"/>
          </p:cNvCxnSpPr>
          <p:nvPr/>
        </p:nvCxnSpPr>
        <p:spPr>
          <a:xfrm>
            <a:off x="3478901" y="1522790"/>
            <a:ext cx="521243" cy="416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11" idx="2"/>
            <a:endCxn id="112" idx="1"/>
          </p:cNvCxnSpPr>
          <p:nvPr/>
        </p:nvCxnSpPr>
        <p:spPr>
          <a:xfrm>
            <a:off x="3716034" y="789157"/>
            <a:ext cx="114651" cy="91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15" idx="0"/>
            <a:endCxn id="112" idx="2"/>
          </p:cNvCxnSpPr>
          <p:nvPr/>
        </p:nvCxnSpPr>
        <p:spPr>
          <a:xfrm flipV="1">
            <a:off x="5320622" y="1699082"/>
            <a:ext cx="622957" cy="47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a:stCxn id="117" idx="0"/>
            <a:endCxn id="112" idx="2"/>
          </p:cNvCxnSpPr>
          <p:nvPr/>
        </p:nvCxnSpPr>
        <p:spPr>
          <a:xfrm flipH="1" flipV="1">
            <a:off x="5943579" y="1699082"/>
            <a:ext cx="1209511" cy="85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9" idx="3"/>
            <a:endCxn id="62" idx="0"/>
          </p:cNvCxnSpPr>
          <p:nvPr/>
        </p:nvCxnSpPr>
        <p:spPr>
          <a:xfrm>
            <a:off x="7320276" y="3476162"/>
            <a:ext cx="113036" cy="1943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27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19999</TotalTime>
  <Words>2209</Words>
  <Application>Microsoft Office PowerPoint</Application>
  <PresentationFormat>On-screen Show (4:3)</PresentationFormat>
  <Paragraphs>298</Paragraphs>
  <Slides>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Calibri Light</vt:lpstr>
      <vt:lpstr>Office Theme</vt:lpstr>
      <vt:lpstr>1_Office Theme</vt:lpstr>
      <vt:lpstr>B5 – Homeostasis and Response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 Cell Biology</dc:title>
  <dc:creator>Burrage, Hannah</dc:creator>
  <cp:lastModifiedBy>Ventress, Justine</cp:lastModifiedBy>
  <cp:revision>28</cp:revision>
  <dcterms:created xsi:type="dcterms:W3CDTF">2020-03-27T14:27:22Z</dcterms:created>
  <dcterms:modified xsi:type="dcterms:W3CDTF">2021-11-18T14:25:01Z</dcterms:modified>
</cp:coreProperties>
</file>